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3" r:id="rId3"/>
    <p:sldId id="256" r:id="rId4"/>
    <p:sldId id="258" r:id="rId5"/>
    <p:sldId id="264" r:id="rId6"/>
    <p:sldId id="260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12" autoAdjust="0"/>
    <p:restoredTop sz="94660"/>
  </p:normalViewPr>
  <p:slideViewPr>
    <p:cSldViewPr>
      <p:cViewPr varScale="1">
        <p:scale>
          <a:sx n="66" d="100"/>
          <a:sy n="66" d="100"/>
        </p:scale>
        <p:origin x="-145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6013D-9BAA-4758-960C-C7F7D4F59DC4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2B147-7CFB-411C-9C00-366CC5426D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56070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6013D-9BAA-4758-960C-C7F7D4F59DC4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2B147-7CFB-411C-9C00-366CC5426D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07195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6013D-9BAA-4758-960C-C7F7D4F59DC4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2B147-7CFB-411C-9C00-366CC5426D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29041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6013D-9BAA-4758-960C-C7F7D4F59DC4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2B147-7CFB-411C-9C00-366CC5426D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6721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6013D-9BAA-4758-960C-C7F7D4F59DC4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2B147-7CFB-411C-9C00-366CC5426D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99653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6013D-9BAA-4758-960C-C7F7D4F59DC4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2B147-7CFB-411C-9C00-366CC5426D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6748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6013D-9BAA-4758-960C-C7F7D4F59DC4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2B147-7CFB-411C-9C00-366CC5426D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473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6013D-9BAA-4758-960C-C7F7D4F59DC4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2B147-7CFB-411C-9C00-366CC5426D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39176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6013D-9BAA-4758-960C-C7F7D4F59DC4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2B147-7CFB-411C-9C00-366CC5426D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29535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6013D-9BAA-4758-960C-C7F7D4F59DC4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2B147-7CFB-411C-9C00-366CC5426D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43730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6013D-9BAA-4758-960C-C7F7D4F59DC4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2B147-7CFB-411C-9C00-366CC5426D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269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D6013D-9BAA-4758-960C-C7F7D4F59DC4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F2B147-7CFB-411C-9C00-366CC5426D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9026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Interval_(hudba)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282154"/>
          </a:xfrm>
        </p:spPr>
        <p:txBody>
          <a:bodyPr/>
          <a:lstStyle/>
          <a:p>
            <a:r>
              <a:rPr lang="cs-CZ" dirty="0" smtClean="0"/>
              <a:t>Lidové písně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47664" y="1988840"/>
            <a:ext cx="6120680" cy="2808311"/>
          </a:xfrm>
        </p:spPr>
        <p:txBody>
          <a:bodyPr/>
          <a:lstStyle/>
          <a:p>
            <a:pPr marL="0" lvl="0" indent="0">
              <a:buNone/>
            </a:pPr>
            <a:r>
              <a:rPr lang="cs-CZ" sz="2300" dirty="0">
                <a:solidFill>
                  <a:prstClr val="black"/>
                </a:solidFill>
              </a:rPr>
              <a:t>Název školy:  Základní škola Karla Klíče Hostinné</a:t>
            </a:r>
          </a:p>
          <a:p>
            <a:pPr marL="0" lvl="0" indent="0">
              <a:buNone/>
            </a:pPr>
            <a:r>
              <a:rPr lang="cs-CZ" sz="2300" dirty="0">
                <a:solidFill>
                  <a:prstClr val="black"/>
                </a:solidFill>
              </a:rPr>
              <a:t>Autor:  Mgr. Renáta Jehličková</a:t>
            </a:r>
          </a:p>
          <a:p>
            <a:pPr marL="0" lvl="0" indent="0">
              <a:buNone/>
            </a:pPr>
            <a:r>
              <a:rPr lang="cs-CZ" sz="2300" dirty="0">
                <a:solidFill>
                  <a:prstClr val="black"/>
                </a:solidFill>
              </a:rPr>
              <a:t>Název:  </a:t>
            </a:r>
            <a:r>
              <a:rPr lang="cs-CZ" sz="2300" dirty="0" smtClean="0">
                <a:solidFill>
                  <a:prstClr val="black"/>
                </a:solidFill>
              </a:rPr>
              <a:t>VY_32_INOVACE_09_C_05_LIDOVÉ PÍSNĚ</a:t>
            </a:r>
            <a:endParaRPr lang="cs-CZ" sz="23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300" dirty="0">
                <a:solidFill>
                  <a:prstClr val="black"/>
                </a:solidFill>
              </a:rPr>
              <a:t>Téma</a:t>
            </a:r>
            <a:r>
              <a:rPr lang="cs-CZ" sz="2300" dirty="0" smtClean="0">
                <a:solidFill>
                  <a:prstClr val="black"/>
                </a:solidFill>
              </a:rPr>
              <a:t>:  HUDEBNÍ NAUKA</a:t>
            </a:r>
            <a:endParaRPr lang="cs-CZ" sz="23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300" dirty="0">
                <a:solidFill>
                  <a:prstClr val="black"/>
                </a:solidFill>
              </a:rPr>
              <a:t>Číslo projektu: CZ.1.07/1.4.00/21.2131</a:t>
            </a:r>
          </a:p>
          <a:p>
            <a:pPr marL="0" lvl="0" indent="0">
              <a:buNone/>
            </a:pPr>
            <a:endParaRPr lang="cs-CZ" sz="23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157192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59224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3674195"/>
              </p:ext>
            </p:extLst>
          </p:nvPr>
        </p:nvGraphicFramePr>
        <p:xfrm>
          <a:off x="1187624" y="2060848"/>
          <a:ext cx="6834212" cy="36724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Renáta</a:t>
                      </a:r>
                      <a:r>
                        <a:rPr lang="cs-CZ" baseline="0" dirty="0" smtClean="0"/>
                        <a:t> Jehličková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21.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9. 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VI.A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Umění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kultura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Hudební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výchova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Hudební nauka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Lidové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písně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74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instrumentální, vokální, lidový dvojhlas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, intervaly</a:t>
                      </a: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87416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88641"/>
            <a:ext cx="8352928" cy="1008112"/>
          </a:xfrm>
          <a:solidFill>
            <a:schemeClr val="accent2">
              <a:lumMod val="60000"/>
              <a:lumOff val="40000"/>
            </a:schemeClr>
          </a:solidFill>
          <a:ln w="12700">
            <a:solidFill>
              <a:schemeClr val="tx1"/>
            </a:solidFill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 smtClean="0"/>
              <a:t>Lidové písně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268760"/>
            <a:ext cx="8352928" cy="5112568"/>
          </a:xfrm>
          <a:solidFill>
            <a:schemeClr val="accent2">
              <a:lumMod val="20000"/>
              <a:lumOff val="80000"/>
            </a:schemeClr>
          </a:solidFill>
          <a:ln w="12700">
            <a:solidFill>
              <a:schemeClr val="tx1"/>
            </a:solidFill>
          </a:ln>
          <a:effectLst>
            <a:innerShdw blurRad="114300">
              <a:prstClr val="black"/>
            </a:innerShdw>
          </a:effectLst>
        </p:spPr>
        <p:txBody>
          <a:bodyPr>
            <a:normAutofit/>
          </a:bodyPr>
          <a:lstStyle/>
          <a:p>
            <a:r>
              <a:rPr lang="cs-CZ" sz="2300" dirty="0" smtClean="0">
                <a:solidFill>
                  <a:schemeClr val="tx1"/>
                </a:solidFill>
              </a:rPr>
              <a:t>Lidové písně dělíme z hlediska území, kde vznikaly, na:</a:t>
            </a:r>
          </a:p>
          <a:p>
            <a:endParaRPr lang="cs-CZ" sz="2300" dirty="0" smtClean="0">
              <a:solidFill>
                <a:schemeClr val="tx1"/>
              </a:solidFill>
            </a:endParaRPr>
          </a:p>
          <a:p>
            <a:pPr algn="l"/>
            <a:r>
              <a:rPr lang="cs-CZ" sz="2300" b="1" dirty="0" smtClean="0">
                <a:solidFill>
                  <a:schemeClr val="tx1"/>
                </a:solidFill>
              </a:rPr>
              <a:t>                 oblast západní                                 oblast východní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(Čechy a západní Morava)                     (východní Morava – </a:t>
            </a:r>
          </a:p>
          <a:p>
            <a:pPr algn="l"/>
            <a:r>
              <a:rPr lang="cs-CZ" sz="2300" dirty="0">
                <a:solidFill>
                  <a:schemeClr val="tx1"/>
                </a:solidFill>
              </a:rPr>
              <a:t> </a:t>
            </a:r>
            <a:r>
              <a:rPr lang="cs-CZ" sz="2300" dirty="0" smtClean="0">
                <a:solidFill>
                  <a:schemeClr val="tx1"/>
                </a:solidFill>
              </a:rPr>
              <a:t>                                                                     Lašsko, Valašsko, Slovácko)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 -   instrumentální                               -   vokální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 -   písně ovlivněny hudbou               -   bohatěji rytmicky členěné            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      baroka a klasicismu                      -   tempo lze měnit dle nálady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 -   melodie častěji v durových          -   rovnoměrně zastoupeny </a:t>
            </a:r>
          </a:p>
          <a:p>
            <a:pPr algn="l"/>
            <a:r>
              <a:rPr lang="cs-CZ" sz="2300" dirty="0">
                <a:solidFill>
                  <a:schemeClr val="tx1"/>
                </a:solidFill>
              </a:rPr>
              <a:t> </a:t>
            </a:r>
            <a:r>
              <a:rPr lang="cs-CZ" sz="2300" dirty="0" smtClean="0">
                <a:solidFill>
                  <a:schemeClr val="tx1"/>
                </a:solidFill>
              </a:rPr>
              <a:t>         tóninách                                              tóniny durové a mollové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 -   přehledná stavba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 -   zpravidla 2/4 a 3/4 takt</a:t>
            </a:r>
            <a:endParaRPr lang="cs-CZ" sz="2300" dirty="0">
              <a:solidFill>
                <a:schemeClr val="tx1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4644008" y="1628800"/>
            <a:ext cx="1728192" cy="50405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2843808" y="1628800"/>
            <a:ext cx="1656184" cy="50405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189789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796950"/>
          </a:xfrm>
          <a:solidFill>
            <a:schemeClr val="accent1">
              <a:lumMod val="60000"/>
              <a:lumOff val="40000"/>
            </a:schemeClr>
          </a:solidFill>
          <a:ln w="12700">
            <a:solidFill>
              <a:schemeClr val="tx1"/>
            </a:solidFill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 smtClean="0"/>
              <a:t>Lidové písně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tx1"/>
            </a:solidFill>
          </a:ln>
          <a:effectLst>
            <a:innerShdw blurRad="114300">
              <a:prstClr val="black"/>
            </a:innerShdw>
          </a:effectLst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dirty="0" smtClean="0"/>
              <a:t>Naši předkové brzy přišli na to, že zajímavější a hezčí než jednohlasý zpěv je zpívat písně </a:t>
            </a:r>
            <a:r>
              <a:rPr lang="cs-CZ" sz="2300" b="1" dirty="0" smtClean="0"/>
              <a:t>dvojhlasně</a:t>
            </a:r>
            <a:r>
              <a:rPr lang="cs-CZ" sz="2300" dirty="0" smtClean="0"/>
              <a:t>.</a:t>
            </a:r>
          </a:p>
          <a:p>
            <a:pPr marL="0" indent="0">
              <a:buNone/>
            </a:pPr>
            <a:r>
              <a:rPr lang="cs-CZ" sz="2300" dirty="0" smtClean="0"/>
              <a:t>Časem se ustálil tzv. </a:t>
            </a:r>
            <a:r>
              <a:rPr lang="cs-CZ" sz="2300" b="1" dirty="0" smtClean="0"/>
              <a:t>lidový dvojhlas </a:t>
            </a:r>
            <a:r>
              <a:rPr lang="cs-CZ" sz="2300" dirty="0" smtClean="0"/>
              <a:t>– k melodii se připojují souběžně tercie a sexty (intervaly mezi tóny vzdálené 3 a 6 stupňů).</a:t>
            </a:r>
          </a:p>
          <a:p>
            <a:pPr marL="0" indent="0">
              <a:buNone/>
            </a:pPr>
            <a:r>
              <a:rPr lang="cs-CZ" sz="2300" b="1" dirty="0" smtClean="0">
                <a:hlinkClick r:id="rId2"/>
              </a:rPr>
              <a:t>Interval</a:t>
            </a:r>
            <a:r>
              <a:rPr lang="cs-CZ" sz="2300" b="1" dirty="0" smtClean="0"/>
              <a:t> – vzdálenost dvou tónů ve stupnici:  </a:t>
            </a:r>
          </a:p>
          <a:p>
            <a:pPr marL="0" indent="0">
              <a:buNone/>
            </a:pPr>
            <a:r>
              <a:rPr lang="cs-CZ" sz="2300" dirty="0" smtClean="0"/>
              <a:t>-  prima      (mezi 1.a 1.)</a:t>
            </a:r>
          </a:p>
          <a:p>
            <a:pPr marL="0" indent="0">
              <a:buNone/>
            </a:pPr>
            <a:r>
              <a:rPr lang="cs-CZ" sz="2300" dirty="0" smtClean="0"/>
              <a:t>-  sekunda  (mezi 1.a 2.)</a:t>
            </a:r>
          </a:p>
          <a:p>
            <a:pPr marL="0" indent="0">
              <a:buNone/>
            </a:pPr>
            <a:r>
              <a:rPr lang="cs-CZ" sz="2300" dirty="0" smtClean="0"/>
              <a:t>-  tercie       (mezi 1.a 3.)</a:t>
            </a:r>
          </a:p>
          <a:p>
            <a:pPr marL="0" indent="0">
              <a:buNone/>
            </a:pPr>
            <a:r>
              <a:rPr lang="cs-CZ" sz="2300" dirty="0" smtClean="0"/>
              <a:t>-  kvarta      (mezi 1.a 4.)</a:t>
            </a:r>
          </a:p>
          <a:p>
            <a:pPr marL="0" indent="0">
              <a:buNone/>
            </a:pPr>
            <a:r>
              <a:rPr lang="cs-CZ" sz="2300" dirty="0" smtClean="0"/>
              <a:t>-  kvinta      (mezi 1.a 5.)</a:t>
            </a:r>
          </a:p>
          <a:p>
            <a:pPr marL="0" indent="0">
              <a:buNone/>
            </a:pPr>
            <a:r>
              <a:rPr lang="cs-CZ" sz="2300" dirty="0" smtClean="0"/>
              <a:t>-  sexta        (mezi 1.a 6.)</a:t>
            </a:r>
          </a:p>
          <a:p>
            <a:pPr marL="0" indent="0">
              <a:buNone/>
            </a:pPr>
            <a:r>
              <a:rPr lang="cs-CZ" sz="2300" dirty="0" smtClean="0"/>
              <a:t>-  septima   (mezi 1.a 7.)</a:t>
            </a:r>
          </a:p>
          <a:p>
            <a:pPr marL="0" indent="0">
              <a:buNone/>
            </a:pPr>
            <a:r>
              <a:rPr lang="cs-CZ" sz="2300" dirty="0" smtClean="0"/>
              <a:t>-  oktáva      (mezi 1.a 8.)</a:t>
            </a:r>
          </a:p>
          <a:p>
            <a:pPr>
              <a:buFontTx/>
              <a:buChar char="-"/>
            </a:pP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46780360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008112"/>
          </a:xfrm>
          <a:solidFill>
            <a:schemeClr val="bg1">
              <a:lumMod val="75000"/>
            </a:schemeClr>
          </a:solidFill>
          <a:ln w="12700">
            <a:solidFill>
              <a:schemeClr val="tx1"/>
            </a:solidFill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 smtClean="0"/>
              <a:t>Lidové písně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608512"/>
          </a:xfrm>
          <a:solidFill>
            <a:schemeClr val="bg1">
              <a:lumMod val="85000"/>
            </a:schemeClr>
          </a:solidFill>
          <a:ln w="12700">
            <a:solidFill>
              <a:schemeClr val="tx1"/>
            </a:solidFill>
          </a:ln>
          <a:effectLst>
            <a:innerShdw blurRad="114300">
              <a:prstClr val="black"/>
            </a:innerShdw>
          </a:effectLst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b="1" dirty="0" smtClean="0"/>
              <a:t>Odpověz na otázky:</a:t>
            </a:r>
          </a:p>
          <a:p>
            <a:pPr marL="0" indent="0">
              <a:buNone/>
            </a:pPr>
            <a:r>
              <a:rPr lang="cs-CZ" sz="2300" dirty="0" smtClean="0"/>
              <a:t>Na jaké oblasti dělíme lidové písně podle místa jejich vzniku?</a:t>
            </a:r>
          </a:p>
          <a:p>
            <a:pPr marL="0" indent="0">
              <a:buNone/>
            </a:pPr>
            <a:r>
              <a:rPr lang="cs-CZ" sz="2300" dirty="0" smtClean="0"/>
              <a:t>Co je myšleno pojmem </a:t>
            </a:r>
            <a:r>
              <a:rPr lang="cs-CZ" sz="2300" i="1" dirty="0" smtClean="0"/>
              <a:t>západní oblast</a:t>
            </a:r>
            <a:r>
              <a:rPr lang="cs-CZ" sz="2300" dirty="0" smtClean="0"/>
              <a:t>?</a:t>
            </a:r>
          </a:p>
          <a:p>
            <a:pPr marL="0" indent="0">
              <a:buNone/>
            </a:pPr>
            <a:r>
              <a:rPr lang="cs-CZ" sz="2300" dirty="0" smtClean="0"/>
              <a:t>Co je myšleno pojmem </a:t>
            </a:r>
            <a:r>
              <a:rPr lang="cs-CZ" sz="2300" i="1" dirty="0" smtClean="0"/>
              <a:t>východní oblast</a:t>
            </a:r>
            <a:r>
              <a:rPr lang="cs-CZ" sz="2300" dirty="0" smtClean="0"/>
              <a:t>?</a:t>
            </a:r>
          </a:p>
          <a:p>
            <a:pPr marL="0" indent="0">
              <a:buNone/>
            </a:pPr>
            <a:r>
              <a:rPr lang="cs-CZ" sz="2300" dirty="0" smtClean="0"/>
              <a:t>Čím se vyznačují lidové písně ze západní oblasti?</a:t>
            </a:r>
          </a:p>
          <a:p>
            <a:pPr marL="0" indent="0">
              <a:buNone/>
            </a:pPr>
            <a:r>
              <a:rPr lang="cs-CZ" sz="2300" dirty="0" smtClean="0"/>
              <a:t>Čím se vyznačují lidové písně z východní oblasti?</a:t>
            </a:r>
          </a:p>
          <a:p>
            <a:pPr marL="0" indent="0">
              <a:buNone/>
            </a:pPr>
            <a:r>
              <a:rPr lang="cs-CZ" sz="2300" dirty="0" smtClean="0"/>
              <a:t>Jaký je rozdíl mezi tóninou durovou a mollovou?</a:t>
            </a:r>
          </a:p>
          <a:p>
            <a:pPr marL="0" indent="0">
              <a:buNone/>
            </a:pPr>
            <a:r>
              <a:rPr lang="cs-CZ" sz="2300" dirty="0" smtClean="0"/>
              <a:t>Co je to lidový dvojhlas?</a:t>
            </a:r>
          </a:p>
          <a:p>
            <a:pPr marL="0" indent="0">
              <a:buNone/>
            </a:pPr>
            <a:r>
              <a:rPr lang="cs-CZ" sz="2300" dirty="0" smtClean="0"/>
              <a:t>Co je to interval v hudbě?</a:t>
            </a:r>
          </a:p>
          <a:p>
            <a:pPr marL="0" indent="0">
              <a:buNone/>
            </a:pPr>
            <a:r>
              <a:rPr lang="cs-CZ" sz="2300" dirty="0" smtClean="0"/>
              <a:t>Jaké intervaly v hudbě existují?</a:t>
            </a: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250480530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300" dirty="0">
                <a:solidFill>
                  <a:prstClr val="black"/>
                </a:solidFill>
              </a:rPr>
              <a:t>Mgr. Renáta Jehličková</a:t>
            </a:r>
            <a:br>
              <a:rPr lang="cs-CZ" sz="2300" dirty="0">
                <a:solidFill>
                  <a:prstClr val="black"/>
                </a:solidFill>
              </a:rPr>
            </a:br>
            <a:r>
              <a:rPr lang="cs-CZ" sz="2300" dirty="0">
                <a:solidFill>
                  <a:prstClr val="black"/>
                </a:solidFill>
              </a:rPr>
              <a:t>21. ledna 2012</a:t>
            </a:r>
            <a:br>
              <a:rPr lang="cs-CZ" sz="2300" dirty="0">
                <a:solidFill>
                  <a:prstClr val="black"/>
                </a:solidFill>
              </a:rPr>
            </a:br>
            <a:r>
              <a:rPr lang="cs-CZ" sz="2300" dirty="0">
                <a:solidFill>
                  <a:prstClr val="black"/>
                </a:solidFill>
              </a:rPr>
              <a:t>Určeno </a:t>
            </a:r>
            <a:r>
              <a:rPr lang="cs-CZ" sz="2300">
                <a:solidFill>
                  <a:prstClr val="black"/>
                </a:solidFill>
              </a:rPr>
              <a:t>pro </a:t>
            </a:r>
            <a:r>
              <a:rPr lang="cs-CZ" sz="2300" smtClean="0">
                <a:solidFill>
                  <a:prstClr val="black"/>
                </a:solidFill>
              </a:rPr>
              <a:t>6.ročník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sz="2300" b="1" u="sng" dirty="0" smtClean="0">
                <a:solidFill>
                  <a:prstClr val="black"/>
                </a:solidFill>
              </a:rPr>
              <a:t>ANOTACE</a:t>
            </a:r>
            <a:endParaRPr lang="cs-CZ" sz="2300" b="1" u="sng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300" b="1" u="sng" dirty="0">
                <a:solidFill>
                  <a:prstClr val="black"/>
                </a:solidFill>
              </a:rPr>
              <a:t>Výklad</a:t>
            </a:r>
          </a:p>
          <a:p>
            <a:pPr lvl="0">
              <a:buFontTx/>
              <a:buChar char="-"/>
            </a:pPr>
            <a:r>
              <a:rPr lang="cs-CZ" sz="2300" dirty="0">
                <a:solidFill>
                  <a:prstClr val="black"/>
                </a:solidFill>
              </a:rPr>
              <a:t>Seznámení s </a:t>
            </a:r>
            <a:r>
              <a:rPr lang="cs-CZ" sz="2300" dirty="0" smtClean="0">
                <a:solidFill>
                  <a:prstClr val="black"/>
                </a:solidFill>
              </a:rPr>
              <a:t>dělením a charakterem lidových písní podle území jejich vzniku</a:t>
            </a:r>
            <a:endParaRPr lang="cs-CZ" sz="2300" dirty="0">
              <a:solidFill>
                <a:prstClr val="black"/>
              </a:solidFill>
            </a:endParaRPr>
          </a:p>
          <a:p>
            <a:pPr lvl="0">
              <a:buFontTx/>
              <a:buChar char="-"/>
            </a:pPr>
            <a:r>
              <a:rPr lang="cs-CZ" sz="2300" dirty="0">
                <a:solidFill>
                  <a:prstClr val="black"/>
                </a:solidFill>
              </a:rPr>
              <a:t>Seznámení </a:t>
            </a:r>
            <a:r>
              <a:rPr lang="cs-CZ" sz="2300" dirty="0" smtClean="0">
                <a:solidFill>
                  <a:prstClr val="black"/>
                </a:solidFill>
              </a:rPr>
              <a:t>s utvářením lidového dvojhlasu</a:t>
            </a:r>
          </a:p>
          <a:p>
            <a:pPr lvl="0">
              <a:buFontTx/>
              <a:buChar char="-"/>
            </a:pPr>
            <a:r>
              <a:rPr lang="cs-CZ" sz="2300" dirty="0" smtClean="0">
                <a:solidFill>
                  <a:prstClr val="black"/>
                </a:solidFill>
              </a:rPr>
              <a:t>Seznámení s jednotlivými intervaly</a:t>
            </a:r>
          </a:p>
          <a:p>
            <a:pPr marL="0" lvl="0" indent="0">
              <a:buNone/>
            </a:pPr>
            <a:r>
              <a:rPr lang="cs-CZ" sz="2300" b="1" u="sng" dirty="0" smtClean="0">
                <a:solidFill>
                  <a:prstClr val="black"/>
                </a:solidFill>
              </a:rPr>
              <a:t>Praktické </a:t>
            </a:r>
            <a:r>
              <a:rPr lang="cs-CZ" sz="2300" b="1" u="sng" dirty="0" err="1" smtClean="0">
                <a:solidFill>
                  <a:prstClr val="black"/>
                </a:solidFill>
              </a:rPr>
              <a:t>činosti</a:t>
            </a:r>
            <a:r>
              <a:rPr lang="cs-CZ" sz="2300" b="1" u="sng" dirty="0" smtClean="0">
                <a:solidFill>
                  <a:prstClr val="black"/>
                </a:solidFill>
              </a:rPr>
              <a:t> </a:t>
            </a:r>
            <a:r>
              <a:rPr lang="cs-CZ" sz="2300" dirty="0">
                <a:solidFill>
                  <a:prstClr val="black"/>
                </a:solidFill>
              </a:rPr>
              <a:t>– odpovědi na otázky jako kontrola zapamatování</a:t>
            </a:r>
          </a:p>
          <a:p>
            <a:pPr marL="0" lvl="0" indent="0">
              <a:buNone/>
            </a:pPr>
            <a:r>
              <a:rPr lang="cs-CZ" sz="2300">
                <a:solidFill>
                  <a:prstClr val="black"/>
                </a:solidFill>
              </a:rPr>
              <a:t>                                  </a:t>
            </a:r>
            <a:r>
              <a:rPr lang="cs-CZ" sz="2300" smtClean="0">
                <a:solidFill>
                  <a:prstClr val="black"/>
                </a:solidFill>
              </a:rPr>
              <a:t>si </a:t>
            </a:r>
            <a:r>
              <a:rPr lang="cs-CZ" sz="2300" dirty="0">
                <a:solidFill>
                  <a:prstClr val="black"/>
                </a:solidFill>
              </a:rPr>
              <a:t>nových informací z učiva</a:t>
            </a:r>
          </a:p>
          <a:p>
            <a:pPr marL="0" lvl="0" indent="0">
              <a:buNone/>
            </a:pPr>
            <a:endParaRPr lang="cs-CZ" sz="2300" dirty="0">
              <a:solidFill>
                <a:prstClr val="black"/>
              </a:solidFill>
            </a:endParaRPr>
          </a:p>
          <a:p>
            <a:pPr lvl="0">
              <a:buFontTx/>
              <a:buChar char="-"/>
            </a:pPr>
            <a:endParaRPr lang="cs-CZ" sz="2500" dirty="0">
              <a:solidFill>
                <a:prstClr val="black"/>
              </a:solidFill>
            </a:endParaRPr>
          </a:p>
          <a:p>
            <a:pPr lvl="0">
              <a:buFontTx/>
              <a:buChar char="-"/>
            </a:pPr>
            <a:endParaRPr lang="cs-CZ" sz="25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76320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dirty="0" smtClean="0"/>
              <a:t>Texty z vlastních zdrojů.</a:t>
            </a:r>
          </a:p>
          <a:p>
            <a:pPr marL="0" indent="0">
              <a:buNone/>
            </a:pPr>
            <a:r>
              <a:rPr lang="cs-CZ" sz="2300" dirty="0" smtClean="0"/>
              <a:t>Obrázky a </a:t>
            </a:r>
            <a:r>
              <a:rPr lang="cs-CZ" sz="2300" smtClean="0"/>
              <a:t>webové stránky z </a:t>
            </a:r>
            <a:r>
              <a:rPr lang="cs-CZ" sz="2300" dirty="0" smtClean="0"/>
              <a:t>internetu na hypertextových odkazech.</a:t>
            </a:r>
          </a:p>
          <a:p>
            <a:pPr marL="0" indent="0">
              <a:buNone/>
            </a:pPr>
            <a:r>
              <a:rPr lang="cs-CZ" sz="2300" dirty="0" smtClean="0"/>
              <a:t>Prezentace obsahuje animace.</a:t>
            </a: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3114141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412</Words>
  <Application>Microsoft Office PowerPoint</Application>
  <PresentationFormat>Předvádění na obrazovce (4:3)</PresentationFormat>
  <Paragraphs>77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Lidové písně</vt:lpstr>
      <vt:lpstr>Prezentace aplikace PowerPoint</vt:lpstr>
      <vt:lpstr>Lidové písně</vt:lpstr>
      <vt:lpstr>Lidové písně</vt:lpstr>
      <vt:lpstr>Lidové písně</vt:lpstr>
      <vt:lpstr>Mgr. Renáta Jehličková 21. ledna 2012 Určeno pro 6.ročník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Lidové písně</dc:title>
  <dc:creator>Renata Jehličková</dc:creator>
  <cp:lastModifiedBy>Renata Jehličková</cp:lastModifiedBy>
  <cp:revision>36</cp:revision>
  <dcterms:created xsi:type="dcterms:W3CDTF">2012-02-11T20:28:59Z</dcterms:created>
  <dcterms:modified xsi:type="dcterms:W3CDTF">2012-02-27T22:27:25Z</dcterms:modified>
</cp:coreProperties>
</file>