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81" r:id="rId3"/>
    <p:sldId id="261" r:id="rId4"/>
    <p:sldId id="257" r:id="rId5"/>
    <p:sldId id="269" r:id="rId6"/>
    <p:sldId id="275" r:id="rId7"/>
    <p:sldId id="268" r:id="rId8"/>
    <p:sldId id="273" r:id="rId9"/>
    <p:sldId id="267" r:id="rId10"/>
    <p:sldId id="264" r:id="rId11"/>
    <p:sldId id="274" r:id="rId12"/>
    <p:sldId id="266" r:id="rId13"/>
    <p:sldId id="278" r:id="rId14"/>
    <p:sldId id="282" r:id="rId15"/>
    <p:sldId id="283" r:id="rId16"/>
    <p:sldId id="279" r:id="rId17"/>
    <p:sldId id="265" r:id="rId18"/>
    <p:sldId id="26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CCFF66"/>
    <a:srgbClr val="D5D258"/>
    <a:srgbClr val="7182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3B7816-C037-4BE5-AE24-16E28FCF600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28541-9D0F-45B8-A973-843AEC332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heel spokes="2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84176" y="260648"/>
            <a:ext cx="5180112" cy="1470025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7200" b="1" dirty="0" smtClean="0">
                <a:ln w="50800"/>
                <a:solidFill>
                  <a:srgbClr val="002060"/>
                </a:solidFill>
              </a:rPr>
              <a:t>Větný rozbor</a:t>
            </a:r>
            <a:endParaRPr lang="cs-CZ" sz="7200" b="1" dirty="0">
              <a:ln w="50800"/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1988840"/>
            <a:ext cx="5688632" cy="1752600"/>
          </a:xfr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2500" lnSpcReduction="2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l"/>
            <a:r>
              <a:rPr lang="cs-CZ" sz="6000" b="1" dirty="0" smtClean="0">
                <a:ln w="50800"/>
                <a:solidFill>
                  <a:srgbClr val="00B050"/>
                </a:solidFill>
              </a:rPr>
              <a:t> souvětí souřadné</a:t>
            </a:r>
          </a:p>
          <a:p>
            <a:pPr algn="l"/>
            <a:r>
              <a:rPr lang="cs-CZ" sz="6000" b="1" dirty="0" smtClean="0">
                <a:ln w="50800"/>
                <a:solidFill>
                  <a:srgbClr val="00B050"/>
                </a:solidFill>
              </a:rPr>
              <a:t>    (parataktické </a:t>
            </a:r>
            <a:r>
              <a:rPr lang="cs-CZ" sz="6000" b="1" dirty="0" smtClean="0">
                <a:ln w="50800"/>
                <a:solidFill>
                  <a:srgbClr val="00B050"/>
                </a:solidFill>
              </a:rPr>
              <a:t>)</a:t>
            </a:r>
            <a:endParaRPr lang="cs-CZ" sz="6000" b="1" dirty="0">
              <a:ln w="50800"/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5373216"/>
            <a:ext cx="67265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i="1" dirty="0" err="1" smtClean="0"/>
              <a:t>Mgr.Kateřina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Karbulová</a:t>
            </a:r>
            <a:r>
              <a:rPr lang="cs-CZ" sz="2400" i="1" dirty="0" smtClean="0"/>
              <a:t>, 2011, Sportovní gymnázium</a:t>
            </a:r>
          </a:p>
          <a:p>
            <a:pPr algn="ctr"/>
            <a:r>
              <a:rPr lang="cs-CZ" sz="2400" i="1" dirty="0" smtClean="0"/>
              <a:t> Dany a Emila </a:t>
            </a:r>
            <a:r>
              <a:rPr lang="cs-CZ" sz="2400" i="1" dirty="0" err="1" smtClean="0"/>
              <a:t>Zátopkových</a:t>
            </a:r>
            <a:r>
              <a:rPr lang="cs-CZ" sz="2400" i="1" dirty="0" smtClean="0"/>
              <a:t>, Ostrava</a:t>
            </a:r>
            <a:endParaRPr lang="cs-CZ" sz="2400" i="1" dirty="0"/>
          </a:p>
        </p:txBody>
      </p:sp>
      <p:sp>
        <p:nvSpPr>
          <p:cNvPr id="7" name="Obdélník 6"/>
          <p:cNvSpPr/>
          <p:nvPr/>
        </p:nvSpPr>
        <p:spPr>
          <a:xfrm>
            <a:off x="1187624" y="4149080"/>
            <a:ext cx="6912768" cy="70788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4000" b="1" dirty="0" smtClean="0">
                <a:ln w="50800"/>
                <a:solidFill>
                  <a:srgbClr val="C00000"/>
                </a:solidFill>
              </a:rPr>
              <a:t>praktická </a:t>
            </a:r>
            <a:r>
              <a:rPr lang="cs-CZ" sz="4000" b="1" dirty="0" smtClean="0">
                <a:ln w="50800"/>
                <a:solidFill>
                  <a:srgbClr val="C00000"/>
                </a:solidFill>
              </a:rPr>
              <a:t>část pro </a:t>
            </a:r>
            <a:r>
              <a:rPr lang="cs-CZ" sz="4000" b="1" dirty="0" smtClean="0">
                <a:ln w="50800"/>
                <a:solidFill>
                  <a:srgbClr val="C00000"/>
                </a:solidFill>
              </a:rPr>
              <a:t>pokročilé</a:t>
            </a:r>
            <a:endParaRPr lang="cs-CZ" sz="4000" b="1" dirty="0">
              <a:ln w="50800"/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424936" cy="5400600"/>
          </a:xfr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>
              <a:buNone/>
            </a:pPr>
            <a:endParaRPr lang="cs-CZ" sz="3600" b="1" dirty="0" smtClean="0"/>
          </a:p>
          <a:p>
            <a:pPr algn="ctr">
              <a:buNone/>
            </a:pPr>
            <a:r>
              <a:rPr lang="cs-CZ" sz="3600" b="1" dirty="0" smtClean="0"/>
              <a:t>Prezentaci si zapněte přes F5. Naběhnou</a:t>
            </a:r>
          </a:p>
          <a:p>
            <a:pPr algn="ctr">
              <a:buNone/>
            </a:pPr>
            <a:r>
              <a:rPr lang="cs-CZ" sz="3600" b="1" dirty="0" smtClean="0"/>
              <a:t>vám věty. Souvětí vyřešte a úkol si </a:t>
            </a:r>
          </a:p>
          <a:p>
            <a:pPr algn="ctr">
              <a:buNone/>
            </a:pPr>
            <a:r>
              <a:rPr lang="cs-CZ" sz="3600" b="1" dirty="0" smtClean="0"/>
              <a:t>zkontrolujte.</a:t>
            </a:r>
          </a:p>
          <a:p>
            <a:pPr algn="ctr">
              <a:buNone/>
            </a:pPr>
            <a:r>
              <a:rPr lang="cs-CZ" sz="3600" b="1" dirty="0" smtClean="0"/>
              <a:t>Postupně vám bude nabíhat řešení věty</a:t>
            </a:r>
            <a:r>
              <a:rPr lang="cs-CZ" sz="3600" b="1" dirty="0" smtClean="0"/>
              <a:t>.</a:t>
            </a:r>
          </a:p>
          <a:p>
            <a:pPr algn="ctr">
              <a:buNone/>
            </a:pPr>
            <a:r>
              <a:rPr lang="cs-CZ" sz="3600" b="1" dirty="0" smtClean="0"/>
              <a:t>Mnoho úspěchů.</a:t>
            </a:r>
            <a:endParaRPr lang="cs-CZ" sz="3600" b="1" dirty="0" smtClean="0"/>
          </a:p>
          <a:p>
            <a:pPr algn="ctr">
              <a:buNone/>
            </a:pPr>
            <a:endParaRPr lang="cs-CZ" sz="3600" b="1" dirty="0" smtClean="0"/>
          </a:p>
          <a:p>
            <a:pPr algn="ctr">
              <a:buNone/>
            </a:pPr>
            <a:endParaRPr lang="cs-CZ" sz="3600" b="1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smtClean="0">
                <a:ln w="50800"/>
                <a:solidFill>
                  <a:srgbClr val="002060"/>
                </a:solidFill>
              </a:rPr>
              <a:t>Základní vztahy mezi větami (poměry)</a:t>
            </a:r>
            <a:endParaRPr lang="cs-CZ" b="1">
              <a:ln w="50800"/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686800" cy="4525963"/>
          </a:xfr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vztah slučovací  </a:t>
            </a:r>
            <a:r>
              <a:rPr lang="cs-CZ" dirty="0" smtClean="0">
                <a:solidFill>
                  <a:schemeClr val="tx1"/>
                </a:solidFill>
              </a:rPr>
              <a:t>+ </a:t>
            </a:r>
            <a:r>
              <a:rPr lang="cs-CZ" sz="2000" i="1" dirty="0" smtClean="0">
                <a:solidFill>
                  <a:schemeClr val="tx1"/>
                </a:solidFill>
              </a:rPr>
              <a:t>(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sz="2000" i="1" dirty="0" smtClean="0">
                <a:solidFill>
                  <a:schemeClr val="tx1"/>
                </a:solidFill>
              </a:rPr>
              <a:t>a,i,také,pak,potom,ani,ani-ani,jednak-jednak …)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vztah stupňovací    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vztah odporovací   </a:t>
            </a:r>
            <a:r>
              <a:rPr lang="cs-CZ" dirty="0" smtClean="0">
                <a:solidFill>
                  <a:schemeClr val="tx1"/>
                </a:solidFill>
              </a:rPr>
              <a:t>x </a:t>
            </a:r>
            <a:r>
              <a:rPr lang="cs-CZ" sz="2000" i="1" dirty="0" smtClean="0">
                <a:solidFill>
                  <a:schemeClr val="tx1"/>
                </a:solidFill>
              </a:rPr>
              <a:t>( ale,avšak,však,leč,nýbrž,jenže,sice-ale, a)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vztah vylučovací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vztah příčinný ( důvodový)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vztah důsledkový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1" name="Pravoúhlá spojovací čára 20"/>
          <p:cNvCxnSpPr/>
          <p:nvPr/>
        </p:nvCxnSpPr>
        <p:spPr>
          <a:xfrm rot="5400000" flipH="1" flipV="1">
            <a:off x="3711323" y="2496316"/>
            <a:ext cx="428628" cy="428628"/>
          </a:xfrm>
          <a:prstGeom prst="bentConnector3">
            <a:avLst>
              <a:gd name="adj1" fmla="val 5323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139952" y="2524834"/>
            <a:ext cx="37780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 </a:t>
            </a:r>
            <a:r>
              <a:rPr lang="cs-CZ" sz="2000" i="1" dirty="0" smtClean="0"/>
              <a:t>ba,ba i,ba dokonce,nejen-nýbrž i)</a:t>
            </a:r>
            <a:endParaRPr lang="cs-CZ" sz="20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3676962"/>
            <a:ext cx="38627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( nebo,anebo,buď – nebo,zda – či ..)</a:t>
            </a:r>
            <a:endParaRPr lang="cs-CZ" sz="20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29322" y="4253026"/>
            <a:ext cx="22463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( neboť,vždyť,totiž ) </a:t>
            </a:r>
            <a:endParaRPr lang="cs-CZ" sz="20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6248" y="4829090"/>
            <a:ext cx="3786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( a proto, tedy, tudíž, a tak, proto ) </a:t>
            </a:r>
            <a:endParaRPr lang="cs-CZ" sz="2000" i="1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00034" y="5572140"/>
            <a:ext cx="8215370" cy="714380"/>
          </a:xfrm>
          <a:prstGeom prst="rect">
            <a:avLst/>
          </a:prstGeom>
        </p:spPr>
        <p:txBody>
          <a:bodyPr vert="horz" lIns="91440" tIns="45720" rIns="91440" bIns="45720" rtlCol="0"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 w="50800"/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SS = 2 VH – X VH + O – X VV</a:t>
            </a:r>
            <a:endParaRPr kumimoji="0" lang="cs-CZ" sz="4800" b="1" i="0" u="none" strike="noStrike" kern="1200" cap="none" spc="0" normalizeH="0" baseline="0" noProof="0" dirty="0">
              <a:ln w="50800"/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3662750" y="5013176"/>
            <a:ext cx="621218" cy="71438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 rot="10800000">
            <a:off x="5318934" y="4437681"/>
            <a:ext cx="621218" cy="71438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Volný tvar 17"/>
          <p:cNvSpPr/>
          <p:nvPr/>
        </p:nvSpPr>
        <p:spPr>
          <a:xfrm>
            <a:off x="3522059" y="3811644"/>
            <a:ext cx="473877" cy="193420"/>
          </a:xfrm>
          <a:custGeom>
            <a:avLst/>
            <a:gdLst>
              <a:gd name="connsiteX0" fmla="*/ 0 w 473877"/>
              <a:gd name="connsiteY0" fmla="*/ 162232 h 193420"/>
              <a:gd name="connsiteX1" fmla="*/ 29497 w 473877"/>
              <a:gd name="connsiteY1" fmla="*/ 117987 h 193420"/>
              <a:gd name="connsiteX2" fmla="*/ 73742 w 473877"/>
              <a:gd name="connsiteY2" fmla="*/ 29497 h 193420"/>
              <a:gd name="connsiteX3" fmla="*/ 117987 w 473877"/>
              <a:gd name="connsiteY3" fmla="*/ 0 h 193420"/>
              <a:gd name="connsiteX4" fmla="*/ 191729 w 473877"/>
              <a:gd name="connsiteY4" fmla="*/ 14748 h 193420"/>
              <a:gd name="connsiteX5" fmla="*/ 235974 w 473877"/>
              <a:gd name="connsiteY5" fmla="*/ 29497 h 193420"/>
              <a:gd name="connsiteX6" fmla="*/ 294968 w 473877"/>
              <a:gd name="connsiteY6" fmla="*/ 162232 h 193420"/>
              <a:gd name="connsiteX7" fmla="*/ 383458 w 473877"/>
              <a:gd name="connsiteY7" fmla="*/ 147484 h 193420"/>
              <a:gd name="connsiteX8" fmla="*/ 427703 w 473877"/>
              <a:gd name="connsiteY8" fmla="*/ 117987 h 193420"/>
              <a:gd name="connsiteX9" fmla="*/ 471949 w 473877"/>
              <a:gd name="connsiteY9" fmla="*/ 29497 h 193420"/>
              <a:gd name="connsiteX10" fmla="*/ 471949 w 473877"/>
              <a:gd name="connsiteY10" fmla="*/ 0 h 1934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73877" h="193420">
                <a:moveTo>
                  <a:pt x="0" y="162232"/>
                </a:moveTo>
                <a:cubicBezTo>
                  <a:pt x="9832" y="147484"/>
                  <a:pt x="21570" y="133841"/>
                  <a:pt x="29497" y="117987"/>
                </a:cubicBezTo>
                <a:cubicBezTo>
                  <a:pt x="53488" y="70004"/>
                  <a:pt x="31473" y="71766"/>
                  <a:pt x="73742" y="29497"/>
                </a:cubicBezTo>
                <a:cubicBezTo>
                  <a:pt x="86276" y="16963"/>
                  <a:pt x="103239" y="9832"/>
                  <a:pt x="117987" y="0"/>
                </a:cubicBezTo>
                <a:cubicBezTo>
                  <a:pt x="142568" y="4916"/>
                  <a:pt x="167410" y="8668"/>
                  <a:pt x="191729" y="14748"/>
                </a:cubicBezTo>
                <a:cubicBezTo>
                  <a:pt x="206811" y="18519"/>
                  <a:pt x="229021" y="15592"/>
                  <a:pt x="235974" y="29497"/>
                </a:cubicBezTo>
                <a:cubicBezTo>
                  <a:pt x="317936" y="193420"/>
                  <a:pt x="188805" y="91456"/>
                  <a:pt x="294968" y="162232"/>
                </a:cubicBezTo>
                <a:cubicBezTo>
                  <a:pt x="324465" y="157316"/>
                  <a:pt x="355089" y="156940"/>
                  <a:pt x="383458" y="147484"/>
                </a:cubicBezTo>
                <a:cubicBezTo>
                  <a:pt x="400274" y="141879"/>
                  <a:pt x="415169" y="130521"/>
                  <a:pt x="427703" y="117987"/>
                </a:cubicBezTo>
                <a:cubicBezTo>
                  <a:pt x="449454" y="96236"/>
                  <a:pt x="465951" y="59485"/>
                  <a:pt x="471949" y="29497"/>
                </a:cubicBezTo>
                <a:cubicBezTo>
                  <a:pt x="473877" y="19856"/>
                  <a:pt x="471949" y="9832"/>
                  <a:pt x="471949" y="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1490" y="403235"/>
            <a:ext cx="8229600" cy="4525963"/>
          </a:xfrm>
          <a:noFill/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pPr marL="514350" indent="-51435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1. Prošek došel k chalupě a zavřel za sebou</a:t>
            </a:r>
          </a:p>
          <a:p>
            <a:pPr marL="514350" indent="-51435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dveře, aby Holan pochopil, že má teď jiného </a:t>
            </a:r>
          </a:p>
          <a:p>
            <a:pPr marL="514350" indent="-51435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pána.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43306" y="2500306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2 VH </a:t>
            </a:r>
            <a:endParaRPr lang="cs-CZ" sz="3200"/>
          </a:p>
        </p:txBody>
      </p:sp>
      <p:sp>
        <p:nvSpPr>
          <p:cNvPr id="5" name="Obdélník 4"/>
          <p:cNvSpPr/>
          <p:nvPr/>
        </p:nvSpPr>
        <p:spPr>
          <a:xfrm>
            <a:off x="1785918" y="2500306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VH </a:t>
            </a:r>
            <a:endParaRPr lang="cs-CZ" sz="3200"/>
          </a:p>
        </p:txBody>
      </p:sp>
      <p:sp>
        <p:nvSpPr>
          <p:cNvPr id="6" name="TextovéPole 5"/>
          <p:cNvSpPr txBox="1"/>
          <p:nvPr/>
        </p:nvSpPr>
        <p:spPr>
          <a:xfrm>
            <a:off x="5286380" y="364331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3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7072330" y="478632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3000364" y="250030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00B050"/>
                </a:solidFill>
              </a:rPr>
              <a:t>+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2890569">
            <a:off x="4258340" y="3322975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2890569">
            <a:off x="6115728" y="4394545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357818" y="2857496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účelová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43768" y="5357826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4348" y="14285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39644" y="21429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2</a:t>
            </a:r>
            <a:r>
              <a:rPr lang="cs-CZ" b="1" smtClean="0">
                <a:solidFill>
                  <a:srgbClr val="FF0000"/>
                </a:solidFill>
              </a:rPr>
              <a:t>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28794" y="785794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3</a:t>
            </a:r>
            <a:r>
              <a:rPr lang="cs-CZ" sz="2000" b="1" smtClean="0">
                <a:solidFill>
                  <a:srgbClr val="FF0000"/>
                </a:solidFill>
              </a:rPr>
              <a:t>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2817" y="785794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 VV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43108" y="2071678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42860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2. Voda v hrnci, v němž se vařilo maso,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zaklokotala, přelila se přes okraj hrnce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a zasyčela na rozpálené plotně.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3071810"/>
            <a:ext cx="27735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 a ---1VH b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12890569">
            <a:off x="1543696" y="3965917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28860" y="442913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3357554" y="4500570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6182" y="307181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00B050"/>
                </a:solidFill>
              </a:rPr>
              <a:t>+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7686" y="3071810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98873" y="3071810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4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43570" y="307181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00B050"/>
                </a:solidFill>
              </a:rPr>
              <a:t>+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86050" y="85723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4348" y="214290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a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7678" y="148803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00364" y="21429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10" y="857232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b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29058" y="2714620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/>
      <p:bldP spid="7" grpId="0"/>
      <p:bldP spid="8" grpId="0"/>
      <p:bldP spid="9" grpId="0"/>
      <p:bldP spid="10" grpId="0"/>
      <p:bldP spid="11" grpId="1"/>
      <p:bldP spid="12" grpId="0"/>
      <p:bldP spid="13" grpId="0"/>
      <p:bldP spid="14" grpId="0"/>
      <p:bldP spid="15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85720" y="21429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3. Když jsme přišli unaveni večer z výletu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domů, babička nám uvařila čaj a my jsme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jí vyprávěli, co jsme za celý den zažili.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14678" y="2285992"/>
            <a:ext cx="2367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2 VH  </a:t>
            </a:r>
            <a:r>
              <a:rPr lang="cs-CZ" sz="3200" b="1" smtClean="0">
                <a:solidFill>
                  <a:srgbClr val="00B050"/>
                </a:solidFill>
              </a:rPr>
              <a:t>+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 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18986267">
            <a:off x="2438809" y="3011736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500166" y="350043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857224" y="3929066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časová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3595038">
            <a:off x="5420631" y="3063258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171835" y="357187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4110343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43636" y="64291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71670" y="64291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0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28926" y="121442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 VV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50206" y="2786058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 animBg="1"/>
      <p:bldP spid="7" grpId="0"/>
      <p:bldP spid="8" grpId="0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5716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4. Netrvalo to dlouho a přišel podzim, vítr se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honil s mokrým listím a za večerů na pokraji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mýtin vytrubovali paroháči, kteří byli slyšet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na míle daleko.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15140" y="21429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0496" y="142852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9124" y="785794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14285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72264" y="442913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5 VV</a:t>
            </a:r>
            <a:endParaRPr lang="cs-CZ" sz="3200" b="1"/>
          </a:p>
        </p:txBody>
      </p:sp>
      <p:sp>
        <p:nvSpPr>
          <p:cNvPr id="12" name="TextovéPole 11"/>
          <p:cNvSpPr txBox="1"/>
          <p:nvPr/>
        </p:nvSpPr>
        <p:spPr>
          <a:xfrm>
            <a:off x="1214414" y="3071810"/>
            <a:ext cx="51283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  </a:t>
            </a:r>
            <a:r>
              <a:rPr lang="cs-CZ" sz="3200" b="1" smtClean="0">
                <a:solidFill>
                  <a:srgbClr val="00B050"/>
                </a:solidFill>
              </a:rPr>
              <a:t>+ 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2 VH  </a:t>
            </a:r>
            <a:r>
              <a:rPr lang="cs-CZ" sz="3200" b="1" smtClean="0">
                <a:solidFill>
                  <a:srgbClr val="00B050"/>
                </a:solidFill>
              </a:rPr>
              <a:t>+ 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3 VH  </a:t>
            </a:r>
            <a:r>
              <a:rPr lang="cs-CZ" sz="3200" b="1" smtClean="0">
                <a:solidFill>
                  <a:srgbClr val="00B050"/>
                </a:solidFill>
              </a:rPr>
              <a:t>+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 4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12890569">
            <a:off x="5901415" y="3894479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429256" y="1357298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72264" y="4929198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43174" y="2643182"/>
            <a:ext cx="2397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poměry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9" grpId="0"/>
      <p:bldP spid="12" grpId="0"/>
      <p:bldP spid="13" grpId="0" animBg="1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14282" y="331797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5. Ještě dnes se v České republice setkáváme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se skutečností, že žactvo našich škol mimo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sportovní školy nesportuje, a proto stále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usilovněji chceme, aby již v dalších letech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nebyla ani jedna škola bez sportovního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vybavení.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4071942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4071942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2890569">
            <a:off x="1615135" y="4823173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500298" y="521495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2428860" y="5786454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2093394" y="4357694"/>
            <a:ext cx="621218" cy="71438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71538" y="3786190"/>
            <a:ext cx="2544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důsledkový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12890569">
            <a:off x="3758274" y="489461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714876" y="521495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5" name="TextovéPole 14"/>
          <p:cNvSpPr txBox="1"/>
          <p:nvPr/>
        </p:nvSpPr>
        <p:spPr>
          <a:xfrm>
            <a:off x="4786314" y="5786454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10" y="5927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14942" y="135729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14678" y="714356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86182" y="1928802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 </a:t>
            </a:r>
            <a:endParaRPr lang="cs-CZ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7" grpId="0"/>
      <p:bldP spid="8" grpId="0" animBg="1"/>
      <p:bldP spid="9" grpId="0"/>
      <p:bldP spid="10" grpId="0"/>
      <p:bldP spid="11" grpId="0" animBg="1"/>
      <p:bldP spid="12" grpId="0"/>
      <p:bldP spid="13" grpId="0" animBg="1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474673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6. Čeští hráči na ledě a naši diváci v hledišti si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přáli, abychom porazili mužstvo Kanady o dvě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branky, neboť tak by se nám otevřela cesta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k získání bronzové medaile. 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0214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1604" y="857232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00232" y="1500174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3643314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00430" y="3643314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0800000">
            <a:off x="2428860" y="3929066"/>
            <a:ext cx="621218" cy="71438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000232" y="3214686"/>
            <a:ext cx="2121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příčinný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 rot="12890569">
            <a:off x="1758011" y="4537420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714612" y="492919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13" name="TextovéPole 12"/>
          <p:cNvSpPr txBox="1"/>
          <p:nvPr/>
        </p:nvSpPr>
        <p:spPr>
          <a:xfrm>
            <a:off x="2786050" y="5429264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6286520"/>
            <a:ext cx="257176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kakakakakakaka</a:t>
            </a:r>
            <a:endParaRPr lang="cs-CZ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 animBg="1"/>
      <p:bldP spid="10" grpId="0"/>
      <p:bldP spid="11" grpId="0" animBg="1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85828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7. Vysloví-li dnešní lidé jméno Praha, připomenou si buď při pohledu na Hradčany slavnou historii </a:t>
            </a:r>
          </a:p>
          <a:p>
            <a:pPr>
              <a:buNone/>
            </a:pPr>
            <a:r>
              <a:rPr lang="cs-CZ" b="1">
                <a:solidFill>
                  <a:srgbClr val="002060"/>
                </a:solidFill>
              </a:rPr>
              <a:t> </a:t>
            </a:r>
            <a:r>
              <a:rPr lang="cs-CZ" b="1" smtClean="0">
                <a:solidFill>
                  <a:srgbClr val="002060"/>
                </a:solidFill>
              </a:rPr>
              <a:t>   tohoto města, nebo si ve své mysli  představí </a:t>
            </a:r>
          </a:p>
          <a:p>
            <a:pPr>
              <a:buNone/>
            </a:pPr>
            <a:r>
              <a:rPr lang="cs-CZ" b="1">
                <a:solidFill>
                  <a:srgbClr val="002060"/>
                </a:solidFill>
              </a:rPr>
              <a:t> </a:t>
            </a:r>
            <a:r>
              <a:rPr lang="cs-CZ" b="1" smtClean="0">
                <a:solidFill>
                  <a:srgbClr val="002060"/>
                </a:solidFill>
              </a:rPr>
              <a:t>   dobu, kdy se po výstavbě nových sídlišť stala</a:t>
            </a:r>
          </a:p>
          <a:p>
            <a:pPr>
              <a:buNone/>
            </a:pPr>
            <a:r>
              <a:rPr lang="cs-CZ" b="1">
                <a:solidFill>
                  <a:srgbClr val="002060"/>
                </a:solidFill>
              </a:rPr>
              <a:t> </a:t>
            </a:r>
            <a:r>
              <a:rPr lang="cs-CZ" b="1" smtClean="0">
                <a:solidFill>
                  <a:srgbClr val="002060"/>
                </a:solidFill>
              </a:rPr>
              <a:t>   jedním z moderních měst v Evropě.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00298" y="3500438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2 VH </a:t>
            </a:r>
            <a:endParaRPr lang="cs-CZ" sz="3200"/>
          </a:p>
        </p:txBody>
      </p:sp>
      <p:sp>
        <p:nvSpPr>
          <p:cNvPr id="5" name="Volný tvar 4"/>
          <p:cNvSpPr/>
          <p:nvPr/>
        </p:nvSpPr>
        <p:spPr>
          <a:xfrm>
            <a:off x="3714744" y="3643314"/>
            <a:ext cx="354064" cy="207818"/>
          </a:xfrm>
          <a:custGeom>
            <a:avLst/>
            <a:gdLst>
              <a:gd name="connsiteX0" fmla="*/ 7700 w 354064"/>
              <a:gd name="connsiteY0" fmla="*/ 207818 h 207818"/>
              <a:gd name="connsiteX1" fmla="*/ 49264 w 354064"/>
              <a:gd name="connsiteY1" fmla="*/ 41564 h 207818"/>
              <a:gd name="connsiteX2" fmla="*/ 76973 w 354064"/>
              <a:gd name="connsiteY2" fmla="*/ 13854 h 207818"/>
              <a:gd name="connsiteX3" fmla="*/ 118537 w 354064"/>
              <a:gd name="connsiteY3" fmla="*/ 0 h 207818"/>
              <a:gd name="connsiteX4" fmla="*/ 146246 w 354064"/>
              <a:gd name="connsiteY4" fmla="*/ 41564 h 207818"/>
              <a:gd name="connsiteX5" fmla="*/ 173955 w 354064"/>
              <a:gd name="connsiteY5" fmla="*/ 124691 h 207818"/>
              <a:gd name="connsiteX6" fmla="*/ 229373 w 354064"/>
              <a:gd name="connsiteY6" fmla="*/ 193964 h 207818"/>
              <a:gd name="connsiteX7" fmla="*/ 284791 w 354064"/>
              <a:gd name="connsiteY7" fmla="*/ 180109 h 207818"/>
              <a:gd name="connsiteX8" fmla="*/ 340209 w 354064"/>
              <a:gd name="connsiteY8" fmla="*/ 55418 h 207818"/>
              <a:gd name="connsiteX9" fmla="*/ 354064 w 354064"/>
              <a:gd name="connsiteY9" fmla="*/ 13854 h 207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4064" h="207818">
                <a:moveTo>
                  <a:pt x="7700" y="207818"/>
                </a:moveTo>
                <a:cubicBezTo>
                  <a:pt x="19270" y="103693"/>
                  <a:pt x="0" y="103145"/>
                  <a:pt x="49264" y="41564"/>
                </a:cubicBezTo>
                <a:cubicBezTo>
                  <a:pt x="57424" y="31364"/>
                  <a:pt x="65772" y="20575"/>
                  <a:pt x="76973" y="13854"/>
                </a:cubicBezTo>
                <a:cubicBezTo>
                  <a:pt x="89496" y="6340"/>
                  <a:pt x="104682" y="4618"/>
                  <a:pt x="118537" y="0"/>
                </a:cubicBezTo>
                <a:cubicBezTo>
                  <a:pt x="127773" y="13855"/>
                  <a:pt x="139483" y="26348"/>
                  <a:pt x="146246" y="41564"/>
                </a:cubicBezTo>
                <a:cubicBezTo>
                  <a:pt x="158108" y="68254"/>
                  <a:pt x="157753" y="100389"/>
                  <a:pt x="173955" y="124691"/>
                </a:cubicBezTo>
                <a:cubicBezTo>
                  <a:pt x="208910" y="177123"/>
                  <a:pt x="189890" y="154480"/>
                  <a:pt x="229373" y="193964"/>
                </a:cubicBezTo>
                <a:cubicBezTo>
                  <a:pt x="247846" y="189346"/>
                  <a:pt x="268948" y="190671"/>
                  <a:pt x="284791" y="180109"/>
                </a:cubicBezTo>
                <a:cubicBezTo>
                  <a:pt x="313019" y="161290"/>
                  <a:pt x="334743" y="71816"/>
                  <a:pt x="340209" y="55418"/>
                </a:cubicBezTo>
                <a:lnTo>
                  <a:pt x="354064" y="1385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57686" y="3500438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VH </a:t>
            </a:r>
            <a:endParaRPr lang="cs-CZ" sz="3200"/>
          </a:p>
        </p:txBody>
      </p:sp>
      <p:sp>
        <p:nvSpPr>
          <p:cNvPr id="7" name="TextovéPole 6"/>
          <p:cNvSpPr txBox="1"/>
          <p:nvPr/>
        </p:nvSpPr>
        <p:spPr>
          <a:xfrm>
            <a:off x="2786050" y="3071810"/>
            <a:ext cx="2421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vylučovací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2890569">
            <a:off x="5258473" y="4180232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8986267">
            <a:off x="1724429" y="4226180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42976" y="471488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VV</a:t>
            </a:r>
            <a:endParaRPr lang="cs-CZ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471488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4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12" name="TextovéPole 11"/>
          <p:cNvSpPr txBox="1"/>
          <p:nvPr/>
        </p:nvSpPr>
        <p:spPr>
          <a:xfrm>
            <a:off x="857224" y="5286388"/>
            <a:ext cx="17671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podmínková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57884" y="5429264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72264" y="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2</a:t>
            </a:r>
            <a:r>
              <a:rPr lang="cs-CZ" b="1" smtClean="0">
                <a:solidFill>
                  <a:srgbClr val="FF0000"/>
                </a:solidFill>
              </a:rPr>
              <a:t>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1142984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10" y="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14480" y="1714488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 </a:t>
            </a:r>
            <a:endParaRPr lang="cs-CZ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/>
      <p:bldP spid="7" grpId="0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42860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8. Člověk průmyslové civilizace ovládl celou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zeměkouli, snažil se budovat stále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dokonalejší společnost, ale přitom zapomněl,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že je součástí přírodního systému a že se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jeho zákony musí řídit. 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714752"/>
            <a:ext cx="36760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  </a:t>
            </a:r>
            <a:r>
              <a:rPr lang="cs-CZ" sz="3200" b="1" smtClean="0">
                <a:solidFill>
                  <a:srgbClr val="00B050"/>
                </a:solidFill>
              </a:rPr>
              <a:t>+ 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2VH  </a:t>
            </a:r>
            <a:r>
              <a:rPr lang="cs-CZ" sz="3200" b="1" smtClean="0">
                <a:solidFill>
                  <a:srgbClr val="00B050"/>
                </a:solidFill>
              </a:rPr>
              <a:t>X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 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12890569">
            <a:off x="4044027" y="453742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86314" y="4929198"/>
            <a:ext cx="2336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  +  5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5214942" y="5500702"/>
            <a:ext cx="1607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předmětné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71670" y="3357562"/>
            <a:ext cx="2525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odporovací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348" y="4214818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4876" y="1428736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85723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4348" y="21429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57950" y="2000240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5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2000240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4 VV</a:t>
            </a:r>
            <a:endParaRPr lang="cs-CZ" sz="20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35716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9. Rozvodněná řeka hučí a mlaská, její dunění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vyplňuje tmu a tu se okna chalupy rozsvítí,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dvířka vrznou, na prahu se objeví převozník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a kymácí lucernou, v níž bliká světlo. 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72198" y="14285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4285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35729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28926" y="84509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71802" y="135729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198809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6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7620" y="1988098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7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15272" y="435769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7 VV</a:t>
            </a:r>
            <a:endParaRPr lang="cs-CZ" sz="3200" b="1"/>
          </a:p>
        </p:txBody>
      </p:sp>
      <p:sp>
        <p:nvSpPr>
          <p:cNvPr id="16" name="TextovéPole 15"/>
          <p:cNvSpPr txBox="1"/>
          <p:nvPr/>
        </p:nvSpPr>
        <p:spPr>
          <a:xfrm>
            <a:off x="285720" y="3000372"/>
            <a:ext cx="77556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  </a:t>
            </a:r>
            <a:r>
              <a:rPr lang="cs-CZ" sz="3200" b="1" smtClean="0">
                <a:solidFill>
                  <a:srgbClr val="00B050"/>
                </a:solidFill>
              </a:rPr>
              <a:t>+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 2VH  </a:t>
            </a:r>
            <a:r>
              <a:rPr lang="cs-CZ" sz="3200" b="1" smtClean="0">
                <a:solidFill>
                  <a:srgbClr val="00B050"/>
                </a:solidFill>
              </a:rPr>
              <a:t>+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 3 VH  </a:t>
            </a:r>
            <a:r>
              <a:rPr lang="cs-CZ" sz="3200" b="1" smtClean="0">
                <a:solidFill>
                  <a:srgbClr val="00B050"/>
                </a:solidFill>
              </a:rPr>
              <a:t>+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 4 VH  </a:t>
            </a:r>
            <a:r>
              <a:rPr lang="cs-CZ" sz="3200" b="1" smtClean="0">
                <a:solidFill>
                  <a:srgbClr val="00B050"/>
                </a:solidFill>
              </a:rPr>
              <a:t>+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 5 VH  </a:t>
            </a:r>
            <a:r>
              <a:rPr lang="cs-CZ" sz="3200" b="1" smtClean="0">
                <a:solidFill>
                  <a:srgbClr val="00B050"/>
                </a:solidFill>
              </a:rPr>
              <a:t>+ 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6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 rot="12890569">
            <a:off x="7330175" y="382304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269528" y="4929198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3727" y="3643314"/>
            <a:ext cx="24666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poměry 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6" grpId="0"/>
      <p:bldP spid="17" grpId="0" animBg="1"/>
      <p:bldP spid="18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716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10. Rychle jsem mezi kluky skočil, abych je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od sebe odtrhl, ale to jsem neměl dělat,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protože pak začali bušit do mne.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0364" y="2857496"/>
            <a:ext cx="3690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           </a:t>
            </a:r>
            <a:r>
              <a:rPr lang="cs-CZ" sz="3200" b="1" smtClean="0">
                <a:solidFill>
                  <a:schemeClr val="accent3">
                    <a:lumMod val="50000"/>
                  </a:schemeClr>
                </a:solidFill>
              </a:rPr>
              <a:t>X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      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12890569">
            <a:off x="3401084" y="382304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86248" y="421481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4216665" y="4786322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účelová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6182" y="2428868"/>
            <a:ext cx="2525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odporovací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2890569">
            <a:off x="6401481" y="3680165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286644" y="414338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7000892" y="4741143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příčinná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00100" y="59272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3306" y="785794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7019" y="142852"/>
            <a:ext cx="628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VV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00100" y="1416594"/>
            <a:ext cx="628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</a:t>
            </a:r>
            <a:endParaRPr lang="cs-CZ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/>
      <p:bldP spid="7" grpId="0"/>
      <p:bldP spid="8" grpId="0"/>
      <p:bldP spid="9" grpId="0" animBg="1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57158" y="214290"/>
            <a:ext cx="8786842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11. Měsíc vyplul z toho oblaku sněhu a v mrazivé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noci se pláně polí jiskřily a zase jsem slyšel,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jak všechny ty zmrzlé krystalky tikají, jako by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se  v každém pohybovala barevná ručička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vteřin.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3286124"/>
            <a:ext cx="3934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   +   2 VH  +  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4942" y="64291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8662" y="-24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702" y="71414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6314" y="428625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535782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5 VV</a:t>
            </a:r>
            <a:endParaRPr lang="cs-CZ" sz="3200" b="1"/>
          </a:p>
        </p:txBody>
      </p:sp>
      <p:sp>
        <p:nvSpPr>
          <p:cNvPr id="12" name="TextovéPole 11"/>
          <p:cNvSpPr txBox="1"/>
          <p:nvPr/>
        </p:nvSpPr>
        <p:spPr>
          <a:xfrm>
            <a:off x="1014921" y="1214422"/>
            <a:ext cx="628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86644" y="1214422"/>
            <a:ext cx="628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 VV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 rot="12890569">
            <a:off x="3901151" y="4037355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857752" y="3857628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 rot="12890569">
            <a:off x="5329910" y="5037487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143636" y="4572008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způsobová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6" grpId="0"/>
      <p:bldP spid="17" grpId="0" animBg="1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12. Když se zastavil, cítil, jak slunce praží, ale při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jízdě ho vítr osvěžoval jako chladivý deštík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provoněný borovicemi a kouřem ze statků,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kde se topí dřívím.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9146" y="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68074" y="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7686" y="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34252" y="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0584" y="1785926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6248" y="3000372"/>
            <a:ext cx="26677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2 VH   X   4 VH 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3306" y="442913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VV</a:t>
            </a:r>
            <a:endParaRPr lang="cs-CZ" sz="3200" b="1"/>
          </a:p>
        </p:txBody>
      </p:sp>
      <p:sp>
        <p:nvSpPr>
          <p:cNvPr id="11" name="Šipka doprava 10"/>
          <p:cNvSpPr/>
          <p:nvPr/>
        </p:nvSpPr>
        <p:spPr>
          <a:xfrm rot="18986267">
            <a:off x="3867570" y="3940429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43306" y="4929198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časová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12890569">
            <a:off x="4829845" y="3894479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286248" y="2643182"/>
            <a:ext cx="2525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odporovací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29520" y="421481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5 VV</a:t>
            </a:r>
            <a:endParaRPr lang="cs-CZ" sz="3200" b="1"/>
          </a:p>
        </p:txBody>
      </p:sp>
      <p:sp>
        <p:nvSpPr>
          <p:cNvPr id="16" name="TextovéPole 15"/>
          <p:cNvSpPr txBox="1"/>
          <p:nvPr/>
        </p:nvSpPr>
        <p:spPr>
          <a:xfrm>
            <a:off x="7286644" y="4714884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671769" y="4344423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753285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</a:p>
        </p:txBody>
      </p:sp>
      <p:sp>
        <p:nvSpPr>
          <p:cNvPr id="19" name="Šipka doprava 18"/>
          <p:cNvSpPr/>
          <p:nvPr/>
        </p:nvSpPr>
        <p:spPr>
          <a:xfrm rot="12890569">
            <a:off x="6472919" y="3894479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2" grpId="0"/>
      <p:bldP spid="13" grpId="0" animBg="1"/>
      <p:bldP spid="14" grpId="0"/>
      <p:bldP spid="15" grpId="0"/>
      <p:bldP spid="16" grpId="0"/>
      <p:bldP spid="17" grpId="0"/>
      <p:bldP spid="18" grpId="0"/>
      <p:bldP spid="1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2860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13. A tak se stalo, že zakrátko Španělé běhali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jako blázni nalevo a napravo, a než doběhli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ke Klabzubovi, který měl míč, frrr meruna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nad jejich hlavami na druhý konec hřiště.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13071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72198" y="1428736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21429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72198" y="857232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3306" y="1428736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3286124"/>
            <a:ext cx="45993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             +               5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57356" y="2786058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 rot="12890569">
            <a:off x="1043631" y="4037355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428728" y="5000636"/>
            <a:ext cx="1508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podmětná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43042" y="450057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14" name="Šipka doprava 13"/>
          <p:cNvSpPr/>
          <p:nvPr/>
        </p:nvSpPr>
        <p:spPr>
          <a:xfrm rot="18986267">
            <a:off x="3867569" y="4154743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500430" y="464344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16" name="TextovéPole 15"/>
          <p:cNvSpPr txBox="1"/>
          <p:nvPr/>
        </p:nvSpPr>
        <p:spPr>
          <a:xfrm>
            <a:off x="3357554" y="5143512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časová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 rot="12890569">
            <a:off x="4901281" y="5251800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786446" y="542926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9" name="TextovéPole 18"/>
          <p:cNvSpPr txBox="1"/>
          <p:nvPr/>
        </p:nvSpPr>
        <p:spPr>
          <a:xfrm>
            <a:off x="5572132" y="5929330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 rot="17227248">
            <a:off x="5706749" y="2961282"/>
            <a:ext cx="1820363" cy="2362516"/>
          </a:xfrm>
          <a:prstGeom prst="wedgeEllipseCallout">
            <a:avLst>
              <a:gd name="adj1" fmla="val 7974"/>
              <a:gd name="adj2" fmla="val 1125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3645024"/>
            <a:ext cx="1571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 borci nakonec !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2" grpId="0"/>
      <p:bldP spid="13" grpId="0"/>
      <p:bldP spid="14" grpId="0" animBg="1"/>
      <p:bldP spid="15" grpId="0"/>
      <p:bldP spid="16" grpId="0"/>
      <p:bldP spid="17" grpId="0" animBg="1"/>
      <p:bldP spid="18" grpId="0"/>
      <p:bldP spid="19" grpId="0"/>
      <p:bldP spid="22" grpId="0" animBg="1"/>
      <p:bldP spid="2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403235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14. Na okraji periférie v Malešicích, kde stávaly </a:t>
            </a:r>
          </a:p>
          <a:p>
            <a:pPr>
              <a:buNone/>
            </a:pPr>
            <a:r>
              <a:rPr lang="cs-CZ" b="1">
                <a:solidFill>
                  <a:srgbClr val="002060"/>
                </a:solidFill>
              </a:rPr>
              <a:t> </a:t>
            </a:r>
            <a:r>
              <a:rPr lang="cs-CZ" b="1" smtClean="0">
                <a:solidFill>
                  <a:srgbClr val="002060"/>
                </a:solidFill>
              </a:rPr>
              <a:t>      kdysi bezvýznamné domky, byly postaveny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celé řady nových ulic, a tak si tam v neděli </a:t>
            </a:r>
          </a:p>
          <a:p>
            <a:pPr>
              <a:buNone/>
            </a:pPr>
            <a:r>
              <a:rPr lang="cs-CZ" b="1">
                <a:solidFill>
                  <a:srgbClr val="002060"/>
                </a:solidFill>
              </a:rPr>
              <a:t> </a:t>
            </a:r>
            <a:r>
              <a:rPr lang="cs-CZ" b="1" smtClean="0">
                <a:solidFill>
                  <a:srgbClr val="002060"/>
                </a:solidFill>
              </a:rPr>
              <a:t>      zrána zajdeme, abychom viděli další růst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Prahy na vlastní oči. 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1604" y="3357562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VH a ----</a:t>
            </a:r>
            <a:endParaRPr lang="cs-CZ" sz="3200" b="1"/>
          </a:p>
        </p:txBody>
      </p:sp>
      <p:sp>
        <p:nvSpPr>
          <p:cNvPr id="5" name="TextovéPole 4"/>
          <p:cNvSpPr txBox="1"/>
          <p:nvPr/>
        </p:nvSpPr>
        <p:spPr>
          <a:xfrm>
            <a:off x="3343082" y="3357562"/>
            <a:ext cx="1300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VH b</a:t>
            </a:r>
            <a:endParaRPr lang="cs-CZ" sz="3200" b="1"/>
          </a:p>
        </p:txBody>
      </p:sp>
      <p:sp>
        <p:nvSpPr>
          <p:cNvPr id="6" name="TextovéPole 5"/>
          <p:cNvSpPr txBox="1"/>
          <p:nvPr/>
        </p:nvSpPr>
        <p:spPr>
          <a:xfrm>
            <a:off x="5286380" y="3357562"/>
            <a:ext cx="1080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3</a:t>
            </a:r>
            <a:r>
              <a:rPr lang="cs-CZ" sz="3200" b="1" smtClean="0"/>
              <a:t> VH 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911055" y="214290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a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16345" y="785794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b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22949" y="14285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12890569">
            <a:off x="2329513" y="418023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786578" y="457200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5000636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4643438" y="3643314"/>
            <a:ext cx="621218" cy="71438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68206" y="1428736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71868" y="200024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 rot="12890569">
            <a:off x="5972854" y="4180232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143240" y="450057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19" name="TextovéPole 18"/>
          <p:cNvSpPr txBox="1"/>
          <p:nvPr/>
        </p:nvSpPr>
        <p:spPr>
          <a:xfrm>
            <a:off x="6715140" y="5000636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účelová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71868" y="3857628"/>
            <a:ext cx="2544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důsledkový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/>
      <p:bldP spid="12" grpId="0"/>
      <p:bldP spid="14" grpId="0" animBg="1"/>
      <p:bldP spid="13" grpId="0"/>
      <p:bldP spid="15" grpId="0"/>
      <p:bldP spid="17" grpId="0" animBg="1"/>
      <p:bldP spid="18" grpId="0"/>
      <p:bldP spid="19" grpId="0"/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25760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002060"/>
                </a:solidFill>
              </a:rPr>
              <a:t>Použité zdroje:</a:t>
            </a:r>
            <a:endParaRPr lang="cs-CZ" b="1" dirty="0">
              <a:ln w="50800"/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8786" y="1529332"/>
            <a:ext cx="8929718" cy="1971676"/>
          </a:xfrm>
        </p:spPr>
        <p:txBody>
          <a:bodyPr>
            <a:noAutofit/>
          </a:bodyPr>
          <a:lstStyle/>
          <a:p>
            <a:r>
              <a:rPr lang="cs-CZ" sz="1400" b="1" dirty="0" smtClean="0"/>
              <a:t>Hartmanová, Věra: Jazykové rozbory pro žáky základních  i středních škola studenty víceletých gymnázií, Fin, Olomouc, 1994</a:t>
            </a:r>
          </a:p>
          <a:p>
            <a:pPr>
              <a:buNone/>
            </a:pPr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pPr>
              <a:buNone/>
            </a:pPr>
            <a:endParaRPr lang="cs-CZ" sz="1400" b="1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553</TotalTime>
  <Words>1014</Words>
  <Application>Microsoft Office PowerPoint</Application>
  <PresentationFormat>Předvádění na obrazovce (4:3)</PresentationFormat>
  <Paragraphs>252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Větný rozbor</vt:lpstr>
      <vt:lpstr>Snímek 2</vt:lpstr>
      <vt:lpstr>Základní vztahy mezi větami (poměry)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Použité zdroje:</vt:lpstr>
    </vt:vector>
  </TitlesOfParts>
  <Company>pc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Větný rozbor</dc:title>
  <dc:creator>dana</dc:creator>
  <cp:lastModifiedBy>katka</cp:lastModifiedBy>
  <cp:revision>62</cp:revision>
  <dcterms:created xsi:type="dcterms:W3CDTF">2011-02-17T16:24:40Z</dcterms:created>
  <dcterms:modified xsi:type="dcterms:W3CDTF">2012-05-22T22:00:49Z</dcterms:modified>
</cp:coreProperties>
</file>