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60"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VY_32_INOVACE_01_Český jazyk pro 6. ročník_Opakování pravopisu vyjmenovaných slov</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Opakování pravopisu vyjmenovaných slov</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60FE8F87-BA14-48A8-8A6E-92EBC8CD82CB}">
      <dgm:prSet/>
      <dgm:spPr/>
      <dgm:t>
        <a:bodyPr/>
        <a:lstStyle/>
        <a:p>
          <a:r>
            <a:rPr lang="cs-CZ" dirty="0" smtClean="0"/>
            <a:t>Vytvořeno: červenec 2011</a:t>
          </a:r>
          <a:endParaRPr lang="cs-CZ" dirty="0"/>
        </a:p>
      </dgm:t>
    </dgm:pt>
    <dgm:pt modelId="{906B2206-29CD-4648-B7B1-440DA6D9F584}" type="parTrans" cxnId="{7E2CBC79-EE64-43DB-9651-9D5405E6D9A9}">
      <dgm:prSet/>
      <dgm:spPr/>
      <dgm:t>
        <a:bodyPr/>
        <a:lstStyle/>
        <a:p>
          <a:endParaRPr lang="cs-CZ"/>
        </a:p>
      </dgm:t>
    </dgm:pt>
    <dgm:pt modelId="{E565078B-051F-4E1B-94E9-2DB4A190EC02}" type="sibTrans" cxnId="{7E2CBC79-EE64-43DB-9651-9D5405E6D9A9}">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9302CC67-EFDE-4876-8A70-B032FA4B6CDE}" type="pres">
      <dgm:prSet presAssocID="{60FE8F87-BA14-48A8-8A6E-92EBC8CD82CB}" presName="vertSpace6" presStyleLbl="node1" presStyleIdx="4" presStyleCnt="6"/>
      <dgm:spPr/>
    </dgm:pt>
    <dgm:pt modelId="{79FD10A6-F7F9-4DA9-979B-3510A53308FF}" type="pres">
      <dgm:prSet presAssocID="{60FE8F87-BA14-48A8-8A6E-92EBC8CD82CB}" presName="circle6" presStyleLbl="node1" presStyleIdx="5" presStyleCnt="6"/>
      <dgm:spPr/>
    </dgm:pt>
    <dgm:pt modelId="{48B292DA-C569-4897-93CA-79BB1EDA5527}" type="pres">
      <dgm:prSet presAssocID="{60FE8F87-BA14-48A8-8A6E-92EBC8CD82CB}" presName="rect6" presStyleLbl="alignAcc1" presStyleIdx="5" presStyleCnt="6" custLinFactNeighborX="-55" custLinFactNeighborY="-2120"/>
      <dgm:spPr/>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BC1F7FE4-6CC7-4BED-A261-408C7AA9A6AD}" type="pres">
      <dgm:prSet presAssocID="{60FE8F87-BA14-48A8-8A6E-92EBC8CD82CB}" presName="rect6ParTxNoCh" presStyleLbl="alignAcc1" presStyleIdx="5" presStyleCnt="6">
        <dgm:presLayoutVars>
          <dgm:chMax val="1"/>
          <dgm:bulletEnabled val="1"/>
        </dgm:presLayoutVars>
      </dgm:prSet>
      <dgm:spPr/>
    </dgm:pt>
  </dgm:ptLst>
  <dgm:cxnLst>
    <dgm:cxn modelId="{7780C161-DAD9-4F60-A667-1D81B3ADC70C}"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F8441908-D9A1-40BE-8B24-473AB4F1AF41}" type="presOf" srcId="{4C35D32F-0EAB-4CD7-82EE-45574DC2A586}" destId="{8BEBB6EC-1DAA-4CAC-8A25-BC0FCBD5DBD5}" srcOrd="0" destOrd="0" presId="urn:microsoft.com/office/officeart/2005/8/layout/target3"/>
    <dgm:cxn modelId="{626F13D8-9619-4027-AB1B-8437B336A0E8}" type="presOf" srcId="{60FE8F87-BA14-48A8-8A6E-92EBC8CD82CB}" destId="{BC1F7FE4-6CC7-4BED-A261-408C7AA9A6AD}" srcOrd="1"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F769983-0882-4D0F-BA01-B4517FB1125E}" type="presOf" srcId="{D1B46980-6531-4606-95E6-44980827E919}" destId="{2BE915AB-18AA-4053-B92C-3BFC9ED204BB}" srcOrd="1"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4417AAA8-8B56-4FFE-ADCC-762AC54DF332}" type="presOf" srcId="{60FE8F87-BA14-48A8-8A6E-92EBC8CD82CB}" destId="{48B292DA-C569-4897-93CA-79BB1EDA5527}" srcOrd="0" destOrd="0" presId="urn:microsoft.com/office/officeart/2005/8/layout/target3"/>
    <dgm:cxn modelId="{FB7A05B0-F93E-41B5-B3BD-CCD5DC9128D1}" type="presOf" srcId="{757F3AB3-0718-4624-B441-E567A8F0AB56}" destId="{333A1088-737F-45CB-B68E-254E46348037}" srcOrd="0" destOrd="0" presId="urn:microsoft.com/office/officeart/2005/8/layout/target3"/>
    <dgm:cxn modelId="{C336FDF4-C65B-4F9F-8367-399A8B586F30}" type="presOf" srcId="{B651F6E3-6281-48DB-9319-2AEAFDAE7572}" destId="{619D679B-A015-4ECF-8348-D1034C574F40}" srcOrd="0" destOrd="0" presId="urn:microsoft.com/office/officeart/2005/8/layout/target3"/>
    <dgm:cxn modelId="{7E2CBC79-EE64-43DB-9651-9D5405E6D9A9}" srcId="{757F3AB3-0718-4624-B441-E567A8F0AB56}" destId="{60FE8F87-BA14-48A8-8A6E-92EBC8CD82CB}" srcOrd="5" destOrd="0" parTransId="{906B2206-29CD-4648-B7B1-440DA6D9F584}" sibTransId="{E565078B-051F-4E1B-94E9-2DB4A190EC02}"/>
    <dgm:cxn modelId="{FB34F70A-2036-4485-ACEB-C1BD4D5A5E95}" type="presOf" srcId="{D8197B8C-B260-4A16-BDF4-0947B075E274}" destId="{5A5FFA88-C948-4069-8E93-59FA12366E83}" srcOrd="1"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CF3A664C-8BDF-4D4F-8D82-CB8D387F729C}"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9DEA8773-2CEE-4925-97FA-DB806740743D}" type="presOf" srcId="{D8197B8C-B260-4A16-BDF4-0947B075E274}" destId="{25B08C86-7E15-44DC-BE7F-FFB55DD49D12}"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9418C507-ACE7-4BC0-85EA-861F79F300C6}" type="presParOf" srcId="{333A1088-737F-45CB-B68E-254E46348037}" destId="{9302CC67-EFDE-4876-8A70-B032FA4B6CDE}" srcOrd="15" destOrd="0" presId="urn:microsoft.com/office/officeart/2005/8/layout/target3"/>
    <dgm:cxn modelId="{2C257DC7-A038-41B3-98B8-6B438057BEC8}" type="presParOf" srcId="{333A1088-737F-45CB-B68E-254E46348037}" destId="{79FD10A6-F7F9-4DA9-979B-3510A53308FF}" srcOrd="16" destOrd="0" presId="urn:microsoft.com/office/officeart/2005/8/layout/target3"/>
    <dgm:cxn modelId="{F6D67CD7-206A-4F5D-92D9-33A63EF08225}" type="presParOf" srcId="{333A1088-737F-45CB-B68E-254E46348037}" destId="{48B292DA-C569-4897-93CA-79BB1EDA5527}"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BB35ED4C-1EFB-4321-8EF5-E4F081A9C359}" type="presParOf" srcId="{333A1088-737F-45CB-B68E-254E46348037}" destId="{BC1F7FE4-6CC7-4BED-A261-408C7AA9A6AD}" srcOrd="2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cs-CZ" sz="1100" kern="1200" dirty="0" smtClean="0"/>
            <a:t>ZŠ Týnec nad Labem</a:t>
          </a:r>
          <a:endParaRPr lang="cs-CZ" sz="11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cs-CZ" sz="1100" kern="1200" dirty="0" smtClean="0"/>
            <a:t>AUTOR: Mgr. Eva Sixtová</a:t>
          </a:r>
          <a:endParaRPr lang="cs-CZ" sz="11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cs-CZ" sz="1100" kern="1200" dirty="0" smtClean="0"/>
            <a:t>VY_32_INOVACE_01_Český jazyk pro 6. ročník_Opakování pravopisu vyjmenovaných slov</a:t>
          </a:r>
          <a:endParaRPr lang="cs-CZ" sz="11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cs-CZ" sz="1100" kern="1200" dirty="0" smtClean="0"/>
            <a:t>Téma: Opakování pravopisu vyjmenovaných slov</a:t>
          </a:r>
          <a:endParaRPr lang="cs-CZ" sz="11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71039" y="1371039"/>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rtl="0">
            <a:lnSpc>
              <a:spcPct val="90000"/>
            </a:lnSpc>
            <a:spcBef>
              <a:spcPct val="0"/>
            </a:spcBef>
            <a:spcAft>
              <a:spcPct val="35000"/>
            </a:spcAft>
          </a:pPr>
          <a:r>
            <a:rPr lang="cs-CZ" sz="1100" kern="1200" dirty="0" smtClean="0"/>
            <a:t>CZ.1.07/1.4.00/21.1921</a:t>
          </a:r>
          <a:endParaRPr lang="cs-CZ" sz="1100" kern="1200" dirty="0"/>
        </a:p>
      </dsp:txBody>
      <dsp:txXfrm>
        <a:off x="1371039" y="1371039"/>
        <a:ext cx="5253696" cy="342760"/>
      </dsp:txXfrm>
    </dsp:sp>
    <dsp:sp modelId="{79FD10A6-F7F9-4DA9-979B-3510A53308FF}">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8B292DA-C569-4897-93CA-79BB1EDA5527}">
      <dsp:nvSpPr>
        <dsp:cNvPr id="0" name=""/>
        <dsp:cNvSpPr/>
      </dsp:nvSpPr>
      <dsp:spPr>
        <a:xfrm>
          <a:off x="1368149" y="1706534"/>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cs-CZ" sz="1100" kern="1200" dirty="0" smtClean="0"/>
            <a:t>Vytvořeno: červenec 2011</a:t>
          </a:r>
          <a:endParaRPr lang="cs-CZ" sz="1100" kern="1200" dirty="0"/>
        </a:p>
      </dsp:txBody>
      <dsp:txXfrm>
        <a:off x="1368149" y="1706534"/>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pPr/>
              <a:t>17.5.2012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pPr/>
              <a:t>17.5.2012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17.5.2012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423770760"/>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buNone/>
            </a:pPr>
            <a:r>
              <a:rPr lang="cs-CZ" dirty="0" smtClean="0"/>
              <a:t>    Pracovní list je určen pro žáky 6. tříd. Je určen k opakování a procvičování učiva. Pracovní list je určen pro interaktivní tabuli, která bude sloužit jako kontrola po následném vyplnění. Každý žák bude pracovat na svůj pracovní list.</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8229600" cy="1143000"/>
          </a:xfrm>
        </p:spPr>
        <p:txBody>
          <a:bodyPr>
            <a:normAutofit/>
          </a:bodyPr>
          <a:lstStyle/>
          <a:p>
            <a:r>
              <a:rPr lang="cs-CZ" u="sng" dirty="0" smtClean="0">
                <a:solidFill>
                  <a:srgbClr val="FF0000"/>
                </a:solidFill>
              </a:rPr>
              <a:t>Úkol- </a:t>
            </a:r>
            <a:r>
              <a:rPr lang="cs-CZ" dirty="0" smtClean="0"/>
              <a:t>Doplňte vynechaná písmena </a:t>
            </a:r>
            <a:endParaRPr lang="cs-CZ" dirty="0"/>
          </a:p>
        </p:txBody>
      </p:sp>
      <p:sp>
        <p:nvSpPr>
          <p:cNvPr id="3" name="Zástupný symbol pro obsah 2"/>
          <p:cNvSpPr>
            <a:spLocks noGrp="1"/>
          </p:cNvSpPr>
          <p:nvPr>
            <p:ph idx="1"/>
          </p:nvPr>
        </p:nvSpPr>
        <p:spPr/>
        <p:txBody>
          <a:bodyPr>
            <a:normAutofit lnSpcReduction="10000"/>
          </a:bodyPr>
          <a:lstStyle/>
          <a:p>
            <a:pPr>
              <a:buNone/>
            </a:pPr>
            <a:r>
              <a:rPr lang="cs-CZ" sz="1800" dirty="0" smtClean="0"/>
              <a:t>      </a:t>
            </a:r>
            <a:r>
              <a:rPr lang="cs-CZ" sz="3000" dirty="0" smtClean="0"/>
              <a:t>Táta </a:t>
            </a:r>
            <a:r>
              <a:rPr lang="cs-CZ" sz="3000" dirty="0" err="1" smtClean="0"/>
              <a:t>sb</a:t>
            </a:r>
            <a:r>
              <a:rPr lang="cs-CZ" sz="3000" dirty="0" smtClean="0"/>
              <a:t>_l poličku hřeb_</a:t>
            </a:r>
            <a:r>
              <a:rPr lang="cs-CZ" sz="3000" dirty="0" err="1" smtClean="0"/>
              <a:t>kem</a:t>
            </a:r>
            <a:r>
              <a:rPr lang="cs-CZ" sz="3000" dirty="0" smtClean="0"/>
              <a:t>. Drahokamy se pěkně </a:t>
            </a:r>
            <a:r>
              <a:rPr lang="cs-CZ" sz="3000" dirty="0" err="1" smtClean="0"/>
              <a:t>bl</a:t>
            </a:r>
            <a:r>
              <a:rPr lang="cs-CZ" sz="3000" dirty="0" smtClean="0"/>
              <a:t>_skají. S_</a:t>
            </a:r>
            <a:r>
              <a:rPr lang="cs-CZ" sz="3000" dirty="0" err="1" smtClean="0"/>
              <a:t>korčí</a:t>
            </a:r>
            <a:r>
              <a:rPr lang="cs-CZ" sz="3000" dirty="0" smtClean="0"/>
              <a:t> mládě p_</a:t>
            </a:r>
            <a:r>
              <a:rPr lang="cs-CZ" sz="3000" dirty="0" err="1" smtClean="0"/>
              <a:t>palo</a:t>
            </a:r>
            <a:r>
              <a:rPr lang="cs-CZ" sz="3000" dirty="0" smtClean="0"/>
              <a:t> v hnízdě. Rád se p_</a:t>
            </a:r>
            <a:r>
              <a:rPr lang="cs-CZ" sz="3000" dirty="0" err="1" smtClean="0"/>
              <a:t>šní</a:t>
            </a:r>
            <a:r>
              <a:rPr lang="cs-CZ" sz="3000" dirty="0" smtClean="0"/>
              <a:t> cizím peřím. Petr má </a:t>
            </a:r>
            <a:r>
              <a:rPr lang="cs-CZ" sz="3000" dirty="0" err="1" smtClean="0"/>
              <a:t>zv</a:t>
            </a:r>
            <a:r>
              <a:rPr lang="cs-CZ" sz="3000" dirty="0" smtClean="0"/>
              <a:t>_</a:t>
            </a:r>
            <a:r>
              <a:rPr lang="cs-CZ" sz="3000" dirty="0" err="1" smtClean="0"/>
              <a:t>šenou</a:t>
            </a:r>
            <a:r>
              <a:rPr lang="cs-CZ" sz="3000" dirty="0" smtClean="0"/>
              <a:t> teplotu. </a:t>
            </a:r>
            <a:r>
              <a:rPr lang="cs-CZ" sz="3000" dirty="0" err="1" smtClean="0"/>
              <a:t>Nez</a:t>
            </a:r>
            <a:r>
              <a:rPr lang="cs-CZ" sz="3000" dirty="0" smtClean="0"/>
              <a:t>_</a:t>
            </a:r>
            <a:r>
              <a:rPr lang="cs-CZ" sz="3000" dirty="0" err="1" smtClean="0"/>
              <a:t>vej</a:t>
            </a:r>
            <a:r>
              <a:rPr lang="cs-CZ" sz="3000" dirty="0" smtClean="0"/>
              <a:t> stále! S_</a:t>
            </a:r>
            <a:r>
              <a:rPr lang="cs-CZ" sz="3000" dirty="0" err="1" smtClean="0"/>
              <a:t>rová</a:t>
            </a:r>
            <a:r>
              <a:rPr lang="cs-CZ" sz="3000" dirty="0" smtClean="0"/>
              <a:t> zelenina je zdravá. Vedle um_vadla v_</a:t>
            </a:r>
            <a:r>
              <a:rPr lang="cs-CZ" sz="3000" dirty="0" err="1" smtClean="0"/>
              <a:t>sí</a:t>
            </a:r>
            <a:r>
              <a:rPr lang="cs-CZ" sz="3000" dirty="0" smtClean="0"/>
              <a:t> ručník. Nesmíš poranit l_</a:t>
            </a:r>
            <a:r>
              <a:rPr lang="cs-CZ" sz="3000" dirty="0" err="1" smtClean="0"/>
              <a:t>ko</a:t>
            </a:r>
            <a:r>
              <a:rPr lang="cs-CZ" sz="3000" dirty="0" smtClean="0"/>
              <a:t> stromu. Maminka  </a:t>
            </a:r>
            <a:r>
              <a:rPr lang="cs-CZ" sz="3000" dirty="0" err="1" smtClean="0"/>
              <a:t>přeb</a:t>
            </a:r>
            <a:r>
              <a:rPr lang="cs-CZ" sz="3000" dirty="0" smtClean="0"/>
              <a:t>_</a:t>
            </a:r>
            <a:r>
              <a:rPr lang="cs-CZ" sz="3000" dirty="0" err="1" smtClean="0"/>
              <a:t>rala</a:t>
            </a:r>
            <a:r>
              <a:rPr lang="cs-CZ" sz="3000" dirty="0" smtClean="0"/>
              <a:t> čočku. Pes v_je na měsíc. </a:t>
            </a:r>
            <a:r>
              <a:rPr lang="cs-CZ" sz="3000" dirty="0" err="1" smtClean="0"/>
              <a:t>Rozv</a:t>
            </a:r>
            <a:r>
              <a:rPr lang="cs-CZ" sz="3000" dirty="0" smtClean="0"/>
              <a:t>_</a:t>
            </a:r>
            <a:r>
              <a:rPr lang="cs-CZ" sz="3000" dirty="0" err="1" smtClean="0"/>
              <a:t>řený</a:t>
            </a:r>
            <a:r>
              <a:rPr lang="cs-CZ" sz="3000" dirty="0" smtClean="0"/>
              <a:t> písek donutil karavanu zastav_</a:t>
            </a:r>
            <a:r>
              <a:rPr lang="cs-CZ" sz="3000" dirty="0" err="1" smtClean="0"/>
              <a:t>t</a:t>
            </a:r>
            <a:r>
              <a:rPr lang="cs-CZ" sz="3000" dirty="0" smtClean="0"/>
              <a:t>. Na kluz_</a:t>
            </a:r>
            <a:r>
              <a:rPr lang="cs-CZ" sz="3000" dirty="0" err="1" smtClean="0"/>
              <a:t>šti</a:t>
            </a:r>
            <a:r>
              <a:rPr lang="cs-CZ" sz="3000" dirty="0" smtClean="0"/>
              <a:t> v_skají děti. S_</a:t>
            </a:r>
            <a:r>
              <a:rPr lang="cs-CZ" sz="3000" dirty="0" err="1" smtClean="0"/>
              <a:t>lu</a:t>
            </a:r>
            <a:r>
              <a:rPr lang="cs-CZ" sz="3000" dirty="0" smtClean="0"/>
              <a:t> měříme s_</a:t>
            </a:r>
            <a:r>
              <a:rPr lang="cs-CZ" sz="3000" dirty="0" err="1" smtClean="0"/>
              <a:t>loměrem</a:t>
            </a:r>
            <a:r>
              <a:rPr lang="cs-CZ" sz="3000" dirty="0" smtClean="0"/>
              <a:t>.</a:t>
            </a:r>
          </a:p>
          <a:p>
            <a:pPr>
              <a:buNone/>
            </a:pPr>
            <a:endParaRPr lang="cs-CZ" sz="1800" dirty="0"/>
          </a:p>
          <a:p>
            <a:pPr>
              <a:buNone/>
            </a:pPr>
            <a:r>
              <a:rPr lang="cs-CZ" sz="2400" dirty="0" smtClean="0"/>
              <a:t>Počet chyb  _______</a:t>
            </a:r>
          </a:p>
          <a:p>
            <a:pPr>
              <a:buNone/>
            </a:pPr>
            <a:r>
              <a:rPr lang="cs-CZ" sz="2400" dirty="0" smtClean="0"/>
              <a:t>Hodnocení  _______</a:t>
            </a:r>
            <a:endParaRPr lang="cs-CZ"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8229600" cy="1143000"/>
          </a:xfrm>
        </p:spPr>
        <p:txBody>
          <a:bodyPr>
            <a:normAutofit/>
          </a:bodyPr>
          <a:lstStyle/>
          <a:p>
            <a:r>
              <a:rPr lang="cs-CZ" b="1" dirty="0" smtClean="0"/>
              <a:t>Správné řešení</a:t>
            </a:r>
            <a:endParaRPr lang="cs-CZ" b="1" dirty="0"/>
          </a:p>
        </p:txBody>
      </p:sp>
      <p:sp>
        <p:nvSpPr>
          <p:cNvPr id="3" name="Zástupný symbol pro obsah 2"/>
          <p:cNvSpPr>
            <a:spLocks noGrp="1"/>
          </p:cNvSpPr>
          <p:nvPr>
            <p:ph idx="1"/>
          </p:nvPr>
        </p:nvSpPr>
        <p:spPr/>
        <p:txBody>
          <a:bodyPr>
            <a:normAutofit/>
          </a:bodyPr>
          <a:lstStyle/>
          <a:p>
            <a:pPr>
              <a:buNone/>
            </a:pPr>
            <a:r>
              <a:rPr lang="cs-CZ" sz="1800" dirty="0" smtClean="0"/>
              <a:t>      </a:t>
            </a:r>
            <a:r>
              <a:rPr lang="cs-CZ" sz="3000" dirty="0" smtClean="0"/>
              <a:t>Táta sbil poličku hřebíkem. Drahokamy se pěkně blýskají. Sýkorčí mládě pípalo v hnízdě. Rád se pyšní cizím peřím. Petr má zvýšenou teplotu. Nezívej stále! Syrová zelenina je zdravá. Vedle umyvadla visí ručník. Nesmíš poranit lýko stromu. Maminka  přebírala čočku. Pes vyje na měsíc. Rozvířený písek donutil karavanu zastavit. Na kluzišti výskají děti. Sílu měříme siloměrem.</a:t>
            </a:r>
          </a:p>
          <a:p>
            <a:pPr>
              <a:buNone/>
            </a:pPr>
            <a:endParaRPr lang="cs-CZ" sz="1800" dirty="0"/>
          </a:p>
          <a:p>
            <a:pPr>
              <a:buNone/>
            </a:pPr>
            <a:endParaRPr lang="cs-CZ" sz="24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123</TotalTime>
  <Words>227</Words>
  <Application>Microsoft Office PowerPoint</Application>
  <PresentationFormat>Předvádění na obrazovce (4:3)</PresentationFormat>
  <Paragraphs>15</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Prezentace aplikace PowerPoint</vt:lpstr>
      <vt:lpstr>Anotace</vt:lpstr>
      <vt:lpstr>Úkol- Doplňte vynechaná písmena </vt:lpstr>
      <vt:lpstr>Správné řešení</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Sixtová Eva</cp:lastModifiedBy>
  <cp:revision>26</cp:revision>
  <dcterms:created xsi:type="dcterms:W3CDTF">2011-06-20T10:40:08Z</dcterms:created>
  <dcterms:modified xsi:type="dcterms:W3CDTF">2012-05-17T07:31:40Z</dcterms:modified>
</cp:coreProperties>
</file>