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VY_32_INOVACE_03_Český jazyk pro 6. ročník_Práce s jazykovými příručkami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Práce s jazykovými příručkami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989B53A-80AF-4509-9676-740DF142A284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60DC1B4D-6D3C-4244-84E0-98E44214399A}" type="parTrans" cxnId="{C2A69AD8-3353-4701-AFC4-F90AD0D26D5A}">
      <dgm:prSet/>
      <dgm:spPr/>
      <dgm:t>
        <a:bodyPr/>
        <a:lstStyle/>
        <a:p>
          <a:endParaRPr lang="cs-CZ"/>
        </a:p>
      </dgm:t>
    </dgm:pt>
    <dgm:pt modelId="{1549A91C-E696-4D45-81D8-1B4D35F88A55}" type="sibTrans" cxnId="{C2A69AD8-3353-4701-AFC4-F90AD0D26D5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2D6B904-C4BD-42E8-91D5-A808545431B6}" type="pres">
      <dgm:prSet presAssocID="{6989B53A-80AF-4509-9676-740DF142A284}" presName="vertSpace6" presStyleLbl="node1" presStyleIdx="4" presStyleCnt="6"/>
      <dgm:spPr/>
    </dgm:pt>
    <dgm:pt modelId="{13362F85-922C-4A87-B469-85A6989D2128}" type="pres">
      <dgm:prSet presAssocID="{6989B53A-80AF-4509-9676-740DF142A284}" presName="circle6" presStyleLbl="node1" presStyleIdx="5" presStyleCnt="6"/>
      <dgm:spPr/>
    </dgm:pt>
    <dgm:pt modelId="{330D5536-45ED-477E-B6F6-C193205E25D6}" type="pres">
      <dgm:prSet presAssocID="{6989B53A-80AF-4509-9676-740DF142A284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7F644-F4D3-4576-B5AE-49087824BF23}" type="pres">
      <dgm:prSet presAssocID="{6989B53A-80AF-4509-9676-740DF142A284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E01F690C-B732-49B4-9956-43193995BA53}" type="presOf" srcId="{6989B53A-80AF-4509-9676-740DF142A284}" destId="{330D5536-45ED-477E-B6F6-C193205E25D6}" srcOrd="0" destOrd="0" presId="urn:microsoft.com/office/officeart/2005/8/layout/target3"/>
    <dgm:cxn modelId="{551BFADB-259A-4F0F-B15A-C71B4537CECE}" type="presOf" srcId="{6989B53A-80AF-4509-9676-740DF142A284}" destId="{9277F644-F4D3-4576-B5AE-49087824BF2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2A69AD8-3353-4701-AFC4-F90AD0D26D5A}" srcId="{757F3AB3-0718-4624-B441-E567A8F0AB56}" destId="{6989B53A-80AF-4509-9676-740DF142A284}" srcOrd="5" destOrd="0" parTransId="{60DC1B4D-6D3C-4244-84E0-98E44214399A}" sibTransId="{1549A91C-E696-4D45-81D8-1B4D35F88A55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D412EA4-93A9-4582-92EF-6A11EA45899C}" type="presParOf" srcId="{333A1088-737F-45CB-B68E-254E46348037}" destId="{F2D6B904-C4BD-42E8-91D5-A808545431B6}" srcOrd="15" destOrd="0" presId="urn:microsoft.com/office/officeart/2005/8/layout/target3"/>
    <dgm:cxn modelId="{128B830B-B013-48A8-B303-F15CC8BC55AB}" type="presParOf" srcId="{333A1088-737F-45CB-B68E-254E46348037}" destId="{13362F85-922C-4A87-B469-85A6989D2128}" srcOrd="16" destOrd="0" presId="urn:microsoft.com/office/officeart/2005/8/layout/target3"/>
    <dgm:cxn modelId="{4BEE2BFC-914E-4DB4-9306-F3639DBDF1F1}" type="presParOf" srcId="{333A1088-737F-45CB-B68E-254E46348037}" destId="{330D5536-45ED-477E-B6F6-C193205E25D6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072B520C-AB90-4488-AB50-7ED902F4A140}" type="presParOf" srcId="{333A1088-737F-45CB-B68E-254E46348037}" destId="{9277F644-F4D3-4576-B5AE-49087824BF2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VY_32_INOVACE_03_Český jazyk pro 6. ročník_Práce s jazykovými příručkami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Práce s jazykovými příručkami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13362F85-922C-4A87-B469-85A6989D2128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30D5536-45ED-477E-B6F6-C193205E25D6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758130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Pracovní list je určen pro žáky 6. tříd pro praktickou činnost s jazykovými příručkami. Vyučující na hodinu přinese i tyto příručky, aby s nimi mohli žáci pracovat. Pro kontrolu svých  pracovních listů vyplníme i list 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71480"/>
            <a:ext cx="8643998" cy="564360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u="sng" dirty="0" smtClean="0">
                <a:solidFill>
                  <a:srgbClr val="FF0000"/>
                </a:solidFill>
              </a:rPr>
              <a:t>  Úkoly: </a:t>
            </a:r>
            <a:r>
              <a:rPr lang="cs-CZ" sz="2400" dirty="0" smtClean="0"/>
              <a:t>1. Zjistěte ve Slovníku  spisovné češtiny význam těchto slov.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baroko-</a:t>
            </a:r>
          </a:p>
          <a:p>
            <a:pPr>
              <a:buNone/>
            </a:pPr>
            <a:r>
              <a:rPr lang="cs-CZ" sz="2400" dirty="0" smtClean="0"/>
              <a:t>vikýř-</a:t>
            </a:r>
          </a:p>
          <a:p>
            <a:pPr>
              <a:buNone/>
            </a:pPr>
            <a:r>
              <a:rPr lang="cs-CZ" sz="2400" dirty="0" smtClean="0"/>
              <a:t>opar-</a:t>
            </a:r>
          </a:p>
          <a:p>
            <a:pPr>
              <a:buNone/>
            </a:pPr>
            <a:r>
              <a:rPr lang="cs-CZ" sz="2400" dirty="0" smtClean="0"/>
              <a:t>měděnka-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2. Ověřte si v Pravidlech českého pravopisu psaní počátečních písmen  názvu</a:t>
            </a:r>
            <a:r>
              <a:rPr lang="cs-CZ" sz="2400" dirty="0" smtClean="0">
                <a:latin typeface="Arial Black" pitchFamily="34" charset="0"/>
              </a:rPr>
              <a:t> Český Krumlov</a:t>
            </a:r>
            <a:r>
              <a:rPr lang="cs-CZ" sz="2400" dirty="0" smtClean="0"/>
              <a:t>, pravopis slova </a:t>
            </a:r>
            <a:r>
              <a:rPr lang="cs-CZ" sz="2400" dirty="0" smtClean="0">
                <a:latin typeface="Arial Black" pitchFamily="34" charset="0"/>
              </a:rPr>
              <a:t>visutý</a:t>
            </a:r>
          </a:p>
          <a:p>
            <a:pPr>
              <a:buNone/>
            </a:pPr>
            <a:r>
              <a:rPr lang="cs-CZ" sz="2400" dirty="0" smtClean="0"/>
              <a:t>3. V Pravidlech českého pravopisu vyhledejte poučení o psaní </a:t>
            </a:r>
            <a:r>
              <a:rPr lang="cs-CZ" sz="2400" dirty="0" smtClean="0">
                <a:latin typeface="Arial Black" pitchFamily="34" charset="0"/>
              </a:rPr>
              <a:t>ú a ů</a:t>
            </a:r>
            <a:endParaRPr lang="cs-CZ" sz="2400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</TotalTime>
  <Words>124</Words>
  <Application>Microsoft Office PowerPoint</Application>
  <PresentationFormat>Předvádění na obrazovce (4:3)</PresentationFormat>
  <Paragraphs>17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Prezentace aplikace PowerPoint</vt:lpstr>
      <vt:lpstr>Anotace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27</cp:revision>
  <dcterms:created xsi:type="dcterms:W3CDTF">2011-06-20T10:40:08Z</dcterms:created>
  <dcterms:modified xsi:type="dcterms:W3CDTF">2012-05-17T07:32:45Z</dcterms:modified>
</cp:coreProperties>
</file>