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VY_32_INOVACE_04_Český jazyk pro 6. ročník_Skupiny </a:t>
          </a:r>
          <a:r>
            <a:rPr lang="cs-CZ" dirty="0" err="1" smtClean="0"/>
            <a:t>bě</a:t>
          </a:r>
          <a:r>
            <a:rPr lang="cs-CZ" dirty="0" smtClean="0"/>
            <a:t> - </a:t>
          </a:r>
          <a:r>
            <a:rPr lang="cs-CZ" dirty="0" err="1" smtClean="0"/>
            <a:t>bje</a:t>
          </a:r>
          <a:r>
            <a:rPr lang="cs-CZ" dirty="0" smtClean="0"/>
            <a:t>, </a:t>
          </a:r>
          <a:r>
            <a:rPr lang="cs-CZ" dirty="0" err="1" smtClean="0"/>
            <a:t>vě</a:t>
          </a:r>
          <a:r>
            <a:rPr lang="cs-CZ" dirty="0" smtClean="0"/>
            <a:t> – </a:t>
          </a:r>
          <a:r>
            <a:rPr lang="cs-CZ" dirty="0" err="1" smtClean="0"/>
            <a:t>vje</a:t>
          </a:r>
          <a:r>
            <a:rPr lang="cs-CZ" dirty="0" smtClean="0"/>
            <a:t>, </a:t>
          </a:r>
          <a:r>
            <a:rPr lang="cs-CZ" dirty="0" err="1" smtClean="0"/>
            <a:t>pě</a:t>
          </a:r>
          <a:r>
            <a:rPr lang="cs-CZ" dirty="0" smtClean="0"/>
            <a:t>, mě - mně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Skupiny </a:t>
          </a:r>
          <a:r>
            <a:rPr lang="cs-CZ" dirty="0" err="1" smtClean="0"/>
            <a:t>bě</a:t>
          </a:r>
          <a:r>
            <a:rPr lang="cs-CZ" dirty="0" smtClean="0"/>
            <a:t> - </a:t>
          </a:r>
          <a:r>
            <a:rPr lang="cs-CZ" dirty="0" err="1" smtClean="0"/>
            <a:t>bje</a:t>
          </a:r>
          <a:r>
            <a:rPr lang="cs-CZ" dirty="0" smtClean="0"/>
            <a:t>, </a:t>
          </a:r>
          <a:r>
            <a:rPr lang="cs-CZ" dirty="0" err="1" smtClean="0"/>
            <a:t>vě</a:t>
          </a:r>
          <a:r>
            <a:rPr lang="cs-CZ" dirty="0" smtClean="0"/>
            <a:t> – </a:t>
          </a:r>
          <a:r>
            <a:rPr lang="cs-CZ" dirty="0" err="1" smtClean="0"/>
            <a:t>vje</a:t>
          </a:r>
          <a:r>
            <a:rPr lang="cs-CZ" dirty="0" smtClean="0"/>
            <a:t>, </a:t>
          </a:r>
          <a:r>
            <a:rPr lang="cs-CZ" dirty="0" err="1" smtClean="0"/>
            <a:t>pě</a:t>
          </a:r>
          <a:r>
            <a:rPr lang="cs-CZ" dirty="0" smtClean="0"/>
            <a:t>, mě - mně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1A737A35-A8B9-4824-B58A-BA8AA16009DC}">
      <dgm:prSet/>
      <dgm:spPr/>
      <dgm:t>
        <a:bodyPr/>
        <a:lstStyle/>
        <a:p>
          <a:r>
            <a:rPr lang="cs-CZ" smtClean="0"/>
            <a:t>Vytvořeno: červenec 2011</a:t>
          </a:r>
          <a:endParaRPr lang="cs-CZ" dirty="0"/>
        </a:p>
      </dgm:t>
    </dgm:pt>
    <dgm:pt modelId="{EAEA8EE8-FC28-4CF2-8BB0-54F678B93F82}" type="parTrans" cxnId="{B2BC0897-80D7-4796-A07E-A0CB59EF2170}">
      <dgm:prSet/>
      <dgm:spPr/>
      <dgm:t>
        <a:bodyPr/>
        <a:lstStyle/>
        <a:p>
          <a:endParaRPr lang="cs-CZ"/>
        </a:p>
      </dgm:t>
    </dgm:pt>
    <dgm:pt modelId="{7FB5E779-E257-46FE-BC9F-63446F975858}" type="sibTrans" cxnId="{B2BC0897-80D7-4796-A07E-A0CB59EF2170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D80CAE3-4DCA-4762-9790-A18A95E2BE6E}" type="pres">
      <dgm:prSet presAssocID="{1A737A35-A8B9-4824-B58A-BA8AA16009DC}" presName="vertSpace6" presStyleLbl="node1" presStyleIdx="4" presStyleCnt="6"/>
      <dgm:spPr/>
    </dgm:pt>
    <dgm:pt modelId="{CC26890F-6F7D-43B0-991E-AC4B2EF6ED76}" type="pres">
      <dgm:prSet presAssocID="{1A737A35-A8B9-4824-B58A-BA8AA16009DC}" presName="circle6" presStyleLbl="node1" presStyleIdx="5" presStyleCnt="6"/>
      <dgm:spPr/>
    </dgm:pt>
    <dgm:pt modelId="{1455A218-0B0B-4C34-AD13-63F69DE6B407}" type="pres">
      <dgm:prSet presAssocID="{1A737A35-A8B9-4824-B58A-BA8AA16009DC}" presName="rect6" presStyleLbl="alignAcc1" presStyleIdx="5" presStyleCnt="6"/>
      <dgm:spPr/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1A426A-8B31-4278-856E-B59E65FC9852}" type="pres">
      <dgm:prSet presAssocID="{1A737A35-A8B9-4824-B58A-BA8AA16009DC}" presName="rect6ParTxNoCh" presStyleLbl="alignAcc1" presStyleIdx="5" presStyleCnt="6">
        <dgm:presLayoutVars>
          <dgm:chMax val="1"/>
          <dgm:bulletEnabled val="1"/>
        </dgm:presLayoutVars>
      </dgm:prSet>
      <dgm:spPr/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5232A064-8468-47E4-B7F8-22A4AFFCD3B8}" type="presOf" srcId="{1A737A35-A8B9-4824-B58A-BA8AA16009DC}" destId="{031A426A-8B31-4278-856E-B59E65FC985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22A707C-8D3D-41B5-8EC0-D3B86F767E2F}" type="presOf" srcId="{1A737A35-A8B9-4824-B58A-BA8AA16009DC}" destId="{1455A218-0B0B-4C34-AD13-63F69DE6B407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B2BC0897-80D7-4796-A07E-A0CB59EF2170}" srcId="{757F3AB3-0718-4624-B441-E567A8F0AB56}" destId="{1A737A35-A8B9-4824-B58A-BA8AA16009DC}" srcOrd="5" destOrd="0" parTransId="{EAEA8EE8-FC28-4CF2-8BB0-54F678B93F82}" sibTransId="{7FB5E779-E257-46FE-BC9F-63446F975858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07693B3C-12BD-4974-9E8A-581ACD9741E1}" type="presParOf" srcId="{333A1088-737F-45CB-B68E-254E46348037}" destId="{DD80CAE3-4DCA-4762-9790-A18A95E2BE6E}" srcOrd="15" destOrd="0" presId="urn:microsoft.com/office/officeart/2005/8/layout/target3"/>
    <dgm:cxn modelId="{69C24F5E-1089-4EE6-8BC0-EF775012A7B9}" type="presParOf" srcId="{333A1088-737F-45CB-B68E-254E46348037}" destId="{CC26890F-6F7D-43B0-991E-AC4B2EF6ED76}" srcOrd="16" destOrd="0" presId="urn:microsoft.com/office/officeart/2005/8/layout/target3"/>
    <dgm:cxn modelId="{9C017EB8-944B-4B94-BDA3-0EB04205B472}" type="presParOf" srcId="{333A1088-737F-45CB-B68E-254E46348037}" destId="{1455A218-0B0B-4C34-AD13-63F69DE6B407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ED0D134F-25B5-40D1-B261-A326121D612A}" type="presParOf" srcId="{333A1088-737F-45CB-B68E-254E46348037}" destId="{031A426A-8B31-4278-856E-B59E65FC9852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ZŠ Týnec nad Labem</a:t>
          </a:r>
          <a:endParaRPr lang="cs-CZ" sz="11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AUTOR: Mgr. Eva Sixtová</a:t>
          </a:r>
          <a:endParaRPr lang="cs-CZ" sz="11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VY_32_INOVACE_04_Český jazyk pro 6. ročník_Skupiny </a:t>
          </a:r>
          <a:r>
            <a:rPr lang="cs-CZ" sz="1100" kern="1200" dirty="0" err="1" smtClean="0"/>
            <a:t>bě</a:t>
          </a:r>
          <a:r>
            <a:rPr lang="cs-CZ" sz="1100" kern="1200" dirty="0" smtClean="0"/>
            <a:t> - </a:t>
          </a:r>
          <a:r>
            <a:rPr lang="cs-CZ" sz="1100" kern="1200" dirty="0" err="1" smtClean="0"/>
            <a:t>bje</a:t>
          </a:r>
          <a:r>
            <a:rPr lang="cs-CZ" sz="1100" kern="1200" dirty="0" smtClean="0"/>
            <a:t>, </a:t>
          </a:r>
          <a:r>
            <a:rPr lang="cs-CZ" sz="1100" kern="1200" dirty="0" err="1" smtClean="0"/>
            <a:t>vě</a:t>
          </a:r>
          <a:r>
            <a:rPr lang="cs-CZ" sz="1100" kern="1200" dirty="0" smtClean="0"/>
            <a:t> – </a:t>
          </a:r>
          <a:r>
            <a:rPr lang="cs-CZ" sz="1100" kern="1200" dirty="0" err="1" smtClean="0"/>
            <a:t>vje</a:t>
          </a:r>
          <a:r>
            <a:rPr lang="cs-CZ" sz="1100" kern="1200" dirty="0" smtClean="0"/>
            <a:t>, </a:t>
          </a:r>
          <a:r>
            <a:rPr lang="cs-CZ" sz="1100" kern="1200" dirty="0" err="1" smtClean="0"/>
            <a:t>pě</a:t>
          </a:r>
          <a:r>
            <a:rPr lang="cs-CZ" sz="1100" kern="1200" dirty="0" smtClean="0"/>
            <a:t>, mě - mně</a:t>
          </a:r>
          <a:endParaRPr lang="cs-CZ" sz="11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Téma: Skupiny </a:t>
          </a:r>
          <a:r>
            <a:rPr lang="cs-CZ" sz="1100" kern="1200" dirty="0" err="1" smtClean="0"/>
            <a:t>bě</a:t>
          </a:r>
          <a:r>
            <a:rPr lang="cs-CZ" sz="1100" kern="1200" dirty="0" smtClean="0"/>
            <a:t> - </a:t>
          </a:r>
          <a:r>
            <a:rPr lang="cs-CZ" sz="1100" kern="1200" dirty="0" err="1" smtClean="0"/>
            <a:t>bje</a:t>
          </a:r>
          <a:r>
            <a:rPr lang="cs-CZ" sz="1100" kern="1200" dirty="0" smtClean="0"/>
            <a:t>, </a:t>
          </a:r>
          <a:r>
            <a:rPr lang="cs-CZ" sz="1100" kern="1200" dirty="0" err="1" smtClean="0"/>
            <a:t>vě</a:t>
          </a:r>
          <a:r>
            <a:rPr lang="cs-CZ" sz="1100" kern="1200" dirty="0" smtClean="0"/>
            <a:t> – </a:t>
          </a:r>
          <a:r>
            <a:rPr lang="cs-CZ" sz="1100" kern="1200" dirty="0" err="1" smtClean="0"/>
            <a:t>vje</a:t>
          </a:r>
          <a:r>
            <a:rPr lang="cs-CZ" sz="1100" kern="1200" dirty="0" smtClean="0"/>
            <a:t>, </a:t>
          </a:r>
          <a:r>
            <a:rPr lang="cs-CZ" sz="1100" kern="1200" dirty="0" err="1" smtClean="0"/>
            <a:t>pě</a:t>
          </a:r>
          <a:r>
            <a:rPr lang="cs-CZ" sz="1100" kern="1200" dirty="0" smtClean="0"/>
            <a:t>, mě - mně</a:t>
          </a:r>
          <a:endParaRPr lang="cs-CZ" sz="11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CZ.1.07/1.4.00/21.1921</a:t>
          </a:r>
          <a:endParaRPr lang="cs-CZ" sz="1100" kern="1200" dirty="0"/>
        </a:p>
      </dsp:txBody>
      <dsp:txXfrm>
        <a:off x="1371039" y="1371039"/>
        <a:ext cx="5253696" cy="342760"/>
      </dsp:txXfrm>
    </dsp:sp>
    <dsp:sp modelId="{CC26890F-6F7D-43B0-991E-AC4B2EF6ED76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455A218-0B0B-4C34-AD13-63F69DE6B407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smtClean="0"/>
            <a:t>Vytvořeno: červenec 2011</a:t>
          </a:r>
          <a:endParaRPr lang="cs-CZ" sz="11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05954495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cs-CZ" dirty="0" smtClean="0"/>
              <a:t>    Určeno pro žáky 6. tříd. Prezentace slouží k zopakování a upevnění pravopisných pravidel pro psaní skupin </a:t>
            </a:r>
            <a:r>
              <a:rPr lang="cs-CZ" dirty="0" err="1" smtClean="0"/>
              <a:t>bě</a:t>
            </a:r>
            <a:r>
              <a:rPr lang="cs-CZ" dirty="0" smtClean="0"/>
              <a:t> - </a:t>
            </a:r>
            <a:r>
              <a:rPr lang="cs-CZ" dirty="0" err="1" smtClean="0"/>
              <a:t>bje</a:t>
            </a:r>
            <a:r>
              <a:rPr lang="cs-CZ" dirty="0" smtClean="0"/>
              <a:t>, </a:t>
            </a:r>
            <a:r>
              <a:rPr lang="cs-CZ" dirty="0" err="1" smtClean="0"/>
              <a:t>vě</a:t>
            </a:r>
            <a:r>
              <a:rPr lang="cs-CZ" dirty="0" smtClean="0"/>
              <a:t> – </a:t>
            </a:r>
            <a:r>
              <a:rPr lang="cs-CZ" dirty="0" err="1" smtClean="0"/>
              <a:t>vje</a:t>
            </a:r>
            <a:r>
              <a:rPr lang="cs-CZ" dirty="0" smtClean="0"/>
              <a:t>, </a:t>
            </a:r>
            <a:r>
              <a:rPr lang="cs-CZ" dirty="0" err="1" smtClean="0"/>
              <a:t>pě</a:t>
            </a:r>
            <a:r>
              <a:rPr lang="cs-CZ" dirty="0" smtClean="0"/>
              <a:t>, mě – mně.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400" dirty="0" smtClean="0"/>
              <a:t>Skupiny – </a:t>
            </a:r>
            <a:r>
              <a:rPr lang="cs-CZ" sz="2400" dirty="0" err="1" smtClean="0"/>
              <a:t>bje</a:t>
            </a:r>
            <a:r>
              <a:rPr lang="cs-CZ" sz="2400" dirty="0" smtClean="0"/>
              <a:t>, - </a:t>
            </a:r>
            <a:r>
              <a:rPr lang="cs-CZ" sz="2400" dirty="0" err="1" smtClean="0"/>
              <a:t>vje</a:t>
            </a:r>
            <a:r>
              <a:rPr lang="cs-CZ" sz="2400" dirty="0" smtClean="0"/>
              <a:t>- píšeme tehdy, když po předponách ob-, v-, následuje kořen začínající souhláskou </a:t>
            </a:r>
            <a:r>
              <a:rPr lang="cs-CZ" sz="2400" dirty="0" err="1" smtClean="0"/>
              <a:t>j</a:t>
            </a:r>
            <a:r>
              <a:rPr lang="cs-CZ" sz="2400" dirty="0" smtClean="0"/>
              <a:t>.</a:t>
            </a:r>
          </a:p>
          <a:p>
            <a:pPr marL="457200" indent="-457200">
              <a:buNone/>
            </a:pPr>
            <a:r>
              <a:rPr lang="cs-CZ" sz="2400" dirty="0" smtClean="0"/>
              <a:t>         Např. : v/jet, ob/jednat, v/</a:t>
            </a:r>
            <a:r>
              <a:rPr lang="cs-CZ" sz="2400" dirty="0" err="1" smtClean="0"/>
              <a:t>jem</a:t>
            </a:r>
            <a:r>
              <a:rPr lang="cs-CZ" sz="2400" dirty="0" smtClean="0"/>
              <a:t>, ob/</a:t>
            </a:r>
            <a:r>
              <a:rPr lang="cs-CZ" sz="2400" dirty="0" err="1" smtClean="0"/>
              <a:t>jem</a:t>
            </a:r>
            <a:r>
              <a:rPr lang="cs-CZ" sz="2400" dirty="0" smtClean="0"/>
              <a:t>, ob/jet</a:t>
            </a:r>
          </a:p>
          <a:p>
            <a:pPr marL="457200" indent="-457200">
              <a:buNone/>
            </a:pPr>
            <a:endParaRPr lang="cs-CZ" sz="2400" dirty="0" smtClean="0"/>
          </a:p>
          <a:p>
            <a:pPr marL="457200" indent="-457200">
              <a:buAutoNum type="arabicPeriod" startAt="2"/>
            </a:pPr>
            <a:r>
              <a:rPr lang="cs-CZ" sz="2400" dirty="0" smtClean="0"/>
              <a:t>Skupinu – </a:t>
            </a:r>
            <a:r>
              <a:rPr lang="cs-CZ" sz="2400" dirty="0" err="1" smtClean="0"/>
              <a:t>pě</a:t>
            </a:r>
            <a:r>
              <a:rPr lang="cs-CZ" sz="2400" dirty="0" smtClean="0"/>
              <a:t> – píšeme vždy bez j</a:t>
            </a:r>
          </a:p>
          <a:p>
            <a:pPr marL="457200" indent="-457200">
              <a:buNone/>
            </a:pPr>
            <a:r>
              <a:rPr lang="cs-CZ" sz="2400" dirty="0" smtClean="0"/>
              <a:t>        </a:t>
            </a:r>
            <a:r>
              <a:rPr lang="cs-CZ" sz="2400" dirty="0" err="1" smtClean="0"/>
              <a:t>Např</a:t>
            </a:r>
            <a:r>
              <a:rPr lang="cs-CZ" sz="2400" dirty="0" smtClean="0"/>
              <a:t>: pěna, spěchat, doupě, zpěv</a:t>
            </a:r>
          </a:p>
          <a:p>
            <a:pPr marL="457200" indent="-457200">
              <a:buNone/>
            </a:pPr>
            <a:endParaRPr lang="cs-CZ" sz="2400" dirty="0" smtClean="0"/>
          </a:p>
          <a:p>
            <a:pPr marL="457200" indent="-457200">
              <a:buAutoNum type="arabicPeriod" startAt="3"/>
            </a:pPr>
            <a:r>
              <a:rPr lang="cs-CZ" sz="2400" dirty="0" smtClean="0"/>
              <a:t>Skupinu – mě – píšeme: </a:t>
            </a:r>
          </a:p>
          <a:p>
            <a:pPr marL="457200" indent="-457200">
              <a:buNone/>
            </a:pPr>
            <a:r>
              <a:rPr lang="cs-CZ" sz="2400" dirty="0" smtClean="0"/>
              <a:t>       a) v základu slova</a:t>
            </a:r>
          </a:p>
          <a:p>
            <a:pPr marL="457200" indent="-457200">
              <a:buNone/>
            </a:pPr>
            <a:r>
              <a:rPr lang="cs-CZ" sz="2400" dirty="0" smtClean="0"/>
              <a:t>       Např. : měnit, město, měsíc.</a:t>
            </a:r>
          </a:p>
          <a:p>
            <a:pPr marL="457200" indent="-457200">
              <a:buNone/>
            </a:pPr>
            <a:r>
              <a:rPr lang="cs-CZ" sz="2400" dirty="0" smtClean="0"/>
              <a:t>       b) tam, kde v příbuzném slově nebo v jiném                         tvaru téhož slova píšeme – m – </a:t>
            </a:r>
          </a:p>
          <a:p>
            <a:pPr marL="457200" indent="-457200">
              <a:buNone/>
            </a:pPr>
            <a:r>
              <a:rPr lang="cs-CZ" sz="2400" dirty="0" smtClean="0"/>
              <a:t>       Např. : soukromě (soukromý), rozumět ( rozumný).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5. Skupiny  - mně – píšeme vždy:</a:t>
            </a:r>
          </a:p>
          <a:p>
            <a:pPr marL="514350" indent="-514350">
              <a:buAutoNum type="alphaLcParenR"/>
            </a:pPr>
            <a:r>
              <a:rPr lang="cs-CZ" dirty="0" smtClean="0"/>
              <a:t>tam, kde v příbuzném slově nebo v jiném tvaru téhož slova píšeme – </a:t>
            </a:r>
            <a:r>
              <a:rPr lang="cs-CZ" dirty="0" err="1" smtClean="0"/>
              <a:t>mn</a:t>
            </a:r>
            <a:r>
              <a:rPr lang="cs-CZ" dirty="0" smtClean="0"/>
              <a:t> – </a:t>
            </a:r>
          </a:p>
          <a:p>
            <a:pPr marL="514350" indent="-514350">
              <a:buNone/>
            </a:pPr>
            <a:r>
              <a:rPr lang="cs-CZ" dirty="0" smtClean="0"/>
              <a:t>      Např. : skromně ( skromný ), rozumně (rozumný) 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!Pamatuj!  </a:t>
            </a:r>
            <a:r>
              <a:rPr lang="cs-CZ" dirty="0" smtClean="0"/>
              <a:t>Vzpomněl, zapomněl, pomněnka, domněnka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  </a:t>
            </a:r>
            <a:r>
              <a:rPr lang="cs-CZ" dirty="0" smtClean="0"/>
              <a:t>tamější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174</TotalTime>
  <Words>239</Words>
  <Application>Microsoft Office PowerPoint</Application>
  <PresentationFormat>Předvádění na obrazovce (4:3)</PresentationFormat>
  <Paragraphs>24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Anotace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Sixtová Eva</cp:lastModifiedBy>
  <cp:revision>33</cp:revision>
  <dcterms:created xsi:type="dcterms:W3CDTF">2011-06-20T10:40:08Z</dcterms:created>
  <dcterms:modified xsi:type="dcterms:W3CDTF">2012-05-17T07:33:11Z</dcterms:modified>
</cp:coreProperties>
</file>