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VY_32_INOVACE_06_Český jazyk pro 6. ročník_Předpony s-, z-, </a:t>
          </a:r>
          <a:r>
            <a:rPr lang="cs-CZ" dirty="0" err="1" smtClean="0"/>
            <a:t>vz</a:t>
          </a:r>
          <a:r>
            <a:rPr lang="cs-CZ" dirty="0" smtClean="0"/>
            <a:t>-, se-,ze-, </a:t>
          </a:r>
          <a:r>
            <a:rPr lang="cs-CZ" dirty="0" err="1" smtClean="0"/>
            <a:t>vze</a:t>
          </a:r>
          <a:r>
            <a:rPr lang="cs-CZ" dirty="0" smtClean="0"/>
            <a:t>-</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Předpony s-, z-, </a:t>
          </a:r>
          <a:r>
            <a:rPr lang="cs-CZ" dirty="0" err="1" smtClean="0"/>
            <a:t>vz</a:t>
          </a:r>
          <a:r>
            <a:rPr lang="cs-CZ" dirty="0" smtClean="0"/>
            <a:t>-, se-,ze-, </a:t>
          </a:r>
          <a:r>
            <a:rPr lang="cs-CZ" dirty="0" err="1" smtClean="0"/>
            <a:t>vze</a:t>
          </a:r>
          <a:r>
            <a:rPr lang="cs-CZ" dirty="0" smtClean="0"/>
            <a:t>-</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841CC640-D736-4F13-B0FF-29D63B3AFFA1}">
      <dgm:prSet/>
      <dgm:spPr/>
      <dgm:t>
        <a:bodyPr/>
        <a:lstStyle/>
        <a:p>
          <a:r>
            <a:rPr lang="cs-CZ" smtClean="0"/>
            <a:t>Vytvořeno: červenec 2011</a:t>
          </a:r>
          <a:endParaRPr lang="cs-CZ" dirty="0"/>
        </a:p>
      </dgm:t>
    </dgm:pt>
    <dgm:pt modelId="{78FA7A9F-A6E4-4CCE-B68D-791EAC5E06B2}" type="parTrans" cxnId="{182C2E94-FA8E-479F-99D8-4C807B2E8744}">
      <dgm:prSet/>
      <dgm:spPr/>
      <dgm:t>
        <a:bodyPr/>
        <a:lstStyle/>
        <a:p>
          <a:endParaRPr lang="cs-CZ"/>
        </a:p>
      </dgm:t>
    </dgm:pt>
    <dgm:pt modelId="{7268AD07-501D-4496-A2EB-460C1F7FA7ED}" type="sibTrans" cxnId="{182C2E94-FA8E-479F-99D8-4C807B2E8744}">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1C792997-19EE-44A0-9544-A41805B8DF2F}" type="pres">
      <dgm:prSet presAssocID="{841CC640-D736-4F13-B0FF-29D63B3AFFA1}" presName="vertSpace6" presStyleLbl="node1" presStyleIdx="4" presStyleCnt="6"/>
      <dgm:spPr/>
    </dgm:pt>
    <dgm:pt modelId="{8E8FE698-7C0A-423E-B535-6AD0FDD74301}" type="pres">
      <dgm:prSet presAssocID="{841CC640-D736-4F13-B0FF-29D63B3AFFA1}" presName="circle6" presStyleLbl="node1" presStyleIdx="5" presStyleCnt="6"/>
      <dgm:spPr/>
    </dgm:pt>
    <dgm:pt modelId="{BBA77F20-5E12-43B2-9199-EDDCF811486E}" type="pres">
      <dgm:prSet presAssocID="{841CC640-D736-4F13-B0FF-29D63B3AFFA1}" presName="rect6" presStyleLbl="alignAcc1" presStyleIdx="5" presStyleCnt="6"/>
      <dgm:spPr/>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65DEDB2B-2C8A-46A0-822B-5B0B7BC2E825}" type="pres">
      <dgm:prSet presAssocID="{841CC640-D736-4F13-B0FF-29D63B3AFFA1}" presName="rect6ParTxNoCh" presStyleLbl="alignAcc1" presStyleIdx="5" presStyleCnt="6">
        <dgm:presLayoutVars>
          <dgm:chMax val="1"/>
          <dgm:bulletEnabled val="1"/>
        </dgm:presLayoutVars>
      </dgm:prSet>
      <dgm:spPr/>
    </dgm:pt>
  </dgm:ptLst>
  <dgm:cxnLst>
    <dgm:cxn modelId="{7BC66EC3-EBD6-4F3A-99ED-9D25F66FFA51}" srcId="{757F3AB3-0718-4624-B441-E567A8F0AB56}" destId="{B651F6E3-6281-48DB-9319-2AEAFDAE7572}" srcOrd="2" destOrd="0" parTransId="{A571E265-742E-411A-ABCF-E39FDBC7528A}" sibTransId="{E33260FE-399D-481C-B2D6-3B35DD16DC84}"/>
    <dgm:cxn modelId="{C336FDF4-C65B-4F9F-8367-399A8B586F30}" type="presOf" srcId="{B651F6E3-6281-48DB-9319-2AEAFDAE7572}" destId="{619D679B-A015-4ECF-8348-D1034C574F40}" srcOrd="0"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CF3A664C-8BDF-4D4F-8D82-CB8D387F729C}" type="presOf" srcId="{4C35D32F-0EAB-4CD7-82EE-45574DC2A586}" destId="{890E4F0B-2866-4A3F-A3C7-2A14B1797930}" srcOrd="1" destOrd="0" presId="urn:microsoft.com/office/officeart/2005/8/layout/target3"/>
    <dgm:cxn modelId="{182C2E94-FA8E-479F-99D8-4C807B2E8744}" srcId="{757F3AB3-0718-4624-B441-E567A8F0AB56}" destId="{841CC640-D736-4F13-B0FF-29D63B3AFFA1}" srcOrd="5" destOrd="0" parTransId="{78FA7A9F-A6E4-4CCE-B68D-791EAC5E06B2}" sibTransId="{7268AD07-501D-4496-A2EB-460C1F7FA7ED}"/>
    <dgm:cxn modelId="{AF769983-0882-4D0F-BA01-B4517FB1125E}" type="presOf" srcId="{D1B46980-6531-4606-95E6-44980827E919}" destId="{2BE915AB-18AA-4053-B92C-3BFC9ED204BB}"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CDF34DE0-C08C-43CB-9C00-0714F3C7B81C}" type="presOf" srcId="{841CC640-D736-4F13-B0FF-29D63B3AFFA1}" destId="{BBA77F20-5E12-43B2-9199-EDDCF811486E}"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9DEA8773-2CEE-4925-97FA-DB806740743D}" type="presOf" srcId="{D8197B8C-B260-4A16-BDF4-0947B075E274}" destId="{25B08C86-7E15-44DC-BE7F-FFB55DD49D12}" srcOrd="0"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FB7A05B0-F93E-41B5-B3BD-CCD5DC9128D1}" type="presOf" srcId="{757F3AB3-0718-4624-B441-E567A8F0AB56}" destId="{333A1088-737F-45CB-B68E-254E46348037}" srcOrd="0" destOrd="0" presId="urn:microsoft.com/office/officeart/2005/8/layout/target3"/>
    <dgm:cxn modelId="{F8441908-D9A1-40BE-8B24-473AB4F1AF41}" type="presOf" srcId="{4C35D32F-0EAB-4CD7-82EE-45574DC2A586}" destId="{8BEBB6EC-1DAA-4CAC-8A25-BC0FCBD5DBD5}" srcOrd="0" destOrd="0" presId="urn:microsoft.com/office/officeart/2005/8/layout/target3"/>
    <dgm:cxn modelId="{7780C161-DAD9-4F60-A667-1D81B3ADC70C}" type="presOf" srcId="{D1B46980-6531-4606-95E6-44980827E919}" destId="{6140AFEC-043D-4C43-A2F9-D0F5331DF3A3}"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370E1F76-DFA7-481D-A56D-83E8D97526D0}" type="presOf" srcId="{D1D4F407-5343-4D3F-B5B9-D407B03CAEB4}" destId="{AED2198E-93D5-4001-81B4-73124B309672}" srcOrd="1" destOrd="0" presId="urn:microsoft.com/office/officeart/2005/8/layout/target3"/>
    <dgm:cxn modelId="{FB34F70A-2036-4485-ACEB-C1BD4D5A5E95}" type="presOf" srcId="{D8197B8C-B260-4A16-BDF4-0947B075E274}" destId="{5A5FFA88-C948-4069-8E93-59FA12366E83}" srcOrd="1" destOrd="0" presId="urn:microsoft.com/office/officeart/2005/8/layout/target3"/>
    <dgm:cxn modelId="{31A7CE98-74D2-463B-9483-8BD386B6B291}" type="presOf" srcId="{841CC640-D736-4F13-B0FF-29D63B3AFFA1}" destId="{65DEDB2B-2C8A-46A0-822B-5B0B7BC2E825}" srcOrd="1" destOrd="0" presId="urn:microsoft.com/office/officeart/2005/8/layout/target3"/>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04E34B05-81EA-4861-8C98-783714AC18A4}" type="presParOf" srcId="{333A1088-737F-45CB-B68E-254E46348037}" destId="{1C792997-19EE-44A0-9544-A41805B8DF2F}" srcOrd="15" destOrd="0" presId="urn:microsoft.com/office/officeart/2005/8/layout/target3"/>
    <dgm:cxn modelId="{7C4DB854-0FEA-4B06-99F6-2442D681EBAB}" type="presParOf" srcId="{333A1088-737F-45CB-B68E-254E46348037}" destId="{8E8FE698-7C0A-423E-B535-6AD0FDD74301}" srcOrd="16" destOrd="0" presId="urn:microsoft.com/office/officeart/2005/8/layout/target3"/>
    <dgm:cxn modelId="{7F7B2C31-6605-4F6E-AC0D-84274CC928D6}" type="presParOf" srcId="{333A1088-737F-45CB-B68E-254E46348037}" destId="{BBA77F20-5E12-43B2-9199-EDDCF811486E}"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266B3438-367D-4257-AA28-7AD6A198399D}" type="presParOf" srcId="{333A1088-737F-45CB-B68E-254E46348037}" destId="{65DEDB2B-2C8A-46A0-822B-5B0B7BC2E825}" srcOrd="2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cs-CZ" sz="1200" kern="1200" dirty="0" smtClean="0"/>
            <a:t>ZŠ Týnec nad Labem</a:t>
          </a:r>
          <a:endParaRPr lang="cs-CZ" sz="12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cs-CZ" sz="1200" kern="1200" dirty="0" smtClean="0"/>
            <a:t>AUTOR: Mgr. Eva Sixtová</a:t>
          </a:r>
          <a:endParaRPr lang="cs-CZ" sz="12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cs-CZ" sz="1200" kern="1200" dirty="0" smtClean="0"/>
            <a:t>VY_32_INOVACE_06_Český jazyk pro 6. ročník_Předpony s-, z-, </a:t>
          </a:r>
          <a:r>
            <a:rPr lang="cs-CZ" sz="1200" kern="1200" dirty="0" err="1" smtClean="0"/>
            <a:t>vz</a:t>
          </a:r>
          <a:r>
            <a:rPr lang="cs-CZ" sz="1200" kern="1200" dirty="0" smtClean="0"/>
            <a:t>-, se-,ze-, </a:t>
          </a:r>
          <a:r>
            <a:rPr lang="cs-CZ" sz="1200" kern="1200" dirty="0" err="1" smtClean="0"/>
            <a:t>vze</a:t>
          </a:r>
          <a:r>
            <a:rPr lang="cs-CZ" sz="1200" kern="1200" dirty="0" smtClean="0"/>
            <a:t>-</a:t>
          </a:r>
          <a:endParaRPr lang="cs-CZ" sz="12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cs-CZ" sz="1200" kern="1200" dirty="0" smtClean="0"/>
            <a:t>Téma: Předpony s-, z-, </a:t>
          </a:r>
          <a:r>
            <a:rPr lang="cs-CZ" sz="1200" kern="1200" dirty="0" err="1" smtClean="0"/>
            <a:t>vz</a:t>
          </a:r>
          <a:r>
            <a:rPr lang="cs-CZ" sz="1200" kern="1200" dirty="0" smtClean="0"/>
            <a:t>-, se-,ze-, </a:t>
          </a:r>
          <a:r>
            <a:rPr lang="cs-CZ" sz="1200" kern="1200" dirty="0" err="1" smtClean="0"/>
            <a:t>vze</a:t>
          </a:r>
          <a:r>
            <a:rPr lang="cs-CZ" sz="1200" kern="1200" dirty="0" smtClean="0"/>
            <a:t>-</a:t>
          </a:r>
          <a:endParaRPr lang="cs-CZ" sz="12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71039" y="1371039"/>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cs-CZ" sz="1200" kern="1200" dirty="0" smtClean="0"/>
            <a:t>CZ.1.07/1.4.00/21.1921</a:t>
          </a:r>
          <a:endParaRPr lang="cs-CZ" sz="1200" kern="1200" dirty="0"/>
        </a:p>
      </dsp:txBody>
      <dsp:txXfrm>
        <a:off x="1371039" y="1371039"/>
        <a:ext cx="5253696" cy="342760"/>
      </dsp:txXfrm>
    </dsp:sp>
    <dsp:sp modelId="{8E8FE698-7C0A-423E-B535-6AD0FDD74301}">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BA77F20-5E12-43B2-9199-EDDCF811486E}">
      <dsp:nvSpPr>
        <dsp:cNvPr id="0" name=""/>
        <dsp:cNvSpPr/>
      </dsp:nvSpPr>
      <dsp:spPr>
        <a:xfrm>
          <a:off x="1371039" y="1713800"/>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cs-CZ" sz="1200" kern="1200" smtClean="0"/>
            <a:t>Vytvořeno: červenec 2011</a:t>
          </a:r>
          <a:endParaRPr lang="cs-CZ" sz="1200" kern="1200" dirty="0"/>
        </a:p>
      </dsp:txBody>
      <dsp:txXfrm>
        <a:off x="1371039" y="1713800"/>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pPr/>
              <a:t>17.5.2012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pPr/>
              <a:t>17.5.2012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17.5.2012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358817258"/>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a:xfrm>
            <a:off x="457200" y="1600200"/>
            <a:ext cx="8543956" cy="4525963"/>
          </a:xfrm>
        </p:spPr>
        <p:txBody>
          <a:bodyPr/>
          <a:lstStyle/>
          <a:p>
            <a:pPr>
              <a:buNone/>
            </a:pPr>
            <a:r>
              <a:rPr lang="cs-CZ" dirty="0" smtClean="0"/>
              <a:t>   Pracovní list je určen pro žáky 6. ročníku. Slouží k procvičení pravopisu předpon s-, z-, </a:t>
            </a:r>
            <a:r>
              <a:rPr lang="cs-CZ" dirty="0" err="1" smtClean="0"/>
              <a:t>vz</a:t>
            </a:r>
            <a:r>
              <a:rPr lang="cs-CZ" dirty="0" smtClean="0"/>
              <a:t>-, se-, ze-, </a:t>
            </a:r>
            <a:r>
              <a:rPr lang="cs-CZ" dirty="0" err="1" smtClean="0"/>
              <a:t>vze</a:t>
            </a:r>
            <a:r>
              <a:rPr lang="cs-CZ" dirty="0" smtClean="0"/>
              <a:t>-. Text je určen pro interaktivní tabuli, každý žák má svůj pracovní list. Text na interaktivní tabuli se po vyplnění využije pro zpětnou kontrolu.</a:t>
            </a:r>
          </a:p>
          <a:p>
            <a:pPr lvl="0">
              <a:buNone/>
            </a:pPr>
            <a:endParaRPr lang="cs-CZ" dirty="0" smtClean="0"/>
          </a:p>
          <a:p>
            <a:pPr>
              <a:buNone/>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14290"/>
            <a:ext cx="8229600" cy="6500858"/>
          </a:xfrm>
        </p:spPr>
        <p:txBody>
          <a:bodyPr>
            <a:normAutofit/>
          </a:bodyPr>
          <a:lstStyle/>
          <a:p>
            <a:pPr marL="457200" lvl="0" indent="-457200">
              <a:buNone/>
            </a:pPr>
            <a:r>
              <a:rPr lang="cs-CZ" sz="2400" u="sng" dirty="0" smtClean="0">
                <a:solidFill>
                  <a:srgbClr val="FF0000"/>
                </a:solidFill>
              </a:rPr>
              <a:t>Doplňte s, z, </a:t>
            </a:r>
            <a:r>
              <a:rPr lang="cs-CZ" sz="2400" u="sng" dirty="0" err="1" smtClean="0">
                <a:solidFill>
                  <a:srgbClr val="FF0000"/>
                </a:solidFill>
              </a:rPr>
              <a:t>vz</a:t>
            </a:r>
            <a:r>
              <a:rPr lang="cs-CZ" sz="2400" u="sng" dirty="0" smtClean="0">
                <a:solidFill>
                  <a:srgbClr val="FF0000"/>
                </a:solidFill>
              </a:rPr>
              <a:t>, se,ze, </a:t>
            </a:r>
            <a:r>
              <a:rPr lang="cs-CZ" sz="2400" u="sng" dirty="0" err="1" smtClean="0">
                <a:solidFill>
                  <a:srgbClr val="FF0000"/>
                </a:solidFill>
              </a:rPr>
              <a:t>vze</a:t>
            </a:r>
            <a:endParaRPr lang="cs-CZ" sz="2400" u="sng" dirty="0" smtClean="0">
              <a:solidFill>
                <a:srgbClr val="FF0000"/>
              </a:solidFill>
            </a:endParaRPr>
          </a:p>
          <a:p>
            <a:pPr marL="457200" indent="-457200">
              <a:buNone/>
            </a:pPr>
            <a:r>
              <a:rPr lang="cs-CZ" sz="3000" dirty="0" smtClean="0"/>
              <a:t>      Až teď _pozoroval, kolik je všude lidí. _</a:t>
            </a:r>
            <a:r>
              <a:rPr lang="cs-CZ" sz="3000" dirty="0" err="1" smtClean="0"/>
              <a:t>tvrdlý</a:t>
            </a:r>
            <a:r>
              <a:rPr lang="cs-CZ" sz="3000" dirty="0" smtClean="0"/>
              <a:t> chléb dáváme domácím zvířatům. Petr se _hýbnul pro spadlou knihu. Kůň se _pjal na zadní nohy. Sledoval v televizi _právy o počasí. U Mělníka se _</a:t>
            </a:r>
            <a:r>
              <a:rPr lang="cs-CZ" sz="3000" dirty="0" err="1" smtClean="0"/>
              <a:t>téká</a:t>
            </a:r>
            <a:r>
              <a:rPr lang="cs-CZ" sz="3000" dirty="0" smtClean="0"/>
              <a:t>  řeka Labe s Vltavou. _pažte obě ruce! Nastal _hon a utvořil se _běh lidí. Byla to milá _</a:t>
            </a:r>
            <a:r>
              <a:rPr lang="cs-CZ" sz="3000" dirty="0" err="1" smtClean="0"/>
              <a:t>pomínka</a:t>
            </a:r>
            <a:r>
              <a:rPr lang="cs-CZ" sz="3000" dirty="0" smtClean="0"/>
              <a:t>. _</a:t>
            </a:r>
            <a:r>
              <a:rPr lang="cs-CZ" sz="3000" dirty="0" err="1" smtClean="0"/>
              <a:t>trava</a:t>
            </a:r>
            <a:r>
              <a:rPr lang="cs-CZ" sz="3000" dirty="0" smtClean="0"/>
              <a:t> je pro vrcholové sportovce velice důležitá. Nemusel  jsem _brousit tu ostrou hranu stolu. Styděl se, až mu tváře _červenaly. Na podzim musíme na zahradě _hrabat listí. </a:t>
            </a:r>
          </a:p>
          <a:p>
            <a:pPr marL="457200" indent="-457200">
              <a:buNone/>
            </a:pPr>
            <a:endParaRPr lang="cs-CZ" sz="3000" dirty="0" smtClean="0"/>
          </a:p>
          <a:p>
            <a:pPr marL="457200" indent="-457200">
              <a:buNone/>
            </a:pPr>
            <a:endParaRPr lang="cs-CZ"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14290"/>
            <a:ext cx="8229600" cy="6500858"/>
          </a:xfrm>
        </p:spPr>
        <p:txBody>
          <a:bodyPr>
            <a:normAutofit/>
          </a:bodyPr>
          <a:lstStyle/>
          <a:p>
            <a:pPr marL="457200" lvl="0" indent="-457200">
              <a:buNone/>
            </a:pPr>
            <a:r>
              <a:rPr lang="cs-CZ" sz="2400" u="sng" dirty="0" smtClean="0">
                <a:solidFill>
                  <a:srgbClr val="FF0000"/>
                </a:solidFill>
              </a:rPr>
              <a:t>Doplňte s, z, </a:t>
            </a:r>
            <a:r>
              <a:rPr lang="cs-CZ" sz="2400" u="sng" dirty="0" err="1" smtClean="0">
                <a:solidFill>
                  <a:srgbClr val="FF0000"/>
                </a:solidFill>
              </a:rPr>
              <a:t>vz</a:t>
            </a:r>
            <a:r>
              <a:rPr lang="cs-CZ" sz="2400" u="sng" dirty="0" smtClean="0">
                <a:solidFill>
                  <a:srgbClr val="FF0000"/>
                </a:solidFill>
              </a:rPr>
              <a:t>, se,ze, </a:t>
            </a:r>
            <a:r>
              <a:rPr lang="cs-CZ" sz="2400" u="sng" dirty="0" err="1" smtClean="0">
                <a:solidFill>
                  <a:srgbClr val="FF0000"/>
                </a:solidFill>
              </a:rPr>
              <a:t>vze</a:t>
            </a:r>
            <a:endParaRPr lang="cs-CZ" sz="2400" u="sng" dirty="0" smtClean="0">
              <a:solidFill>
                <a:srgbClr val="FF0000"/>
              </a:solidFill>
            </a:endParaRPr>
          </a:p>
          <a:p>
            <a:pPr marL="457200" indent="-457200">
              <a:buNone/>
            </a:pPr>
            <a:r>
              <a:rPr lang="cs-CZ" sz="3000" dirty="0" smtClean="0"/>
              <a:t>      Až teď zpozoroval, kolik je všude lidí. Ztvrdlý chléb dáváme domácím zvířatům. Petr se shýbnul pro spadlou knihu. Kůň se vzepjal na zadní nohy. Sledoval v televizi zprávy o počasí. U Mělníka se stéká  řeka Labe s Vltavou. Vzpažte obě ruce! Nastal shon a utvořil se sběh lidí. Byla to milá vzpomínka. Strava je pro vrcholové sportovce velice důležitá. Nemusel  jsem sbrousit tu ostrou hranu stolu. Styděl se, až mu tváře zčervenaly. Na podzim musíme na </a:t>
            </a:r>
            <a:r>
              <a:rPr lang="cs-CZ" sz="3000" smtClean="0"/>
              <a:t>zahradě shrabat </a:t>
            </a:r>
            <a:r>
              <a:rPr lang="cs-CZ" sz="3000" dirty="0" smtClean="0"/>
              <a:t>listí. </a:t>
            </a:r>
          </a:p>
          <a:p>
            <a:pPr marL="457200" indent="-457200">
              <a:buNone/>
            </a:pPr>
            <a:endParaRPr lang="cs-CZ" sz="3000" dirty="0" smtClean="0"/>
          </a:p>
          <a:p>
            <a:pPr marL="457200" indent="-457200">
              <a:buNone/>
            </a:pPr>
            <a:endParaRPr lang="cs-CZ" sz="24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214</TotalTime>
  <Words>325</Words>
  <Application>Microsoft Office PowerPoint</Application>
  <PresentationFormat>Předvádění na obrazovce (4:3)</PresentationFormat>
  <Paragraphs>12</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Prezentace aplikace PowerPoint</vt:lpstr>
      <vt:lpstr>Anotace</vt:lpstr>
      <vt:lpstr>Prezentace aplikace PowerPoint</vt:lpstr>
      <vt:lpstr>Prezentace aplikace PowerPoint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Sixtová Eva</cp:lastModifiedBy>
  <cp:revision>38</cp:revision>
  <dcterms:created xsi:type="dcterms:W3CDTF">2011-06-20T10:40:08Z</dcterms:created>
  <dcterms:modified xsi:type="dcterms:W3CDTF">2012-05-17T07:33:58Z</dcterms:modified>
</cp:coreProperties>
</file>