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:VY_12_INOVACE_05_Prv_čtvero ročních období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jaro, léto, podzim, zima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:VY_12_INOVACE_05_Prv_čtvero ročních období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jaro, léto, podzim, zima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9154391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5260558"/>
            <a:ext cx="34545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496944" cy="5256584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Charakteristika ročních období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 (v závěru pohybová </a:t>
            </a:r>
            <a:r>
              <a:rPr lang="cs-CZ" smtClean="0"/>
              <a:t>aktivita žáků)</a:t>
            </a:r>
            <a:endParaRPr lang="cs-CZ" dirty="0" smtClean="0"/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Upevňování znalostí o ročních obdobích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Doplňování písmen do slov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Práce s básní: „Panímámo zlatičká“ z knihy: „Česká říkadla, hádanky, písničky“</a:t>
            </a:r>
          </a:p>
          <a:p>
            <a:pPr marL="0" indent="0">
              <a:spcBef>
                <a:spcPct val="0"/>
              </a:spcBef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04664"/>
            <a:ext cx="9036496" cy="633670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6000" dirty="0" smtClean="0"/>
          </a:p>
          <a:p>
            <a:pPr algn="ctr">
              <a:buNone/>
            </a:pPr>
            <a:endParaRPr lang="cs-CZ" sz="6000" dirty="0"/>
          </a:p>
          <a:p>
            <a:pPr algn="ctr">
              <a:buNone/>
            </a:pPr>
            <a:r>
              <a:rPr lang="cs-CZ" sz="6000" dirty="0" smtClean="0"/>
              <a:t>Přečti báseň a přiřaď ji do správného ročního období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539552" y="548680"/>
            <a:ext cx="77768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Panímámo zlatičká,</a:t>
            </a:r>
          </a:p>
          <a:p>
            <a:r>
              <a:rPr lang="cs-CZ" sz="4400" dirty="0" smtClean="0"/>
              <a:t>darujte nám vajíčka,</a:t>
            </a:r>
          </a:p>
          <a:p>
            <a:r>
              <a:rPr lang="cs-CZ" sz="4400" dirty="0" smtClean="0"/>
              <a:t>nedáte-li vajíčka,</a:t>
            </a:r>
          </a:p>
          <a:p>
            <a:r>
              <a:rPr lang="cs-CZ" sz="4400" dirty="0" smtClean="0"/>
              <a:t>uteče Vám slepička,</a:t>
            </a:r>
          </a:p>
          <a:p>
            <a:r>
              <a:rPr lang="cs-CZ" sz="4400" dirty="0" smtClean="0"/>
              <a:t>do horního rybníčka</a:t>
            </a:r>
          </a:p>
          <a:p>
            <a:r>
              <a:rPr lang="cs-CZ" sz="4400" dirty="0" smtClean="0"/>
              <a:t>a z rybníčka do louže,</a:t>
            </a:r>
          </a:p>
          <a:p>
            <a:r>
              <a:rPr lang="cs-CZ" sz="4400" dirty="0" smtClean="0"/>
              <a:t>kdo jí odtud pomůže.</a:t>
            </a:r>
          </a:p>
        </p:txBody>
      </p:sp>
      <p:pic>
        <p:nvPicPr>
          <p:cNvPr id="3081" name="Picture 9" descr="C:\Users\Uživatel\AppData\Local\Microsoft\Windows\Temporary Internet Files\Content.IE5\LU3GZNMR\MC9002377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052736"/>
            <a:ext cx="2405204" cy="1433465"/>
          </a:xfrm>
          <a:prstGeom prst="rect">
            <a:avLst/>
          </a:prstGeom>
          <a:noFill/>
        </p:spPr>
      </p:pic>
      <p:pic>
        <p:nvPicPr>
          <p:cNvPr id="3082" name="Picture 10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348880"/>
            <a:ext cx="1819656" cy="1667866"/>
          </a:xfrm>
          <a:prstGeom prst="rect">
            <a:avLst/>
          </a:prstGeom>
          <a:noFill/>
        </p:spPr>
      </p:pic>
      <p:pic>
        <p:nvPicPr>
          <p:cNvPr id="3086" name="Picture 14" descr="C:\Users\Uživatel\AppData\Local\Microsoft\Windows\Temporary Internet Files\Content.IE5\LU3GZNMR\MC9004081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221088"/>
            <a:ext cx="2592288" cy="24041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206680" cy="6480719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Vyber a zakroužkuj obrázky, které patří           k jaru.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 descr="C:\Users\Uživatel\AppData\Local\Microsoft\Windows\Temporary Internet Files\Content.IE5\85T643N2\MC9000206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060848"/>
            <a:ext cx="1723644" cy="1589227"/>
          </a:xfrm>
          <a:prstGeom prst="rect">
            <a:avLst/>
          </a:prstGeom>
          <a:noFill/>
        </p:spPr>
      </p:pic>
      <p:pic>
        <p:nvPicPr>
          <p:cNvPr id="6163" name="Picture 19" descr="C:\Users\Uživatel\AppData\Local\Microsoft\Windows\Temporary Internet Files\Content.IE5\LU3GZNMR\MC900404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0"/>
            <a:ext cx="1870075" cy="1638300"/>
          </a:xfrm>
          <a:prstGeom prst="rect">
            <a:avLst/>
          </a:prstGeom>
          <a:noFill/>
        </p:spPr>
      </p:pic>
      <p:pic>
        <p:nvPicPr>
          <p:cNvPr id="6172" name="Picture 28" descr="C:\Users\Uživatel\AppData\Local\Microsoft\Windows\Temporary Internet Files\Content.IE5\85T643N2\MC9004405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7600" y="2552700"/>
            <a:ext cx="1828800" cy="1752600"/>
          </a:xfrm>
          <a:prstGeom prst="rect">
            <a:avLst/>
          </a:prstGeom>
          <a:noFill/>
        </p:spPr>
      </p:pic>
      <p:pic>
        <p:nvPicPr>
          <p:cNvPr id="6174" name="Picture 30" descr="C:\Users\Uživatel\AppData\Local\Microsoft\Windows\Temporary Internet Files\Content.IE5\TFJNLNGI\MC9002305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1124744"/>
            <a:ext cx="2592476" cy="2232248"/>
          </a:xfrm>
          <a:prstGeom prst="rect">
            <a:avLst/>
          </a:prstGeom>
          <a:noFill/>
        </p:spPr>
      </p:pic>
      <p:pic>
        <p:nvPicPr>
          <p:cNvPr id="6175" name="Picture 31" descr="C:\Users\Uživatel\AppData\Local\Microsoft\Windows\Temporary Internet Files\Content.IE5\85T643N2\MC90023941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005064"/>
            <a:ext cx="1531620" cy="1761134"/>
          </a:xfrm>
          <a:prstGeom prst="rect">
            <a:avLst/>
          </a:prstGeom>
          <a:noFill/>
        </p:spPr>
      </p:pic>
      <p:pic>
        <p:nvPicPr>
          <p:cNvPr id="6176" name="Picture 32" descr="C:\Users\Uživatel\AppData\Local\Microsoft\Windows\Temporary Internet Files\Content.IE5\LU3GZNMR\MC90034070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4077072"/>
            <a:ext cx="1689811" cy="1849831"/>
          </a:xfrm>
          <a:prstGeom prst="rect">
            <a:avLst/>
          </a:prstGeom>
          <a:noFill/>
        </p:spPr>
      </p:pic>
      <p:pic>
        <p:nvPicPr>
          <p:cNvPr id="6182" name="Picture 38" descr="C:\Users\Uživatel\AppData\Local\Microsoft\Windows\Temporary Internet Files\Content.IE5\85T643N2\MC90033478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332656"/>
            <a:ext cx="1875434" cy="1727302"/>
          </a:xfrm>
          <a:prstGeom prst="rect">
            <a:avLst/>
          </a:prstGeom>
          <a:noFill/>
        </p:spPr>
      </p:pic>
      <p:pic>
        <p:nvPicPr>
          <p:cNvPr id="6183" name="Picture 39" descr="C:\Users\Uživatel\AppData\Local\Microsoft\Windows\Temporary Internet Files\Content.IE5\LU3GZNMR\MC90044654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139952" y="4509120"/>
            <a:ext cx="1722730" cy="170992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260648"/>
            <a:ext cx="8445624" cy="640871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Vyprávěj, co děláš               v přírodě na jaře.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C:\Users\Uživatel\AppData\Local\Microsoft\Windows\Temporary Internet Files\Content.IE5\LU3GZNMR\MC9002320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0"/>
            <a:ext cx="4752528" cy="3395178"/>
          </a:xfrm>
          <a:prstGeom prst="rect">
            <a:avLst/>
          </a:prstGeom>
          <a:noFill/>
        </p:spPr>
      </p:pic>
      <p:pic>
        <p:nvPicPr>
          <p:cNvPr id="4110" name="Picture 14" descr="C:\Users\Uživatel\AppData\Local\Microsoft\Windows\Temporary Internet Files\Content.IE5\TFJNLNGI\MC9000902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717032"/>
            <a:ext cx="2705477" cy="1940459"/>
          </a:xfrm>
          <a:prstGeom prst="rect">
            <a:avLst/>
          </a:prstGeom>
          <a:noFill/>
        </p:spPr>
      </p:pic>
      <p:pic>
        <p:nvPicPr>
          <p:cNvPr id="4112" name="Picture 16" descr="C:\Users\Uživatel\AppData\Local\Microsoft\Windows\Temporary Internet Files\Content.IE5\LU3GZNMR\MC9003909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429000"/>
            <a:ext cx="2736304" cy="275414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373616" cy="5688632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Doplň správně slova.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539552" y="404664"/>
            <a:ext cx="8064896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Dopis z prázdnin</a:t>
            </a:r>
          </a:p>
          <a:p>
            <a:endParaRPr lang="cs-CZ" dirty="0" smtClean="0"/>
          </a:p>
          <a:p>
            <a:r>
              <a:rPr lang="cs-CZ" sz="3200" dirty="0" smtClean="0"/>
              <a:t>Maminko a tatínku. Stále svítí s . . . . . . .  . Běhám po zelené louce, na které kvetou </a:t>
            </a:r>
          </a:p>
          <a:p>
            <a:r>
              <a:rPr lang="cs-CZ" sz="3200" dirty="0" err="1" smtClean="0"/>
              <a:t>ko</a:t>
            </a:r>
            <a:r>
              <a:rPr lang="cs-CZ" sz="3200" dirty="0" smtClean="0"/>
              <a:t> . . . . . . .  . Do lesa chodím sbírat j . . . . . ,       m . . . . .   a b . . . . . .  . Po deštích začaly růst      h . . . .  . V zahradách dozrává o . . . . , na polích zlátne o . . . .  . Rybník je plný r . .  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Víš, o kterém ročním období píše </a:t>
            </a:r>
            <a:r>
              <a:rPr lang="cs-CZ" sz="3600" dirty="0" err="1" smtClean="0"/>
              <a:t>Honzík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640960" cy="597666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Pojmenuj plody na obrázcích. </a:t>
            </a:r>
            <a:br>
              <a:rPr lang="cs-CZ" sz="6000" dirty="0" smtClean="0"/>
            </a:br>
            <a:r>
              <a:rPr lang="cs-CZ" sz="6000" dirty="0" smtClean="0"/>
              <a:t>Ve kterém ročním období je sbíráme? 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Uživatel\AppData\Local\Microsoft\Windows\Temporary Internet Files\Content.IE5\LU3GZNMR\MC9001232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8640"/>
            <a:ext cx="2475984" cy="2880320"/>
          </a:xfrm>
          <a:prstGeom prst="rect">
            <a:avLst/>
          </a:prstGeom>
          <a:noFill/>
        </p:spPr>
      </p:pic>
      <p:pic>
        <p:nvPicPr>
          <p:cNvPr id="1036" name="Picture 12" descr="C:\Users\Uživatel\AppData\Local\Microsoft\Windows\Temporary Internet Files\Content.IE5\ZNG107T9\MC9001228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212976"/>
            <a:ext cx="2786708" cy="2780769"/>
          </a:xfrm>
          <a:prstGeom prst="rect">
            <a:avLst/>
          </a:prstGeom>
          <a:noFill/>
        </p:spPr>
      </p:pic>
      <p:pic>
        <p:nvPicPr>
          <p:cNvPr id="1037" name="Picture 13" descr="C:\Users\Uživatel\AppData\Local\Microsoft\Windows\Temporary Internet Files\Content.IE5\TFJNLNGI\MC9001932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501008"/>
            <a:ext cx="3288796" cy="3082715"/>
          </a:xfrm>
          <a:prstGeom prst="rect">
            <a:avLst/>
          </a:prstGeom>
          <a:noFill/>
        </p:spPr>
      </p:pic>
      <p:pic>
        <p:nvPicPr>
          <p:cNvPr id="1039" name="Picture 15" descr="C:\Users\Uživatel\AppData\Local\Microsoft\Windows\Temporary Internet Files\Content.IE5\TFJNLNGI\MC90021552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996952"/>
            <a:ext cx="2462543" cy="1655275"/>
          </a:xfrm>
          <a:prstGeom prst="rect">
            <a:avLst/>
          </a:prstGeom>
          <a:noFill/>
        </p:spPr>
      </p:pic>
      <p:pic>
        <p:nvPicPr>
          <p:cNvPr id="1041" name="Picture 17" descr="C:\Users\Uživatel\AppData\Local\Microsoft\Windows\Temporary Internet Files\Content.IE5\LU3GZNMR\MC90011272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260648"/>
            <a:ext cx="4678769" cy="218152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Podle obrázku poznej, jaké svátky slavíme?</a:t>
            </a:r>
            <a:endParaRPr lang="cs-CZ" dirty="0"/>
          </a:p>
        </p:txBody>
      </p:sp>
      <p:pic>
        <p:nvPicPr>
          <p:cNvPr id="8201" name="Picture 9" descr="C:\Users\Uživatel\AppData\Local\Microsoft\Windows\Temporary Internet Files\Content.IE5\ZNG107T9\MC9000827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264696" cy="530781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Škrtni obrázky, které nepatří k zimě.</a:t>
            </a:r>
            <a:endParaRPr lang="cs-CZ" dirty="0"/>
          </a:p>
        </p:txBody>
      </p:sp>
      <p:pic>
        <p:nvPicPr>
          <p:cNvPr id="9219" name="Picture 3" descr="C:\Users\Uživatel\AppData\Local\Microsoft\Windows\Temporary Internet Files\Content.IE5\85T643N2\MC9002818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916832"/>
            <a:ext cx="1655064" cy="1822399"/>
          </a:xfrm>
          <a:prstGeom prst="rect">
            <a:avLst/>
          </a:prstGeom>
          <a:noFill/>
        </p:spPr>
      </p:pic>
      <p:pic>
        <p:nvPicPr>
          <p:cNvPr id="9220" name="Picture 4" descr="C:\Users\Uživatel\AppData\Local\Microsoft\Windows\Temporary Internet Files\Content.IE5\LU3GZNMR\MC9003974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149080"/>
            <a:ext cx="1826971" cy="1756562"/>
          </a:xfrm>
          <a:prstGeom prst="rect">
            <a:avLst/>
          </a:prstGeom>
          <a:noFill/>
        </p:spPr>
      </p:pic>
      <p:pic>
        <p:nvPicPr>
          <p:cNvPr id="9223" name="Picture 7" descr="C:\Users\Uživatel\AppData\Local\Microsoft\Windows\Temporary Internet Files\Content.IE5\LU3GZNMR\MC90023861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437112"/>
            <a:ext cx="1482242" cy="1798625"/>
          </a:xfrm>
          <a:prstGeom prst="rect">
            <a:avLst/>
          </a:prstGeom>
          <a:noFill/>
        </p:spPr>
      </p:pic>
      <p:pic>
        <p:nvPicPr>
          <p:cNvPr id="9226" name="Picture 10" descr="C:\Users\Uživatel\AppData\Local\Microsoft\Windows\Temporary Internet Files\Content.IE5\LU3GZNMR\MC9001496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2060848"/>
            <a:ext cx="2301089" cy="1863505"/>
          </a:xfrm>
          <a:prstGeom prst="rect">
            <a:avLst/>
          </a:prstGeom>
          <a:noFill/>
        </p:spPr>
      </p:pic>
      <p:pic>
        <p:nvPicPr>
          <p:cNvPr id="9227" name="Picture 11" descr="C:\Users\Uživatel\AppData\Local\Microsoft\Windows\Temporary Internet Files\Content.IE5\LU3GZNMR\MC9000245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48976" y="4293096"/>
            <a:ext cx="2948643" cy="1728192"/>
          </a:xfrm>
          <a:prstGeom prst="rect">
            <a:avLst/>
          </a:prstGeom>
          <a:noFill/>
        </p:spPr>
      </p:pic>
      <p:pic>
        <p:nvPicPr>
          <p:cNvPr id="9228" name="Picture 12" descr="C:\Users\Uživatel\AppData\Local\Microsoft\Windows\Temporary Internet Files\Content.IE5\ZNG107T9\MC90042814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2204864"/>
            <a:ext cx="733425" cy="1819275"/>
          </a:xfrm>
          <a:prstGeom prst="rect">
            <a:avLst/>
          </a:prstGeom>
          <a:noFill/>
        </p:spPr>
      </p:pic>
      <p:pic>
        <p:nvPicPr>
          <p:cNvPr id="9230" name="Picture 14" descr="C:\Users\Uživatel\AppData\Local\Microsoft\Windows\Temporary Internet Files\Content.IE5\85T643N2\MC90007892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16216" y="1700808"/>
            <a:ext cx="2230608" cy="236912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Dokážeš to?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4583" y="1268760"/>
            <a:ext cx="799288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Vyskoč tolikrát, kolik je ročních období.</a:t>
            </a:r>
          </a:p>
          <a:p>
            <a:pPr algn="ctr"/>
            <a:endParaRPr lang="cs-CZ" sz="3000" dirty="0" smtClean="0"/>
          </a:p>
          <a:p>
            <a:pPr algn="ctr"/>
            <a:r>
              <a:rPr lang="cs-CZ" sz="3000" dirty="0" smtClean="0"/>
              <a:t>Udělej tolik dřepů, kolik je dnů v týdnu.</a:t>
            </a:r>
          </a:p>
          <a:p>
            <a:pPr algn="ctr"/>
            <a:endParaRPr lang="cs-CZ" sz="3000" dirty="0" smtClean="0"/>
          </a:p>
          <a:p>
            <a:pPr algn="ctr"/>
            <a:r>
              <a:rPr lang="cs-CZ" sz="3000" dirty="0" smtClean="0"/>
              <a:t>Tleskni tolikrát, kolik je měsíců v roce.</a:t>
            </a:r>
            <a:endParaRPr lang="cs-CZ" sz="3000" dirty="0"/>
          </a:p>
        </p:txBody>
      </p:sp>
      <p:pic>
        <p:nvPicPr>
          <p:cNvPr id="10256" name="Picture 16" descr="C:\Users\Uživatel\AppData\Local\Microsoft\Windows\Temporary Internet Files\Content.IE5\ZNG107T9\MC9004298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840946"/>
            <a:ext cx="2376264" cy="301705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040560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MUTLOVÁ, Milada. </a:t>
            </a:r>
            <a:r>
              <a:rPr lang="cs-CZ" i="1" dirty="0" smtClean="0"/>
              <a:t>Česká říkadla, hádanky písničky</a:t>
            </a:r>
            <a:r>
              <a:rPr lang="cs-CZ" dirty="0" smtClean="0"/>
              <a:t>. </a:t>
            </a:r>
            <a:r>
              <a:rPr lang="cs-CZ" err="1" smtClean="0"/>
              <a:t>Praha</a:t>
            </a:r>
            <a:r>
              <a:rPr lang="cs-CZ" smtClean="0"/>
              <a:t>: EGMONT </a:t>
            </a:r>
            <a:r>
              <a:rPr lang="cs-CZ" dirty="0" smtClean="0"/>
              <a:t>ČR, s. r. o., 1999</a:t>
            </a:r>
            <a:r>
              <a:rPr lang="cs-CZ" dirty="0"/>
              <a:t>., ISBN </a:t>
            </a:r>
            <a:r>
              <a:rPr lang="cs-CZ" dirty="0" smtClean="0"/>
              <a:t>80-7186-403-X, str. 47.</a:t>
            </a:r>
          </a:p>
          <a:p>
            <a:endParaRPr lang="cs-CZ" dirty="0"/>
          </a:p>
          <a:p>
            <a:r>
              <a:rPr lang="cs-CZ" dirty="0" smtClean="0"/>
              <a:t>Vlastní práce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1490</TotalTime>
  <Words>363</Words>
  <Application>Microsoft Office PowerPoint</Application>
  <PresentationFormat>Předvádění na obrazovce (4:3)</PresentationFormat>
  <Paragraphs>52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Vyber a zakroužkuj obrázky, které patří           k jaru.</vt:lpstr>
      <vt:lpstr>Prezentace aplikace PowerPoint</vt:lpstr>
      <vt:lpstr>Vyprávěj, co děláš               v přírodě na jaře.</vt:lpstr>
      <vt:lpstr>Prezentace aplikace PowerPoint</vt:lpstr>
      <vt:lpstr>Doplň správně slova.</vt:lpstr>
      <vt:lpstr>Prezentace aplikace PowerPoint</vt:lpstr>
      <vt:lpstr>Pojmenuj plody na obrázcích.  Ve kterém ročním období je sbíráme? </vt:lpstr>
      <vt:lpstr>Prezentace aplikace PowerPoint</vt:lpstr>
      <vt:lpstr>Podle obrázku poznej, jaké svátky slavíme?</vt:lpstr>
      <vt:lpstr>Škrtni obrázky, které nepatří k zimě.</vt:lpstr>
      <vt:lpstr>Dokážeš to?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79</cp:revision>
  <dcterms:created xsi:type="dcterms:W3CDTF">2011-08-21T15:31:45Z</dcterms:created>
  <dcterms:modified xsi:type="dcterms:W3CDTF">2012-05-11T05:31:07Z</dcterms:modified>
</cp:coreProperties>
</file>