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7" r:id="rId3"/>
    <p:sldId id="258" r:id="rId4"/>
    <p:sldId id="260" r:id="rId5"/>
    <p:sldId id="259" r:id="rId6"/>
    <p:sldId id="265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D50D02-7B97-4A6C-85F1-AFB1342524DA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5EBC52-2C26-4624-B1BC-FDE424828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990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5EBC52-2C26-4624-B1BC-FDE4248285B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593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42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6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05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97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186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717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06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98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112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16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012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770C42-A918-4883-BEEA-5F90A588651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C54D2-D278-462B-ABF6-A2A0258D0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601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etron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troje-hudebni.cz/data/sortiment/3757/1.jpg" TargetMode="External"/><Relationship Id="rId2" Type="http://schemas.openxmlformats.org/officeDocument/2006/relationships/hyperlink" Target="http://upload.wikimedia.org/wikipedia/commons/thumb/9/9c/Wooden_Metronome.jpg/431px-Wooden_Metronom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Italské hudební názvosloví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060848"/>
            <a:ext cx="8352928" cy="4104456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VY_32_INOVACE_09_C_13_ITALSKÉ HUDEBNÍ NÁZVOSLOOVÍ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</a:t>
            </a:r>
            <a:r>
              <a:rPr lang="cs-CZ" sz="2300" dirty="0" smtClean="0">
                <a:solidFill>
                  <a:schemeClr val="tx1"/>
                </a:solidFill>
              </a:rPr>
              <a:t>:  HUDEBNÍ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639" y="4821501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08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607467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Italské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 názvosloví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tempo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metronom, dynamika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205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Italské hudební 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Italské označení tempa skladby najdeme v jejím notovém zápisu hned na začátku.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dirty="0"/>
              <a:t>T</a:t>
            </a:r>
            <a:r>
              <a:rPr lang="cs-CZ" sz="2300" b="1" dirty="0" smtClean="0"/>
              <a:t>empo:</a:t>
            </a:r>
          </a:p>
          <a:p>
            <a:pPr marL="0" indent="0">
              <a:buNone/>
            </a:pPr>
            <a:r>
              <a:rPr lang="cs-CZ" sz="2300" dirty="0" smtClean="0"/>
              <a:t>largo                                          - zeširoka, zdlouhavě</a:t>
            </a:r>
          </a:p>
          <a:p>
            <a:pPr marL="0" indent="0">
              <a:buNone/>
            </a:pPr>
            <a:r>
              <a:rPr lang="cs-CZ" sz="2300" dirty="0" smtClean="0"/>
              <a:t>adagio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adádžo</a:t>
            </a:r>
            <a:r>
              <a:rPr lang="cs-CZ" sz="2300" i="1" dirty="0" smtClean="0"/>
              <a:t>)         </a:t>
            </a:r>
            <a:r>
              <a:rPr lang="cs-CZ" sz="2300" dirty="0" smtClean="0"/>
              <a:t>- pomalu, zvolna</a:t>
            </a:r>
          </a:p>
          <a:p>
            <a:pPr marL="0" indent="0">
              <a:buNone/>
            </a:pPr>
            <a:r>
              <a:rPr lang="cs-CZ" sz="2300" dirty="0" smtClean="0"/>
              <a:t>andante                                    - volně, krokem</a:t>
            </a:r>
          </a:p>
          <a:p>
            <a:pPr marL="0" indent="0">
              <a:buNone/>
            </a:pPr>
            <a:r>
              <a:rPr lang="cs-CZ" sz="2300" dirty="0" smtClean="0"/>
              <a:t>allegro                                       - rychle, vesele</a:t>
            </a:r>
          </a:p>
          <a:p>
            <a:pPr marL="0" indent="0">
              <a:buNone/>
            </a:pPr>
            <a:r>
              <a:rPr lang="cs-CZ" sz="2300" dirty="0" err="1" smtClean="0"/>
              <a:t>vivo</a:t>
            </a:r>
            <a:r>
              <a:rPr lang="cs-CZ" sz="2300" dirty="0" smtClean="0"/>
              <a:t>, vivace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viváče</a:t>
            </a:r>
            <a:r>
              <a:rPr lang="cs-CZ" sz="2300" i="1" dirty="0" smtClean="0"/>
              <a:t>)   </a:t>
            </a:r>
            <a:r>
              <a:rPr lang="cs-CZ" sz="2300" dirty="0" smtClean="0"/>
              <a:t>- živě</a:t>
            </a:r>
          </a:p>
          <a:p>
            <a:pPr marL="0" indent="0">
              <a:buNone/>
            </a:pPr>
            <a:r>
              <a:rPr lang="cs-CZ" sz="2300" dirty="0" smtClean="0"/>
              <a:t>presto                                        - rychle, </a:t>
            </a:r>
            <a:r>
              <a:rPr lang="cs-CZ" sz="2300" dirty="0" err="1" smtClean="0"/>
              <a:t>úprchem</a:t>
            </a: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099307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Italské hudební 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0349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Hudebníkům k udržování tempa slouží přístroj – </a:t>
            </a:r>
            <a:r>
              <a:rPr lang="cs-CZ" sz="2300" b="1" dirty="0" smtClean="0">
                <a:hlinkClick r:id="rId3"/>
              </a:rPr>
              <a:t>metronom</a:t>
            </a:r>
            <a:r>
              <a:rPr lang="cs-CZ" sz="2300" b="1" dirty="0" smtClean="0"/>
              <a:t>:</a:t>
            </a:r>
          </a:p>
          <a:p>
            <a:pPr>
              <a:buFontTx/>
              <a:buChar char="-"/>
            </a:pPr>
            <a:r>
              <a:rPr lang="cs-CZ" sz="2300" dirty="0" smtClean="0"/>
              <a:t>jednoduchý hodinový stroj s kyvadlem</a:t>
            </a:r>
          </a:p>
          <a:p>
            <a:pPr>
              <a:buFontTx/>
              <a:buChar char="-"/>
            </a:pPr>
            <a:r>
              <a:rPr lang="cs-CZ" sz="2300" dirty="0" smtClean="0"/>
              <a:t>sestrojil ho Johann Nepomuk M</a:t>
            </a:r>
            <a:r>
              <a:rPr lang="en-US" sz="2300" dirty="0"/>
              <a:t>a</a:t>
            </a:r>
            <a:r>
              <a:rPr lang="cs-CZ" sz="2300" dirty="0" err="1" smtClean="0"/>
              <a:t>lzel</a:t>
            </a:r>
            <a:r>
              <a:rPr lang="cs-CZ" sz="2300" dirty="0" smtClean="0"/>
              <a:t>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melcl</a:t>
            </a:r>
            <a:r>
              <a:rPr lang="cs-CZ" sz="2300" i="1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délka kyvu se mění posouváním závaží</a:t>
            </a:r>
          </a:p>
          <a:p>
            <a:pPr>
              <a:buFontTx/>
              <a:buChar char="-"/>
            </a:pPr>
            <a:r>
              <a:rPr lang="cs-CZ" sz="2300" dirty="0" smtClean="0"/>
              <a:t>dříve byly metronomy mechanické, dnes jsou i digitální</a:t>
            </a:r>
            <a:endParaRPr lang="cs-CZ" sz="23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89040"/>
            <a:ext cx="209550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175" y="3789037"/>
            <a:ext cx="2512318" cy="2914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98758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Italské hudební 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53136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Další značky označující dynamiku (sílu) hry najdeme přímo v notovém zápisu.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dirty="0" smtClean="0"/>
              <a:t>Dynamika:</a:t>
            </a:r>
          </a:p>
          <a:p>
            <a:pPr marL="0" indent="0">
              <a:buNone/>
            </a:pPr>
            <a:r>
              <a:rPr lang="cs-CZ" sz="2300" dirty="0" smtClean="0"/>
              <a:t>pp      pianissimo</a:t>
            </a:r>
            <a:r>
              <a:rPr lang="cs-CZ" sz="2300" i="1" dirty="0" smtClean="0"/>
              <a:t> (čteme: </a:t>
            </a:r>
            <a:r>
              <a:rPr lang="cs-CZ" sz="2300" i="1" dirty="0" err="1" smtClean="0"/>
              <a:t>pijanysimo</a:t>
            </a:r>
            <a:r>
              <a:rPr lang="cs-CZ" sz="2300" i="1" dirty="0" smtClean="0"/>
              <a:t>)                  </a:t>
            </a:r>
            <a:r>
              <a:rPr lang="cs-CZ" sz="2300" dirty="0" smtClean="0"/>
              <a:t>velmi slabě</a:t>
            </a:r>
          </a:p>
          <a:p>
            <a:pPr marL="0" indent="0">
              <a:buNone/>
            </a:pPr>
            <a:r>
              <a:rPr lang="cs-CZ" sz="2300" dirty="0" smtClean="0"/>
              <a:t>mp     </a:t>
            </a:r>
            <a:r>
              <a:rPr lang="cs-CZ" sz="2300" dirty="0" err="1" smtClean="0"/>
              <a:t>mezzopiano</a:t>
            </a:r>
            <a:r>
              <a:rPr lang="cs-CZ" sz="2300" dirty="0" smtClean="0"/>
              <a:t>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mecopijáno</a:t>
            </a:r>
            <a:r>
              <a:rPr lang="cs-CZ" sz="2300" i="1" dirty="0" smtClean="0"/>
              <a:t>)              </a:t>
            </a:r>
            <a:r>
              <a:rPr lang="cs-CZ" sz="2300" dirty="0" smtClean="0"/>
              <a:t>středně slabě</a:t>
            </a:r>
          </a:p>
          <a:p>
            <a:pPr marL="0" indent="0">
              <a:buNone/>
            </a:pPr>
            <a:r>
              <a:rPr lang="cs-CZ" sz="2300" dirty="0" smtClean="0"/>
              <a:t>p        piano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pijáno</a:t>
            </a:r>
            <a:r>
              <a:rPr lang="cs-CZ" sz="2300" i="1" dirty="0" smtClean="0"/>
              <a:t>)                                    </a:t>
            </a:r>
            <a:r>
              <a:rPr lang="cs-CZ" sz="2300" dirty="0" smtClean="0"/>
              <a:t>slabě</a:t>
            </a:r>
          </a:p>
          <a:p>
            <a:pPr marL="0" indent="0">
              <a:buNone/>
            </a:pPr>
            <a:r>
              <a:rPr lang="cs-CZ" sz="2300" dirty="0" err="1" smtClean="0"/>
              <a:t>mf</a:t>
            </a:r>
            <a:r>
              <a:rPr lang="cs-CZ" sz="2300" dirty="0" smtClean="0"/>
              <a:t>     mezzoforte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mecoforte</a:t>
            </a:r>
            <a:r>
              <a:rPr lang="cs-CZ" sz="2300" i="1" dirty="0" smtClean="0"/>
              <a:t>)                   </a:t>
            </a:r>
            <a:r>
              <a:rPr lang="cs-CZ" sz="2300" dirty="0" smtClean="0"/>
              <a:t>středně silně</a:t>
            </a:r>
          </a:p>
          <a:p>
            <a:pPr marL="0" indent="0">
              <a:buNone/>
            </a:pPr>
            <a:r>
              <a:rPr lang="cs-CZ" sz="2300" dirty="0" smtClean="0"/>
              <a:t>f         forte                                                                 silně</a:t>
            </a:r>
          </a:p>
          <a:p>
            <a:pPr marL="0" indent="0">
              <a:buNone/>
            </a:pPr>
            <a:r>
              <a:rPr lang="cs-CZ" sz="2300" dirty="0" smtClean="0"/>
              <a:t>ff        fortissimo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fortysimo</a:t>
            </a:r>
            <a:r>
              <a:rPr lang="cs-CZ" sz="2300" i="1" dirty="0" smtClean="0"/>
              <a:t>)                      </a:t>
            </a:r>
            <a:r>
              <a:rPr lang="cs-CZ" sz="2300" dirty="0" smtClean="0"/>
              <a:t>velmi silně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crescendo </a:t>
            </a:r>
            <a:r>
              <a:rPr lang="cs-CZ" sz="2300" i="1" dirty="0" smtClean="0"/>
              <a:t>(</a:t>
            </a:r>
            <a:r>
              <a:rPr lang="cs-CZ" sz="2300" i="1" dirty="0"/>
              <a:t>č</a:t>
            </a:r>
            <a:r>
              <a:rPr lang="cs-CZ" sz="2300" i="1" dirty="0" smtClean="0"/>
              <a:t>teme: </a:t>
            </a:r>
            <a:r>
              <a:rPr lang="cs-CZ" sz="2300" i="1" dirty="0" err="1" smtClean="0"/>
              <a:t>krešendo</a:t>
            </a:r>
            <a:r>
              <a:rPr lang="cs-CZ" sz="2300" i="1" dirty="0" smtClean="0"/>
              <a:t>)                      </a:t>
            </a:r>
            <a:r>
              <a:rPr lang="cs-CZ" sz="2300" dirty="0" smtClean="0"/>
              <a:t>zesilovat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decrescendo </a:t>
            </a:r>
            <a:r>
              <a:rPr lang="cs-CZ" sz="2300" i="1" dirty="0" smtClean="0"/>
              <a:t>(čteme: </a:t>
            </a:r>
            <a:r>
              <a:rPr lang="cs-CZ" sz="2300" i="1" dirty="0" err="1" smtClean="0"/>
              <a:t>dekrešendo</a:t>
            </a:r>
            <a:r>
              <a:rPr lang="cs-CZ" sz="2300" i="1" dirty="0" smtClean="0"/>
              <a:t>)             </a:t>
            </a:r>
            <a:r>
              <a:rPr lang="cs-CZ" sz="2300" dirty="0" smtClean="0"/>
              <a:t>zeslabovat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5417903"/>
            <a:ext cx="432048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21726" y="5489911"/>
            <a:ext cx="432048" cy="969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21726" y="5777199"/>
            <a:ext cx="432048" cy="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11560" y="5867966"/>
            <a:ext cx="442214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59076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300" b="1" dirty="0" smtClean="0"/>
              <a:t>Přiřazuj správná hudební názvosloví k jejich českým významům:</a:t>
            </a:r>
            <a:endParaRPr lang="cs-CZ" sz="2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89911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300" b="1" dirty="0" smtClean="0"/>
              <a:t>Tempo:                                                  Dynamika:</a:t>
            </a:r>
          </a:p>
          <a:p>
            <a:pPr marL="0" indent="0">
              <a:buNone/>
            </a:pPr>
            <a:r>
              <a:rPr lang="cs-CZ" sz="2300" dirty="0" smtClean="0"/>
              <a:t>zeširoka, zdlouhavě                             velmi slabě</a:t>
            </a:r>
          </a:p>
          <a:p>
            <a:pPr marL="0" indent="0">
              <a:buNone/>
            </a:pPr>
            <a:r>
              <a:rPr lang="cs-CZ" sz="2300" dirty="0" smtClean="0"/>
              <a:t>pomalu, zvolna                                     středně slabě</a:t>
            </a:r>
          </a:p>
          <a:p>
            <a:pPr marL="0" indent="0">
              <a:buNone/>
            </a:pPr>
            <a:r>
              <a:rPr lang="cs-CZ" sz="2300" dirty="0" smtClean="0"/>
              <a:t>volně, krokem                                       slabě</a:t>
            </a:r>
          </a:p>
          <a:p>
            <a:pPr marL="0" indent="0">
              <a:buNone/>
            </a:pPr>
            <a:r>
              <a:rPr lang="cs-CZ" sz="2300" dirty="0" smtClean="0"/>
              <a:t>rychle, vesele                                        středně silně</a:t>
            </a:r>
          </a:p>
          <a:p>
            <a:pPr marL="0" indent="0">
              <a:buNone/>
            </a:pPr>
            <a:r>
              <a:rPr lang="cs-CZ" sz="2300" dirty="0" smtClean="0"/>
              <a:t>živě                                                          silně</a:t>
            </a:r>
          </a:p>
          <a:p>
            <a:pPr marL="0" indent="0">
              <a:buNone/>
            </a:pPr>
            <a:r>
              <a:rPr lang="cs-CZ" sz="2300" dirty="0" smtClean="0"/>
              <a:t>rychle, úprkem                                      velmi silně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zesilovat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zeslabovat</a:t>
            </a:r>
            <a:endParaRPr lang="cs-CZ" sz="2300" dirty="0"/>
          </a:p>
        </p:txBody>
      </p:sp>
      <p:sp>
        <p:nvSpPr>
          <p:cNvPr id="4" name="Obdélník 3"/>
          <p:cNvSpPr/>
          <p:nvPr/>
        </p:nvSpPr>
        <p:spPr>
          <a:xfrm>
            <a:off x="5463092" y="1154308"/>
            <a:ext cx="792088" cy="3363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largo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153135"/>
            <a:ext cx="914400" cy="33399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adagio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80366" y="1148439"/>
            <a:ext cx="1099739" cy="3363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andante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412762" y="1153135"/>
            <a:ext cx="914400" cy="336345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allegro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00191" y="1143356"/>
            <a:ext cx="1325163" cy="34729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mezzopiano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403372" y="1154308"/>
            <a:ext cx="914400" cy="3363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presto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30329" y="1143356"/>
            <a:ext cx="576064" cy="33399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vivo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685834" y="1148439"/>
            <a:ext cx="914400" cy="3363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piano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47790" y="1628800"/>
            <a:ext cx="1321296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fortissimo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587057" y="1628800"/>
            <a:ext cx="1186618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crescendo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71842" y="1628234"/>
            <a:ext cx="1220307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pianissimo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52717" y="1628800"/>
            <a:ext cx="1486419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decrescendo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11960" y="1628800"/>
            <a:ext cx="1316004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mezzoforte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1628800"/>
            <a:ext cx="914400" cy="2880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forte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165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074 C 0.00243 0.003 0.01302 0.01503 0.021 0.0222 C 0.02604 0.03237 0.02934 0.04139 0.03854 0.04532 C 0.04236 0.04902 0.04948 0.05457 0.05278 0.05803 C 0.05573 0.06104 0.05781 0.06566 0.06076 0.06867 C 0.0691 0.07746 0.06493 0.06821 0.07031 0.07722 C 0.08107 0.09503 0.06111 0.06705 0.08142 0.0941 C 0.08541 0.09942 0.0842 0.10243 0.08767 0.1089 C 0.09305 0.11884 0.10035 0.1274 0.10677 0.13641 C 0.11059 0.15168 0.11892 0.16139 0.12743 0.17225 C 0.13212 0.17826 0.13403 0.18705 0.13854 0.19329 C 0.1408 0.19653 0.14236 0.20069 0.14479 0.20393 C 0.14982 0.2104 0.14913 0.20532 0.15278 0.21248 C 0.15903 0.2252 0.16406 0.23468 0.17344 0.24416 C 0.17621 0.25526 0.18194 0.25873 0.18923 0.2652 C 0.19514 0.27052 0.19982 0.27699 0.20677 0.28 C 0.21094 0.28601 0.21649 0.2867 0.221 0.29272 " pathEditMode="relative" rAng="0" ptsTypes="ffffffffffffffff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81" y="15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0.00601 C -0.00104 0.01942 -0.00173 0.04717 -0.00625 0.07214 C -0.00868 0.12139 -0.0151 0.17087 -0.025 0.21827 C -0.02604 0.23006 -0.0269 0.24116 -0.02951 0.25226 C -0.02395 0.20509 -0.02864 0.29318 -0.03107 0.31353 C -0.03211 0.34798 -0.03125 0.38937 -0.03732 0.42382 C -0.03576 0.47075 -0.03593 0.45179 -0.03593 0.48093 " pathEditMode="relative" rAng="0" ptsTypes="ffffffA">
                                      <p:cBhvr>
                                        <p:cTn id="7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" y="24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7 0.0037 C 0.01215 0.07838 0.01215 0.15306 0.01111 0.22774 C 0.01076 0.24878 0.00607 0.27237 0.00469 0.29341 C 0.00555 0.30497 0.00816 0.3341 0.01111 0.34612 C 0.01198 0.34959 0.01458 0.35144 0.0158 0.35468 " pathEditMode="relative" rAng="0" ptsTypes="ffffA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" y="17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64 0.01503 0.00139 -0.00323 -0.00625 0.0148 C -0.01041 0.02474 -0.01319 0.03792 -0.01579 0.04879 C -0.01996 0.06659 -0.02239 0.09041 -0.0302 0.1059 C -0.03541 0.11653 -0.04079 0.12694 -0.046 0.13757 C -0.05329 0.15237 -0.05746 0.16694 -0.06666 0.17989 C -0.06875 0.18821 -0.07083 0.19584 -0.07465 0.20301 C -0.07638 0.21295 -0.07899 0.22266 -0.0809 0.2326 C -0.08281 0.24324 -0.0835 0.25388 -0.08576 0.26428 C -0.08871 0.29596 -0.09461 0.32625 -0.09843 0.35746 C -0.09947 0.39075 -0.09982 0.40416 -0.10312 0.43145 C -0.10364 0.45896 -0.10364 0.48625 -0.10468 0.51376 C -0.10503 0.52162 -0.10798 0.53711 -0.10798 0.53711 " pathEditMode="relative" ptsTypes="ffffffffffffA">
                                      <p:cBhvr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301 C -0.00573 0.03329 -0.02622 0.05665 -0.04201 0.08347 C -0.04531 0.08902 -0.05 0.09272 -0.05313 0.09827 C -0.05642 0.10405 -0.05816 0.11121 -0.06111 0.11723 C -0.07413 0.14312 -0.09097 0.16532 -0.10399 0.19121 C -0.11858 0.22058 -0.13576 0.24994 -0.15799 0.26936 C -0.15903 0.27145 -0.1599 0.27399 -0.16111 0.27584 C -0.16354 0.27954 -0.1691 0.28624 -0.1691 0.28647 C -0.17274 0.30127 -0.17674 0.31538 -0.18333 0.32855 C -0.18524 0.33665 -0.18941 0.34058 -0.19288 0.34775 C -0.19896 0.36069 -0.20521 0.37295 -0.21354 0.38358 C -0.21684 0.39699 -0.22153 0.39699 -0.22778 0.40694 C -0.2309 0.41202 -0.23403 0.41688 -0.23733 0.42173 " pathEditMode="relative" rAng="0" ptsTypes="ffffffffffffA">
                                      <p:cBhvr>
                                        <p:cTn id="8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53" y="20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0786 C -0.00104 -0.00578 0.00087 -0.00347 5E-6 -0.00162 C -0.00225 0.0037 -0.00694 0.00624 -0.00954 0.0111 C -0.0151 0.02127 -0.02118 0.02821 -0.0302 0.03214 C -0.04097 0.04694 -0.05243 0.05688 -0.06511 0.06821 C -0.07013 0.0726 -0.07274 0.08069 -0.07777 0.08509 C -0.09079 0.09665 -0.10191 0.11075 -0.11424 0.12324 C -0.125 0.13434 -0.13681 0.14382 -0.14757 0.15491 C -0.15365 0.16116 -0.15799 0.16671 -0.16511 0.16971 C -0.17344 0.17804 -0.18264 0.18474 -0.19202 0.19075 C -0.20157 0.197 -0.19219 0.19306 -0.20313 0.20347 C -0.20643 0.20648 -0.21667 0.21179 -0.22066 0.21411 C -0.23264 0.23006 -0.25018 0.23515 -0.26667 0.23515 " pathEditMode="relative" rAng="0" ptsTypes="ffffffffffffA">
                                      <p:cBhvr>
                                        <p:cTn id="9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42" y="12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5 -0.00694 C 0.02361 0.02404 0.02552 0.03676 0.03316 0.06289 C 0.03455 0.1045 0.0368 0.14612 0.03802 0.18774 C 0.03698 0.20855 0.03628 0.22335 0.03316 0.24254 C 0.03229 0.26127 0.03003 0.27907 0.03003 0.29757 " pathEditMode="relative" rAng="0" ptsTypes="ffffA">
                                      <p:cBhvr>
                                        <p:cTn id="9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9" y="15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0694 C -0.00173 0.00763 -0.01337 0.02427 -0.02344 0.03098 C -0.02986 0.04439 -0.03958 0.05133 -0.04878 0.06057 C -0.05868 0.07052 -0.0691 0.08231 -0.07743 0.09456 C -0.08889 0.11167 -0.09618 0.12693 -0.10607 0.1452 C -0.10764 0.14797 -0.11059 0.14913 -0.11232 0.15167 C -0.1184 0.16046 -0.125 0.16901 -0.12986 0.17896 C -0.13698 0.19329 -0.14167 0.21387 -0.15052 0.22566 C -0.15347 0.24115 -0.15781 0.23445 -0.16632 0.24254 C -0.17083 0.24693 -0.175 0.25202 -0.17899 0.25734 C -0.19253 0.27514 -0.19913 0.30034 -0.21232 0.31861 C -0.21823 0.34242 -0.21232 0.32277 -0.21875 0.33757 C -0.21996 0.34034 -0.22066 0.34335 -0.22187 0.34612 C -0.22274 0.3482 -0.225 0.35237 -0.225 0.3526 " pathEditMode="relative" rAng="0" ptsTypes="fffffffffffffA">
                                      <p:cBhvr>
                                        <p:cTn id="9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54" y="17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614 0.01433 -0.00816 -0.00787 0.00955 0.0104 C 0.0125 0.01341 0.0191 0.01896 0.0191 0.01896 C 0.02378 0.0282 0.03142 0.03167 0.03958 0.03375 C 0.05208 0.04185 0.0625 0.05433 0.07621 0.05919 C 0.07969 0.06242 0.08437 0.06358 0.08733 0.06751 C 0.08993 0.07098 0.09149 0.07606 0.09358 0.08023 C 0.09496 0.08277 0.09792 0.08277 0.1 0.08439 C 0.10642 0.08924 0.11007 0.09595 0.11736 0.09919 C 0.12326 0.10705 0.13108 0.10682 0.13802 0.1119 C 0.14132 0.11445 0.14444 0.11768 0.14757 0.12046 C 0.15746 0.12948 0.17066 0.13225 0.1809 0.1415 C 0.19028 0.15005 0.1967 0.16277 0.20625 0.17109 C 0.22048 0.18358 0.20399 0.16508 0.22048 0.18173 C 0.22986 0.19098 0.21996 0.18635 0.2316 0.19005 C 0.23333 0.19144 0.23472 0.19329 0.23646 0.19445 C 0.2401 0.19676 0.2441 0.19791 0.24757 0.20069 C 0.24948 0.20231 0.25052 0.20531 0.25243 0.20716 C 0.25885 0.21317 0.26719 0.21849 0.27465 0.22196 C 0.28906 0.2363 0.30642 0.23768 0.32378 0.24092 C 0.32951 0.24346 0.33559 0.24462 0.34132 0.24716 C 0.34826 0.2504 0.35486 0.25687 0.3618 0.25988 C 0.38646 0.27075 0.35069 0.25109 0.37934 0.26635 C 0.38976 0.2719 0.40052 0.27884 0.41111 0.28323 C 0.4158 0.28508 0.43403 0.28716 0.43646 0.28739 C 0.44427 0.2941 0.4467 0.31005 0.45712 0.31283 C 0.46823 0.31583 0.46267 0.31375 0.47465 0.31907 C 0.47621 0.31976 0.47934 0.32115 0.47934 0.32115 C 0.4901 0.33618 0.47309 0.31329 0.48733 0.32971 C 0.49271 0.33618 0.49792 0.34381 0.50312 0.35075 C 0.50781 0.35699 0.51111 0.36485 0.51736 0.36763 C 0.52014 0.37826 0.52691 0.38751 0.53489 0.39098 C 0.53594 0.39306 0.53715 0.39491 0.53802 0.39722 C 0.53871 0.3993 0.53819 0.40231 0.53958 0.4037 C 0.54323 0.40716 0.54826 0.40739 0.55243 0.40994 " pathEditMode="relative" ptsTypes="ffffffffffffffffffffffffffffffffffA"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885 0.00393 0.01493 0.01317 0.02378 0.01687 C 0.03889 0.03028 0.05451 0.04161 0.06979 0.05479 C 0.08055 0.06404 0.08368 0.08508 0.0967 0.09086 C 0.10295 0.1015 0.10972 0.11352 0.11736 0.12254 C 0.11927 0.12485 0.12205 0.12624 0.12378 0.12878 C 0.13246 0.14127 0.14097 0.1556 0.14913 0.16901 C 0.15243 0.18011 0.1585 0.18959 0.1618 0.20069 C 0.16423 0.20878 0.16666 0.21965 0.17135 0.22612 C 0.17899 0.23653 0.19062 0.24138 0.19826 0.25156 C 0.21215 0.27005 0.21684 0.27329 0.23333 0.28739 C 0.24427 0.29687 0.25416 0.31375 0.26666 0.31907 C 0.26823 0.32115 0.26962 0.32346 0.27135 0.32554 C 0.27396 0.32855 0.27691 0.33063 0.27934 0.33387 C 0.28437 0.34057 0.28767 0.34959 0.29201 0.35722 L 0.29201 0.35722 C 0.30017 0.36601 0.31128 0.38011 0.31736 0.39098 C 0.32587 0.40601 0.32882 0.4141 0.33802 0.42474 C 0.34305 0.43052 0.35555 0.43745 0.35555 0.43745 C 0.36007 0.4467 0.3651 0.44971 0.37291 0.45225 C 0.38107 0.46312 0.4026 0.4726 0.41423 0.47768 C 0.42864 0.48393 0.40538 0.47422 0.42691 0.48185 C 0.43021 0.483 0.43646 0.48601 0.43646 0.48601 C 0.43941 0.48878 0.44323 0.48971 0.446 0.49248 C 0.4533 0.49988 0.45625 0.50635 0.46493 0.51144 C 0.46805 0.51329 0.47135 0.51422 0.47448 0.5156 C 0.47604 0.5163 0.47934 0.51791 0.47934 0.51791 C 0.48038 0.52 0.48125 0.52231 0.48246 0.52416 C 0.48385 0.52647 0.48715 0.5304 0.48715 0.5304 " pathEditMode="relative" ptsTypes="ffffffffffffffFfffffffffffffA">
                                      <p:cBhvr>
                                        <p:cTn id="10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83 -0.0104 C 0.04358 -0.00878 0.06094 -0.00786 0.07882 -4.68208E-6 C 0.08212 0.00301 0.09635 0.01365 0.09948 0.0148 C 0.10642 0.01711 0.12413 0.01989 0.13281 0.02128 C 0.13889 0.02382 0.14149 0.02428 0.14705 0.03168 C 0.14809 0.03307 0.14896 0.03515 0.15035 0.03607 C 0.15799 0.04116 0.16771 0.04232 0.17569 0.04648 C 0.17986 0.04856 0.1842 0.05087 0.18837 0.05295 C 0.19184 0.0548 0.19427 0.05943 0.19792 0.06128 C 0.19948 0.06197 0.20104 0.06289 0.2026 0.06359 C 0.20365 0.06498 0.20451 0.06683 0.2059 0.06775 C 0.20885 0.0696 0.21545 0.07191 0.21545 0.07214 C 0.22465 0.08024 0.23524 0.08486 0.24549 0.09087 C 0.25104 0.09411 0.26302 0.09735 0.26302 0.09758 C 0.27031 0.10382 0.27847 0.10498 0.2868 0.10798 C 0.29392 0.11052 0.30035 0.11399 0.30746 0.11631 C 0.31476 0.12278 0.32135 0.12625 0.32969 0.12902 C 0.33437 0.13318 0.33871 0.13526 0.34392 0.13758 C 0.34705 0.13896 0.35035 0.14035 0.35347 0.14174 C 0.35503 0.14243 0.35816 0.14382 0.35816 0.14405 C 0.36163 0.14821 0.36476 0.15399 0.36927 0.15654 C 0.37135 0.15769 0.37361 0.15769 0.37569 0.15862 C 0.37674 0.15908 0.37778 0.16 0.37882 0.1607 " pathEditMode="relative" rAng="0" ptsTypes="ffffffffffffffffffffffA">
                                      <p:cBhvr>
                                        <p:cTn id="1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91" y="8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5 0.00024 C 0.0217 0.00324 0.021 0.00648 0.02586 0.01295 C 0.02725 0.0148 0.02916 0.0155 0.03055 0.01711 C 0.03055 0.01735 0.04149 0.03168 0.04322 0.03399 C 0.04895 0.04162 0.05104 0.05157 0.0592 0.05503 C 0.06857 0.06752 0.06406 0.06289 0.07187 0.06983 C 0.07534 0.07931 0.0809 0.0874 0.08611 0.09526 C 0.08906 0.09966 0.09253 0.10382 0.09566 0.10798 C 0.09722 0.11006 0.10052 0.11422 0.10052 0.11446 C 0.10763 0.13365 0.11961 0.14798 0.12899 0.16509 C 0.13142 0.16948 0.13211 0.17596 0.13541 0.17989 C 0.13836 0.18313 0.14184 0.18544 0.14496 0.18821 C 0.15173 0.19422 0.15694 0.20347 0.16388 0.20948 C 0.16649 0.22313 0.17395 0.23538 0.18298 0.24324 C 0.18663 0.25064 0.19097 0.25804 0.19566 0.26451 C 0.20017 0.28278 0.19375 0.26012 0.20052 0.27492 C 0.20138 0.27677 0.20138 0.27931 0.20208 0.28139 C 0.20295 0.2837 0.20416 0.28555 0.2052 0.28763 C 0.20885 0.3022 0.2059 0.29735 0.21163 0.30451 C 0.21371 0.31284 0.21458 0.31654 0.221 0.31931 C 0.22413 0.3311 0.22343 0.33642 0.23055 0.34266 C 0.23541 0.35168 0.23194 0.34891 0.24166 0.34891 " pathEditMode="relative" rAng="0" ptsTypes="fffffffffffffffffffffA">
                                      <p:cBhvr>
                                        <p:cTn id="1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37" y="17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04 0.00024 C 0.025 0.08185 0.02101 0.16047 0.0276 0.24116 C 0.03003 0.27168 0.03108 0.30844 0.04201 0.33619 C 0.04253 0.34266 0.0434 0.34891 0.04358 0.35538 C 0.04444 0.38844 0.0441 0.42151 0.04514 0.45457 C 0.04601 0.47839 0.04635 0.52185 0.06424 0.53711 C 0.06615 0.54451 0.06944 0.54729 0.07205 0.55399 C 0.07656 0.56602 0.07535 0.5792 0.07535 0.59214 " pathEditMode="relative" rAng="0" ptsTypes="fffffffA">
                                      <p:cBhvr>
                                        <p:cTn id="1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4" y="29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0.00024 C 0.02465 0.01295 0.02431 0.04116 0.02205 0.05735 C 0.01858 0.08232 0.01111 0.10683 0.00608 0.13133 C 0.0033 0.16162 -0.00017 0.1933 -0.00816 0.2222 C -0.01146 0.23422 -0.01163 0.22844 -0.01615 0.24139 C -0.0191 0.24972 -0.02101 0.25827 -0.02396 0.26659 C -0.02587 0.27168 -0.0283 0.27631 -0.03038 0.28139 C -0.03628 0.29619 -0.04184 0.31399 -0.05104 0.32579 C -0.05573 0.33873 -0.05573 0.35191 -0.06215 0.36394 C -0.06267 0.36602 -0.06302 0.3681 -0.06371 0.37018 C -0.06458 0.37249 -0.06615 0.37434 -0.06684 0.37665 C -0.06771 0.38012 -0.06736 0.38382 -0.0684 0.38729 C -0.07066 0.39515 -0.07361 0.40278 -0.07639 0.41041 C -0.07882 0.41711 -0.0875 0.42729 -0.0875 0.42752 C -0.08854 0.43076 -0.08924 0.43469 -0.09062 0.43792 C -0.09132 0.43977 -0.09323 0.44024 -0.09392 0.44209 C -0.10226 0.46128 -0.09167 0.44555 -0.10174 0.45896 C -0.10278 0.46359 -0.10503 0.46891 -0.10503 0.47376 " pathEditMode="relative" rAng="0" ptsTypes="fffffffffffffffffA">
                                      <p:cBhvr>
                                        <p:cTn id="1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10" y="23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28.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italským hudebním názvoslovím pro tempo i dynamiku</a:t>
            </a:r>
          </a:p>
          <a:p>
            <a:pPr>
              <a:buFontTx/>
              <a:buChar char="-"/>
            </a:pPr>
            <a:r>
              <a:rPr lang="cs-CZ" sz="2300" dirty="0" smtClean="0"/>
              <a:t>Metronom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 – přiřazování italských hudebních názvosloví k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jejich správným českým významům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77237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/>
              <a:t>Texty z vlastních zdrojů.</a:t>
            </a:r>
          </a:p>
          <a:p>
            <a:pPr marL="0" indent="0">
              <a:buNone/>
            </a:pPr>
            <a:r>
              <a:rPr lang="cs-CZ" sz="2300" dirty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/>
              <a:t>Prezentace obsahuje animace.</a:t>
            </a:r>
          </a:p>
          <a:p>
            <a:endParaRPr lang="cs-CZ" sz="2300" dirty="0" smtClean="0">
              <a:hlinkClick r:id="rId2"/>
            </a:endParaRPr>
          </a:p>
          <a:p>
            <a:r>
              <a:rPr lang="cs-CZ" sz="2300" dirty="0" smtClean="0">
                <a:hlinkClick r:id="rId2"/>
              </a:rPr>
              <a:t>http://upload.wikimedia.org/wikipedia/commons/thumb/9/9c/Wooden_Metronome.jpg/431px-Wooden_Metronome.jpg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http://www.nastroje-hudebni.cz/data/sortiment/3757/1.jpg</a:t>
            </a:r>
            <a:endParaRPr lang="cs-CZ" sz="23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58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372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Italské hudební názvosloví</vt:lpstr>
      <vt:lpstr>Prezentace aplikace PowerPoint</vt:lpstr>
      <vt:lpstr>Italské hudební názvosloví</vt:lpstr>
      <vt:lpstr>Italské hudební názvosloví</vt:lpstr>
      <vt:lpstr>Italské hudební názvosloví</vt:lpstr>
      <vt:lpstr>Přiřazuj správná hudební názvosloví k jejich českým významům:</vt:lpstr>
      <vt:lpstr>Mgr. Renáta Jehličková 28.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Italské hudební názvosloví</dc:title>
  <dc:creator>Renata Jehličková</dc:creator>
  <cp:lastModifiedBy>Renata Jehličková</cp:lastModifiedBy>
  <cp:revision>60</cp:revision>
  <dcterms:created xsi:type="dcterms:W3CDTF">2012-02-18T18:51:41Z</dcterms:created>
  <dcterms:modified xsi:type="dcterms:W3CDTF">2012-02-27T22:46:58Z</dcterms:modified>
</cp:coreProperties>
</file>