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VY_32_INOVACE_14_Český jazyk pro 6. ročník_Podstatná jména abstraktní a konkrétní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Podstatná jména abstraktní a konkrétní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97B82B5-F41E-4545-AF81-278083B7BE6F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D91CCB97-49A2-4EA5-A49C-5903E25368CB}" type="parTrans" cxnId="{99C5B485-53B3-4A74-8AA3-89F400207963}">
      <dgm:prSet/>
      <dgm:spPr/>
      <dgm:t>
        <a:bodyPr/>
        <a:lstStyle/>
        <a:p>
          <a:endParaRPr lang="cs-CZ"/>
        </a:p>
      </dgm:t>
    </dgm:pt>
    <dgm:pt modelId="{7BB38127-DEB0-43DA-B0CF-B38B4B639301}" type="sibTrans" cxnId="{99C5B485-53B3-4A74-8AA3-89F40020796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59D84D6-C6C6-4C41-8A15-FCACFA1CA7B9}" type="pres">
      <dgm:prSet presAssocID="{997B82B5-F41E-4545-AF81-278083B7BE6F}" presName="vertSpace6" presStyleLbl="node1" presStyleIdx="4" presStyleCnt="6"/>
      <dgm:spPr/>
    </dgm:pt>
    <dgm:pt modelId="{96C15247-BB29-45F4-8BC4-332C67A92C79}" type="pres">
      <dgm:prSet presAssocID="{997B82B5-F41E-4545-AF81-278083B7BE6F}" presName="circle6" presStyleLbl="node1" presStyleIdx="5" presStyleCnt="6"/>
      <dgm:spPr/>
    </dgm:pt>
    <dgm:pt modelId="{B7B4EC0F-6735-49DF-8335-3D52C08390F5}" type="pres">
      <dgm:prSet presAssocID="{997B82B5-F41E-4545-AF81-278083B7BE6F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2BA41D-FCC1-4552-BF7F-FCC2CC6EF721}" type="pres">
      <dgm:prSet presAssocID="{997B82B5-F41E-4545-AF81-278083B7BE6F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0F0BF634-ABDF-43B0-B21C-A9B774DCE2BF}" type="presOf" srcId="{997B82B5-F41E-4545-AF81-278083B7BE6F}" destId="{B7B4EC0F-6735-49DF-8335-3D52C08390F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2BC7E4F-4806-4217-B66D-D3EB1D39D411}" type="presOf" srcId="{997B82B5-F41E-4545-AF81-278083B7BE6F}" destId="{A82BA41D-FCC1-4552-BF7F-FCC2CC6EF721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99C5B485-53B3-4A74-8AA3-89F400207963}" srcId="{757F3AB3-0718-4624-B441-E567A8F0AB56}" destId="{997B82B5-F41E-4545-AF81-278083B7BE6F}" srcOrd="5" destOrd="0" parTransId="{D91CCB97-49A2-4EA5-A49C-5903E25368CB}" sibTransId="{7BB38127-DEB0-43DA-B0CF-B38B4B639301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0314C6FA-F90D-42A6-84FA-D5698CF38B0E}" type="presParOf" srcId="{333A1088-737F-45CB-B68E-254E46348037}" destId="{C59D84D6-C6C6-4C41-8A15-FCACFA1CA7B9}" srcOrd="15" destOrd="0" presId="urn:microsoft.com/office/officeart/2005/8/layout/target3"/>
    <dgm:cxn modelId="{B59EAF8C-892B-436D-AB01-D457B9035B02}" type="presParOf" srcId="{333A1088-737F-45CB-B68E-254E46348037}" destId="{96C15247-BB29-45F4-8BC4-332C67A92C79}" srcOrd="16" destOrd="0" presId="urn:microsoft.com/office/officeart/2005/8/layout/target3"/>
    <dgm:cxn modelId="{3D8B274C-EEC0-48E5-9EB9-AA1BB769AE35}" type="presParOf" srcId="{333A1088-737F-45CB-B68E-254E46348037}" destId="{B7B4EC0F-6735-49DF-8335-3D52C08390F5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9122B32-D1CC-4D15-87C5-98C11C08CB27}" type="presParOf" srcId="{333A1088-737F-45CB-B68E-254E46348037}" destId="{A82BA41D-FCC1-4552-BF7F-FCC2CC6EF72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VY_32_INOVACE_14_Český jazyk pro 6. ročník_Podstatná jména abstraktní a konkrétní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Podstatná jména abstraktní a konkrétní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96C15247-BB29-45F4-8BC4-332C67A92C79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7B4EC0F-6735-49DF-8335-3D52C08390F5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červenec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6456872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6. ročníku k procvičení podstatných jmen konkrétních a abstraktních. Každý žák má svůj pracovní list. Text je určen pro interaktivní tabuli, ta slouží i ke zpětné kontrole.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Rozliš podstatná jména konkrétní a abstraktní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dům			__________________</a:t>
            </a:r>
          </a:p>
          <a:p>
            <a:pPr>
              <a:buNone/>
            </a:pPr>
            <a:r>
              <a:rPr lang="cs-CZ" dirty="0" smtClean="0"/>
              <a:t>létání			__________________</a:t>
            </a:r>
          </a:p>
          <a:p>
            <a:pPr>
              <a:buNone/>
            </a:pPr>
            <a:r>
              <a:rPr lang="cs-CZ" dirty="0" smtClean="0"/>
              <a:t>ctižádost		__________________</a:t>
            </a:r>
          </a:p>
          <a:p>
            <a:pPr>
              <a:buNone/>
            </a:pPr>
            <a:r>
              <a:rPr lang="cs-CZ" dirty="0" smtClean="0"/>
              <a:t>badatel		__________________</a:t>
            </a:r>
          </a:p>
          <a:p>
            <a:pPr>
              <a:buNone/>
            </a:pPr>
            <a:r>
              <a:rPr lang="cs-CZ" dirty="0" smtClean="0"/>
              <a:t>běh			__________________</a:t>
            </a:r>
          </a:p>
          <a:p>
            <a:pPr>
              <a:buNone/>
            </a:pPr>
            <a:r>
              <a:rPr lang="cs-CZ" dirty="0" smtClean="0"/>
              <a:t>pytel			__________________</a:t>
            </a:r>
          </a:p>
          <a:p>
            <a:pPr>
              <a:buNone/>
            </a:pPr>
            <a:r>
              <a:rPr lang="cs-CZ" dirty="0" smtClean="0"/>
              <a:t>továrna		__________________</a:t>
            </a:r>
          </a:p>
          <a:p>
            <a:pPr>
              <a:buNone/>
            </a:pPr>
            <a:r>
              <a:rPr lang="cs-CZ" dirty="0" smtClean="0"/>
              <a:t>vlastenectví		__________________</a:t>
            </a:r>
          </a:p>
          <a:p>
            <a:pPr>
              <a:buNone/>
            </a:pPr>
            <a:r>
              <a:rPr lang="cs-CZ" dirty="0" smtClean="0"/>
              <a:t>závodník		__________________</a:t>
            </a:r>
          </a:p>
          <a:p>
            <a:pPr>
              <a:buNone/>
            </a:pPr>
            <a:r>
              <a:rPr lang="cs-CZ" dirty="0" smtClean="0"/>
              <a:t>aeroplán		__________________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smtClean="0"/>
              <a:t>Správné řešení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dům		konkrétní</a:t>
            </a:r>
          </a:p>
          <a:p>
            <a:pPr>
              <a:buNone/>
            </a:pPr>
            <a:r>
              <a:rPr lang="cs-CZ" dirty="0" smtClean="0"/>
              <a:t>létání	            abstraktní</a:t>
            </a:r>
          </a:p>
          <a:p>
            <a:pPr>
              <a:buNone/>
            </a:pPr>
            <a:r>
              <a:rPr lang="cs-CZ" dirty="0" smtClean="0"/>
              <a:t>ctižádost        abstraktní</a:t>
            </a:r>
          </a:p>
          <a:p>
            <a:pPr>
              <a:buNone/>
            </a:pPr>
            <a:r>
              <a:rPr lang="cs-CZ" dirty="0" smtClean="0"/>
              <a:t>badatel	konkrétní</a:t>
            </a:r>
          </a:p>
          <a:p>
            <a:pPr>
              <a:buNone/>
            </a:pPr>
            <a:r>
              <a:rPr lang="cs-CZ" dirty="0" smtClean="0"/>
              <a:t>běh		abstraktní</a:t>
            </a:r>
          </a:p>
          <a:p>
            <a:pPr>
              <a:buNone/>
            </a:pPr>
            <a:r>
              <a:rPr lang="cs-CZ" dirty="0" smtClean="0"/>
              <a:t>pytel		konkrétní</a:t>
            </a:r>
          </a:p>
          <a:p>
            <a:pPr>
              <a:buNone/>
            </a:pPr>
            <a:r>
              <a:rPr lang="cs-CZ" dirty="0" smtClean="0"/>
              <a:t>továrna	konkrétní</a:t>
            </a:r>
          </a:p>
          <a:p>
            <a:pPr>
              <a:buNone/>
            </a:pPr>
            <a:r>
              <a:rPr lang="cs-CZ" dirty="0" smtClean="0"/>
              <a:t>vlastenectví	abstraktní</a:t>
            </a:r>
          </a:p>
          <a:p>
            <a:pPr>
              <a:buNone/>
            </a:pPr>
            <a:r>
              <a:rPr lang="cs-CZ" dirty="0" smtClean="0"/>
              <a:t>závodník	konkrétní</a:t>
            </a:r>
          </a:p>
          <a:p>
            <a:pPr>
              <a:buNone/>
            </a:pPr>
            <a:r>
              <a:rPr lang="cs-CZ" dirty="0" smtClean="0"/>
              <a:t>aeroplán	konkrétní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81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Rozliš podstatná jména konkrétní a abstraktní </vt:lpstr>
      <vt:lpstr>Správné řešení 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37</cp:revision>
  <dcterms:created xsi:type="dcterms:W3CDTF">2011-06-20T10:40:08Z</dcterms:created>
  <dcterms:modified xsi:type="dcterms:W3CDTF">2012-05-17T07:36:19Z</dcterms:modified>
</cp:coreProperties>
</file>