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58" r:id="rId4"/>
    <p:sldId id="261" r:id="rId5"/>
    <p:sldId id="262" r:id="rId6"/>
    <p:sldId id="265" r:id="rId7"/>
    <p:sldId id="264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781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403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841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699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744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441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54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649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194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99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475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18752-4483-4EB9-84D8-378C707567A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4B373-7FED-482A-B06C-87586AC71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566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enue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al%C4%8D%C3%AD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uriant" TargetMode="External"/><Relationship Id="rId2" Type="http://schemas.openxmlformats.org/officeDocument/2006/relationships/hyperlink" Target="http://cs.wikipedia.org/wiki/Polk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475" y="836712"/>
            <a:ext cx="8291462" cy="1143000"/>
          </a:xfrm>
        </p:spPr>
        <p:txBody>
          <a:bodyPr/>
          <a:lstStyle/>
          <a:p>
            <a:r>
              <a:rPr lang="cs-CZ" dirty="0" smtClean="0"/>
              <a:t>Tance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2132856"/>
            <a:ext cx="5905053" cy="2664297"/>
          </a:xfrm>
        </p:spPr>
        <p:txBody>
          <a:bodyPr/>
          <a:lstStyle/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Název školy:  Základní škola Karla Klíče Hostinné</a:t>
            </a:r>
          </a:p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Autor:  Mgr. Renáta Jehličková</a:t>
            </a:r>
          </a:p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Název:  VY_32_INOVACE_09_C_14_TANCE</a:t>
            </a:r>
          </a:p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Téma</a:t>
            </a:r>
            <a:r>
              <a:rPr lang="cs-CZ" sz="2300" smtClean="0">
                <a:solidFill>
                  <a:prstClr val="black"/>
                </a:solidFill>
              </a:rPr>
              <a:t>:  HUDEBNÍ NAUKA</a:t>
            </a: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 smtClean="0">
                <a:solidFill>
                  <a:prstClr val="black"/>
                </a:solidFill>
              </a:rPr>
              <a:t>Číslo projektu</a:t>
            </a:r>
            <a:r>
              <a:rPr lang="cs-CZ" sz="2300" dirty="0">
                <a:solidFill>
                  <a:prstClr val="black"/>
                </a:solidFill>
              </a:rPr>
              <a:t>: CZ.1.07/1.4.00/21.2131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712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8788984"/>
              </p:ext>
            </p:extLst>
          </p:nvPr>
        </p:nvGraphicFramePr>
        <p:xfrm>
          <a:off x="1187624" y="2060848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Tance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menuet, trio,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minet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W. A. Mozart, valčík, vídeňský, pařížský, J.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Strauss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ml., polka, B. Smetana, mateník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furiant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420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Tance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Menuet</a:t>
            </a:r>
            <a:endParaRPr lang="cs-CZ" sz="2300" b="1" u="sng" dirty="0" smtClean="0"/>
          </a:p>
          <a:p>
            <a:pPr marL="0" indent="0">
              <a:buNone/>
            </a:pPr>
            <a:r>
              <a:rPr lang="cs-CZ" sz="2300" dirty="0" smtClean="0"/>
              <a:t>-    párový dvorní tanec ve ¾ rytmu (pomalý, ceremoniální)</a:t>
            </a:r>
          </a:p>
          <a:p>
            <a:pPr>
              <a:buFontTx/>
              <a:buChar char="-"/>
            </a:pPr>
            <a:r>
              <a:rPr lang="cs-CZ" sz="2300" dirty="0" smtClean="0"/>
              <a:t>vznikl pravděpodobně počátkem 17. století ve Francii</a:t>
            </a:r>
          </a:p>
          <a:p>
            <a:pPr>
              <a:buFontTx/>
              <a:buChar char="-"/>
            </a:pPr>
            <a:r>
              <a:rPr lang="cs-CZ" sz="2300" dirty="0" smtClean="0"/>
              <a:t>v 18. století patřil již mezi nejoblíbenější tance</a:t>
            </a:r>
          </a:p>
          <a:p>
            <a:pPr>
              <a:buFontTx/>
              <a:buChar char="-"/>
            </a:pPr>
            <a:r>
              <a:rPr lang="cs-CZ" sz="2300" dirty="0" smtClean="0"/>
              <a:t>drobné taneční krůčky s úklony pánů i dam</a:t>
            </a:r>
          </a:p>
          <a:p>
            <a:pPr>
              <a:buFontTx/>
              <a:buChar char="-"/>
            </a:pPr>
            <a:r>
              <a:rPr lang="cs-CZ" sz="2300" dirty="0" smtClean="0"/>
              <a:t>sametové obleky s krátkými nohavicemi a bílými punčochami u pánů a hedvábné krinolíny u dam</a:t>
            </a:r>
          </a:p>
          <a:p>
            <a:pPr>
              <a:buFontTx/>
              <a:buChar char="-"/>
            </a:pPr>
            <a:r>
              <a:rPr lang="cs-CZ" sz="2300" dirty="0" smtClean="0"/>
              <a:t>vyvinula se z něho hudební forma (typická je kontrastní střední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  část nazývaná </a:t>
            </a:r>
            <a:r>
              <a:rPr lang="cs-CZ" sz="2300" b="1" i="1" dirty="0" smtClean="0"/>
              <a:t>trio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doba W. A. Mozarta (př. opera </a:t>
            </a:r>
            <a:r>
              <a:rPr lang="cs-CZ" sz="2300" i="1" dirty="0" smtClean="0"/>
              <a:t>Don Giovanni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obyčejní lidé vytvořili obdobu menuetu – </a:t>
            </a:r>
            <a:r>
              <a:rPr lang="cs-CZ" sz="2300" b="1" i="1" dirty="0" err="1" smtClean="0"/>
              <a:t>minet</a:t>
            </a:r>
            <a:endParaRPr lang="cs-CZ" sz="2300" b="1" i="1" dirty="0" smtClean="0"/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(př. píseň </a:t>
            </a:r>
            <a:r>
              <a:rPr lang="cs-CZ" sz="2300" i="1" dirty="0" smtClean="0"/>
              <a:t>Čtyři koně jdou</a:t>
            </a:r>
            <a:r>
              <a:rPr lang="cs-CZ" sz="23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391837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r>
              <a:rPr lang="cs-CZ" dirty="0" smtClean="0"/>
              <a:t>Tance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Valčík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 smtClean="0"/>
              <a:t>třídobý tanec rychlejšího tempa (postupový, kolový tanec)</a:t>
            </a:r>
          </a:p>
          <a:p>
            <a:pPr>
              <a:buFontTx/>
              <a:buChar char="-"/>
            </a:pPr>
            <a:r>
              <a:rPr lang="cs-CZ" sz="2300" dirty="0" smtClean="0"/>
              <a:t>první tanec, který se tančil v poměrně těsném držení</a:t>
            </a:r>
          </a:p>
          <a:p>
            <a:pPr>
              <a:buFontTx/>
              <a:buChar char="-"/>
            </a:pPr>
            <a:r>
              <a:rPr lang="cs-CZ" sz="2300" dirty="0" smtClean="0"/>
              <a:t>vznikl ve Vídni začátkem 19. století (někdy se však uvádí vznik v Alpách z rakouských lidových tanců na konci 18. století)</a:t>
            </a:r>
          </a:p>
          <a:p>
            <a:pPr>
              <a:buFontTx/>
              <a:buChar char="-"/>
            </a:pPr>
            <a:r>
              <a:rPr lang="cs-CZ" sz="2300" dirty="0" smtClean="0"/>
              <a:t>objevil se v tvorbě mnoha autorů (především J. </a:t>
            </a:r>
            <a:r>
              <a:rPr lang="cs-CZ" sz="2300" dirty="0" err="1" smtClean="0"/>
              <a:t>Strauss</a:t>
            </a:r>
            <a:r>
              <a:rPr lang="cs-CZ" sz="2300" dirty="0"/>
              <a:t> </a:t>
            </a:r>
            <a:r>
              <a:rPr lang="cs-CZ" sz="2300" dirty="0" smtClean="0"/>
              <a:t>st. i ml.)</a:t>
            </a:r>
          </a:p>
          <a:p>
            <a:pPr>
              <a:buFontTx/>
              <a:buChar char="-"/>
            </a:pPr>
            <a:r>
              <a:rPr lang="cs-CZ" sz="2300" dirty="0"/>
              <a:t>z</a:t>
            </a:r>
            <a:r>
              <a:rPr lang="cs-CZ" sz="2300" dirty="0" smtClean="0"/>
              <a:t> hlediska hudebního – 2 druhy valčíků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</a:t>
            </a:r>
            <a:r>
              <a:rPr lang="cs-CZ" sz="2300" i="1" dirty="0" smtClean="0"/>
              <a:t>vídeňský valčík </a:t>
            </a:r>
            <a:r>
              <a:rPr lang="cs-CZ" sz="2300" dirty="0" smtClean="0"/>
              <a:t>(řetěz několika valčíkových melodií za sebou)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</a:t>
            </a:r>
            <a:r>
              <a:rPr lang="cs-CZ" sz="2300" i="1" dirty="0" smtClean="0"/>
              <a:t>pařížský valčík </a:t>
            </a:r>
            <a:r>
              <a:rPr lang="cs-CZ" sz="2300" dirty="0" smtClean="0"/>
              <a:t>(předehra a trio)</a:t>
            </a:r>
          </a:p>
          <a:p>
            <a:pPr>
              <a:buFontTx/>
              <a:buChar char="-"/>
            </a:pPr>
            <a:r>
              <a:rPr lang="cs-CZ" sz="2300" dirty="0" smtClean="0"/>
              <a:t>typickým příkladem valčíkové melodie je píseň </a:t>
            </a:r>
            <a:r>
              <a:rPr lang="cs-CZ" sz="2300" i="1" dirty="0" smtClean="0"/>
              <a:t>Pásla ovečky</a:t>
            </a:r>
            <a:endParaRPr lang="cs-CZ" sz="2300" i="1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539528" y="4751818"/>
            <a:ext cx="50405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9552" y="4895834"/>
            <a:ext cx="50405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580112" y="4293096"/>
            <a:ext cx="28803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651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Tance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Polka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 smtClean="0"/>
              <a:t>společenský tanec ve 2/4 rytmu (kolový, s mnoha figurami)</a:t>
            </a:r>
          </a:p>
          <a:p>
            <a:pPr>
              <a:buFontTx/>
              <a:buChar char="-"/>
            </a:pPr>
            <a:r>
              <a:rPr lang="cs-CZ" sz="2300" dirty="0" smtClean="0"/>
              <a:t>vznikl v roce 1830 v Čechách a rychle se rozšířil i ve světě</a:t>
            </a:r>
          </a:p>
          <a:p>
            <a:pPr>
              <a:buFontTx/>
              <a:buChar char="-"/>
            </a:pPr>
            <a:r>
              <a:rPr lang="cs-CZ" sz="2300" dirty="0" smtClean="0"/>
              <a:t>za polku se označuje i hudební skladba v jeho rytmu</a:t>
            </a:r>
          </a:p>
          <a:p>
            <a:pPr>
              <a:buFontTx/>
              <a:buChar char="-"/>
            </a:pPr>
            <a:r>
              <a:rPr lang="cs-CZ" sz="2300" dirty="0" smtClean="0"/>
              <a:t>původně se prý tanec jmenoval maděra, později půlka (podle svého polovičního rytmu) a nakonec vznikl název polka</a:t>
            </a:r>
          </a:p>
          <a:p>
            <a:pPr>
              <a:buFontTx/>
              <a:buChar char="-"/>
            </a:pPr>
            <a:r>
              <a:rPr lang="cs-CZ" sz="2300" dirty="0" smtClean="0"/>
              <a:t>známým autorem polek byl B. Smetana</a:t>
            </a:r>
          </a:p>
          <a:p>
            <a:pPr>
              <a:buFontTx/>
              <a:buChar char="-"/>
            </a:pPr>
            <a:r>
              <a:rPr lang="cs-CZ" sz="2300" dirty="0" smtClean="0"/>
              <a:t>světově vynikla polka J. Vejvody </a:t>
            </a:r>
            <a:r>
              <a:rPr lang="cs-CZ" sz="2300" i="1" dirty="0" smtClean="0"/>
              <a:t>Škoda lásky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>
                <a:hlinkClick r:id="rId3"/>
              </a:rPr>
              <a:t>Mateník (furiant)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 smtClean="0"/>
              <a:t>český lidový tanec psaný ve ¾ taktu, ve kterém se však střídají tři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takty dvoučtvrťové (2/4) a dva takty tříčtvrteční (3/4)</a:t>
            </a:r>
          </a:p>
        </p:txBody>
      </p:sp>
    </p:spTree>
    <p:extLst>
      <p:ext uri="{BB962C8B-B14F-4D97-AF65-F5344CB8AC3E}">
        <p14:creationId xmlns:p14="http://schemas.microsoft.com/office/powerpoint/2010/main" val="11893181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fontScale="90000"/>
          </a:bodyPr>
          <a:lstStyle/>
          <a:p>
            <a:r>
              <a:rPr lang="cs-CZ" dirty="0" smtClean="0"/>
              <a:t>Tance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88571"/>
            <a:ext cx="8229600" cy="5508781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 smtClean="0"/>
              <a:t>Odpověz na otázky:</a:t>
            </a:r>
          </a:p>
          <a:p>
            <a:pPr marL="0" indent="0">
              <a:buNone/>
            </a:pPr>
            <a:r>
              <a:rPr lang="cs-CZ" sz="2300" dirty="0" smtClean="0"/>
              <a:t>Kdy a kde pravděpodobně vznikl menuet?</a:t>
            </a:r>
          </a:p>
          <a:p>
            <a:pPr marL="0" indent="0">
              <a:buNone/>
            </a:pPr>
            <a:r>
              <a:rPr lang="cs-CZ" sz="2300" dirty="0" smtClean="0"/>
              <a:t>Jaký je to tanec a v jakém rytmu se tančí?</a:t>
            </a:r>
          </a:p>
          <a:p>
            <a:pPr marL="0" indent="0">
              <a:buNone/>
            </a:pPr>
            <a:r>
              <a:rPr lang="cs-CZ" sz="2300" dirty="0" smtClean="0"/>
              <a:t>Kdo například využíval menuet i ve své tvorbě?</a:t>
            </a:r>
          </a:p>
          <a:p>
            <a:pPr marL="0" indent="0">
              <a:buNone/>
            </a:pPr>
            <a:r>
              <a:rPr lang="cs-CZ" sz="2300" dirty="0" smtClean="0"/>
              <a:t>Jak se nazývá lidová obdoba menuetu?</a:t>
            </a:r>
          </a:p>
          <a:p>
            <a:pPr marL="0" indent="0">
              <a:buNone/>
            </a:pPr>
            <a:r>
              <a:rPr lang="cs-CZ" sz="2300" dirty="0" smtClean="0"/>
              <a:t>Kdy a kde vznikl valčík?</a:t>
            </a:r>
          </a:p>
          <a:p>
            <a:pPr marL="0" indent="0">
              <a:buNone/>
            </a:pPr>
            <a:r>
              <a:rPr lang="cs-CZ" sz="2300" dirty="0" smtClean="0"/>
              <a:t>Jaký je to tanec a v jakém rytmu se tančí?</a:t>
            </a:r>
          </a:p>
          <a:p>
            <a:pPr marL="0" indent="0">
              <a:buNone/>
            </a:pPr>
            <a:r>
              <a:rPr lang="cs-CZ" sz="2300" dirty="0" smtClean="0"/>
              <a:t>Na jaké druhy se valčík z hudebního hlediska dělí?</a:t>
            </a:r>
          </a:p>
          <a:p>
            <a:pPr marL="0" indent="0">
              <a:buNone/>
            </a:pPr>
            <a:r>
              <a:rPr lang="cs-CZ" sz="2300" dirty="0" smtClean="0"/>
              <a:t>Kdo je typickým skladatelem valčíků?</a:t>
            </a:r>
          </a:p>
          <a:p>
            <a:pPr marL="0" indent="0">
              <a:buNone/>
            </a:pPr>
            <a:r>
              <a:rPr lang="cs-CZ" sz="2300" dirty="0" smtClean="0"/>
              <a:t>Kdy a kde vznikla polka?</a:t>
            </a:r>
          </a:p>
          <a:p>
            <a:pPr marL="0" indent="0">
              <a:buNone/>
            </a:pPr>
            <a:r>
              <a:rPr lang="cs-CZ" sz="2300" dirty="0" smtClean="0"/>
              <a:t>Jaký je to tanec a v jakém rytmu se tančí?</a:t>
            </a:r>
          </a:p>
          <a:p>
            <a:pPr marL="0" indent="0">
              <a:buNone/>
            </a:pPr>
            <a:r>
              <a:rPr lang="cs-CZ" sz="2300" dirty="0" smtClean="0"/>
              <a:t>Kdo byl známým skladatelem polek?</a:t>
            </a:r>
          </a:p>
          <a:p>
            <a:pPr marL="0" indent="0">
              <a:buNone/>
            </a:pPr>
            <a:r>
              <a:rPr lang="cs-CZ" sz="2300" dirty="0" smtClean="0"/>
              <a:t>Jaký tanec je mateník a jak se mu také ještě jinak říká?</a:t>
            </a:r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4994069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r>
              <a:rPr lang="cs-CZ" sz="2300" smtClean="0"/>
              <a:t/>
            </a:r>
            <a:br>
              <a:rPr lang="cs-CZ" sz="2300" smtClean="0"/>
            </a:br>
            <a:r>
              <a:rPr lang="cs-CZ" sz="2300" smtClean="0"/>
              <a:t>27. </a:t>
            </a:r>
            <a:r>
              <a:rPr lang="cs-CZ" sz="2300" dirty="0" smtClean="0"/>
              <a:t>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druhy tanců typickými pro naše prostředí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(menuet – </a:t>
            </a:r>
            <a:r>
              <a:rPr lang="cs-CZ" sz="2300" dirty="0" err="1" smtClean="0"/>
              <a:t>minet</a:t>
            </a:r>
            <a:r>
              <a:rPr lang="cs-CZ" sz="2300" dirty="0" smtClean="0"/>
              <a:t>, valčík, polka, mateník – furiant)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              </a:t>
            </a:r>
            <a:r>
              <a:rPr lang="cs-CZ" sz="2300" dirty="0" smtClean="0"/>
              <a:t>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15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428058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566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Tance</vt:lpstr>
      <vt:lpstr>Prezentace aplikace PowerPoint</vt:lpstr>
      <vt:lpstr>Tance</vt:lpstr>
      <vt:lpstr>Tance</vt:lpstr>
      <vt:lpstr>Tance</vt:lpstr>
      <vt:lpstr>Tance</vt:lpstr>
      <vt:lpstr>Mgr. Renáta Jehličková 27.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Tance</dc:title>
  <dc:creator>Renata Jehličková</dc:creator>
  <cp:lastModifiedBy>Renata Jehličková</cp:lastModifiedBy>
  <cp:revision>51</cp:revision>
  <dcterms:created xsi:type="dcterms:W3CDTF">2012-02-19T01:14:49Z</dcterms:created>
  <dcterms:modified xsi:type="dcterms:W3CDTF">2012-02-27T23:27:06Z</dcterms:modified>
</cp:coreProperties>
</file>