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6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>
      <p:cViewPr>
        <p:scale>
          <a:sx n="75" d="100"/>
          <a:sy n="75" d="100"/>
        </p:scale>
        <p:origin x="-1224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78AAA0-FAAE-41F2-A887-F5143DA313C5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E7BD0-049F-49E3-BDB2-E398920AA0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640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0BB73-D81C-4AC6-8307-7D4AFC1BC08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527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0BB73-D81C-4AC6-8307-7D4AFC1BC08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527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0BB73-D81C-4AC6-8307-7D4AFC1BC08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527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969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531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5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411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65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609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43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913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19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277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38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0B032-7206-429E-8B8F-E8DF8F1C90A3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78A9D-91F1-4066-A816-7F3C66D793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16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omorn%C3%AD_hudb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%C3%B3l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Kvartet_(skladba)" TargetMode="External"/><Relationship Id="rId4" Type="http://schemas.openxmlformats.org/officeDocument/2006/relationships/hyperlink" Target="http://cs.wikipedia.org/wiki/Due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vinteto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cs.wikipedia.org/wiki/Duet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d/da/Auditorio1.jpg/220px-Auditorio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/>
          <a:lstStyle/>
          <a:p>
            <a:r>
              <a:rPr lang="cs-CZ" dirty="0" smtClean="0"/>
              <a:t>Hudební uskupení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8618" y="2099598"/>
            <a:ext cx="6909765" cy="3888432"/>
          </a:xfrm>
        </p:spPr>
        <p:txBody>
          <a:bodyPr>
            <a:normAutofit/>
          </a:bodyPr>
          <a:lstStyle/>
          <a:p>
            <a:pPr algn="l"/>
            <a:r>
              <a:rPr lang="cs-CZ" sz="2300" dirty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Autor:  Mgr. </a:t>
            </a:r>
            <a:r>
              <a:rPr lang="cs-CZ" sz="2300" dirty="0" smtClean="0">
                <a:solidFill>
                  <a:schemeClr val="tx1"/>
                </a:solidFill>
              </a:rPr>
              <a:t>Renáta Jehličková</a:t>
            </a:r>
            <a:endParaRPr lang="cs-CZ" sz="2300" dirty="0">
              <a:solidFill>
                <a:schemeClr val="tx1"/>
              </a:solidFill>
            </a:endParaRP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Název:  </a:t>
            </a:r>
            <a:r>
              <a:rPr lang="cs-CZ" sz="2300" dirty="0" smtClean="0">
                <a:solidFill>
                  <a:schemeClr val="tx1"/>
                </a:solidFill>
              </a:rPr>
              <a:t>VY_32_INOVACE_09_C_15_HUDEBNÍ USKUPENÍ</a:t>
            </a:r>
            <a:endParaRPr lang="cs-CZ" sz="2300" dirty="0">
              <a:solidFill>
                <a:schemeClr val="tx1"/>
              </a:solidFill>
            </a:endParaRP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Téma</a:t>
            </a:r>
            <a:r>
              <a:rPr lang="cs-CZ" sz="2300" dirty="0" smtClean="0">
                <a:solidFill>
                  <a:schemeClr val="tx1"/>
                </a:solidFill>
              </a:rPr>
              <a:t>:  HUDEBNÍ NAUKA</a:t>
            </a:r>
            <a:endParaRPr lang="cs-CZ" sz="2300" dirty="0">
              <a:solidFill>
                <a:schemeClr val="tx1"/>
              </a:solidFill>
            </a:endParaRP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639" y="4869160"/>
            <a:ext cx="5760720" cy="1118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77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087781"/>
              </p:ext>
            </p:extLst>
          </p:nvPr>
        </p:nvGraphicFramePr>
        <p:xfrm>
          <a:off x="1187624" y="2060848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29.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22. února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IV.A</a:t>
                      </a:r>
                      <a:endParaRPr lang="cs-CZ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Umění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a kultura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Hudební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výchova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Hudební nauka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Hudební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uskupení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komorní hudba, sólo,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duo, duet, trio, tercet, kvarteto, kvartet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05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008112"/>
          </a:xfrm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udební uskupení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184576"/>
          </a:xfrm>
          <a:solidFill>
            <a:schemeClr val="bg2">
              <a:lumMod val="9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dirty="0" smtClean="0"/>
              <a:t>Hudba se rozlišuje podle velikosti hudebního uskupení, které ji hraje,  podle velikosti prostor, kde se hraje, i podle množství posluchačů, které ji poslouchá:</a:t>
            </a:r>
          </a:p>
          <a:p>
            <a:pPr marL="0" indent="0">
              <a:buNone/>
            </a:pPr>
            <a:r>
              <a:rPr lang="cs-CZ" sz="2300" b="1" dirty="0">
                <a:hlinkClick r:id="rId3"/>
              </a:rPr>
              <a:t>K</a:t>
            </a:r>
            <a:r>
              <a:rPr lang="cs-CZ" sz="2300" b="1" dirty="0" smtClean="0">
                <a:hlinkClick r:id="rId3"/>
              </a:rPr>
              <a:t>omorní hudba</a:t>
            </a:r>
            <a:r>
              <a:rPr lang="cs-CZ" sz="2300" dirty="0" smtClean="0">
                <a:hlinkClick r:id="rId3"/>
              </a:rPr>
              <a:t> </a:t>
            </a:r>
            <a:r>
              <a:rPr lang="cs-CZ" sz="2300" dirty="0" smtClean="0"/>
              <a:t>( z italského slova </a:t>
            </a:r>
            <a:r>
              <a:rPr lang="cs-CZ" sz="2300" i="1" dirty="0" err="1" smtClean="0"/>
              <a:t>camera</a:t>
            </a:r>
            <a:r>
              <a:rPr lang="cs-CZ" sz="2300" dirty="0" smtClean="0"/>
              <a:t> = pokoj, místnost)</a:t>
            </a:r>
          </a:p>
          <a:p>
            <a:pPr>
              <a:buFontTx/>
              <a:buChar char="-"/>
            </a:pPr>
            <a:r>
              <a:rPr lang="cs-CZ" sz="2300" dirty="0" smtClean="0"/>
              <a:t>hraje ji menší počet hudebníků v menších prostorách</a:t>
            </a:r>
          </a:p>
          <a:p>
            <a:pPr>
              <a:buFontTx/>
              <a:buChar char="-"/>
            </a:pPr>
            <a:r>
              <a:rPr lang="cs-CZ" sz="2300" dirty="0" smtClean="0"/>
              <a:t>nejčastěji určena pro 2 až 9 hudebníků</a:t>
            </a:r>
          </a:p>
          <a:p>
            <a:pPr>
              <a:buFontTx/>
              <a:buChar char="-"/>
            </a:pPr>
            <a:r>
              <a:rPr lang="cs-CZ" sz="2300" dirty="0" smtClean="0"/>
              <a:t>i muzicírování amatérů, například v rodinách</a:t>
            </a:r>
          </a:p>
          <a:p>
            <a:pPr marL="0" indent="0">
              <a:buNone/>
            </a:pPr>
            <a:r>
              <a:rPr lang="cs-CZ" sz="2300" dirty="0" smtClean="0"/>
              <a:t>Komorní hudbu může hrát i větší počet hudebníků (v krajním případě až 35 hráčů) – přechod mezi komorní a orchestrální hudbou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b="1" dirty="0" smtClean="0"/>
              <a:t>Orchestrální hudba</a:t>
            </a:r>
          </a:p>
          <a:p>
            <a:pPr>
              <a:buFontTx/>
              <a:buChar char="-"/>
            </a:pPr>
            <a:r>
              <a:rPr lang="cs-CZ" sz="2300" dirty="0" smtClean="0"/>
              <a:t>hraje ji větší počet hudebníků ve větších prostorách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(symfonický orchestr)</a:t>
            </a:r>
          </a:p>
        </p:txBody>
      </p:sp>
    </p:spTree>
    <p:extLst>
      <p:ext uri="{BB962C8B-B14F-4D97-AF65-F5344CB8AC3E}">
        <p14:creationId xmlns:p14="http://schemas.microsoft.com/office/powerpoint/2010/main" val="1253234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008112"/>
          </a:xfrm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Hudební uskupení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184576"/>
          </a:xfrm>
          <a:solidFill>
            <a:schemeClr val="bg2">
              <a:lumMod val="9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b="1" dirty="0" smtClean="0">
                <a:hlinkClick r:id="rId3"/>
              </a:rPr>
              <a:t>Sólo</a:t>
            </a:r>
            <a:r>
              <a:rPr lang="cs-CZ" sz="2300" dirty="0" smtClean="0"/>
              <a:t> – hraje nebo zpívá jednotlivec (většinou bývá doprovázen jedním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nebo i více nástroji, či přímo celý orchestrem)</a:t>
            </a:r>
          </a:p>
          <a:p>
            <a:pPr marL="0" indent="0">
              <a:buNone/>
            </a:pPr>
            <a:r>
              <a:rPr lang="cs-CZ" sz="2300" b="1" dirty="0" smtClean="0"/>
              <a:t>Duo</a:t>
            </a:r>
            <a:r>
              <a:rPr lang="cs-CZ" sz="2300" dirty="0" smtClean="0"/>
              <a:t> – dva účinkující</a:t>
            </a:r>
          </a:p>
          <a:p>
            <a:pPr marL="0" indent="0">
              <a:buNone/>
            </a:pPr>
            <a:r>
              <a:rPr lang="cs-CZ" sz="2300" b="1" dirty="0" smtClean="0">
                <a:hlinkClick r:id="rId4"/>
              </a:rPr>
              <a:t>Duet</a:t>
            </a:r>
            <a:r>
              <a:rPr lang="cs-CZ" sz="2300" b="1" dirty="0" smtClean="0"/>
              <a:t> (dueto) </a:t>
            </a:r>
            <a:r>
              <a:rPr lang="cs-CZ" sz="2300" dirty="0" smtClean="0"/>
              <a:t>– skladba pro dva hlasy (zpěváky nebo hráče na hudební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nástroje)</a:t>
            </a:r>
          </a:p>
          <a:p>
            <a:pPr marL="0" indent="0">
              <a:buNone/>
            </a:pPr>
            <a:r>
              <a:rPr lang="cs-CZ" sz="2300" b="1" dirty="0" smtClean="0"/>
              <a:t>Trio</a:t>
            </a:r>
            <a:r>
              <a:rPr lang="cs-CZ" sz="2300" dirty="0" smtClean="0"/>
              <a:t> – tři účinkující (např. smyčcové trio – tři smyčcové nástroje,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         dechové trio – tři dechové nástroje,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         klavírní trio – housle, klavír, violoncello)  </a:t>
            </a:r>
          </a:p>
          <a:p>
            <a:pPr marL="0" indent="0">
              <a:buNone/>
            </a:pPr>
            <a:r>
              <a:rPr lang="cs-CZ" sz="2300" b="1" dirty="0" smtClean="0"/>
              <a:t>Tercet (terceto) </a:t>
            </a:r>
            <a:r>
              <a:rPr lang="cs-CZ" sz="2300" dirty="0" smtClean="0"/>
              <a:t>– název skladby pro tři účinkující</a:t>
            </a:r>
          </a:p>
          <a:p>
            <a:pPr marL="0" indent="0">
              <a:buNone/>
            </a:pPr>
            <a:r>
              <a:rPr lang="cs-CZ" sz="2300" b="1" dirty="0" smtClean="0">
                <a:hlinkClick r:id="rId5"/>
              </a:rPr>
              <a:t>Kvarteto</a:t>
            </a:r>
            <a:r>
              <a:rPr lang="cs-CZ" sz="2300" b="1" dirty="0" smtClean="0"/>
              <a:t> </a:t>
            </a:r>
            <a:r>
              <a:rPr lang="cs-CZ" sz="2300" dirty="0" smtClean="0"/>
              <a:t>– čtyři účinkující</a:t>
            </a:r>
          </a:p>
          <a:p>
            <a:pPr marL="0" indent="0">
              <a:buNone/>
            </a:pPr>
            <a:r>
              <a:rPr lang="cs-CZ" sz="2300" b="1" dirty="0" smtClean="0"/>
              <a:t>Kvartet </a:t>
            </a:r>
            <a:r>
              <a:rPr lang="cs-CZ" sz="2300" dirty="0" smtClean="0"/>
              <a:t>– skladba pro čtyři účinkující (ustálilo se v podobě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</a:t>
            </a:r>
            <a:r>
              <a:rPr lang="cs-CZ" sz="2300" i="1" dirty="0" smtClean="0"/>
              <a:t>smyčcového kvarteta </a:t>
            </a:r>
            <a:r>
              <a:rPr lang="cs-CZ" sz="2300" dirty="0" smtClean="0"/>
              <a:t>– první a druhé housle, viola,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                       violoncello)</a:t>
            </a:r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175241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1008112"/>
          </a:xfrm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Hudební uskupení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184576"/>
          </a:xfrm>
          <a:solidFill>
            <a:schemeClr val="bg2">
              <a:lumMod val="90000"/>
            </a:schemeClr>
          </a:solidFill>
          <a:ln>
            <a:solidFill>
              <a:schemeClr val="tx1"/>
            </a:solidFill>
            <a:prstDash val="solid"/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err="1" smtClean="0"/>
              <a:t>Dálší</a:t>
            </a:r>
            <a:r>
              <a:rPr lang="cs-CZ" sz="2300" b="1" u="sng" dirty="0" smtClean="0"/>
              <a:t> hudební uskupení:</a:t>
            </a:r>
          </a:p>
          <a:p>
            <a:pPr marL="0" indent="0">
              <a:buNone/>
            </a:pPr>
            <a:r>
              <a:rPr lang="cs-CZ" sz="2300" b="1" dirty="0" smtClean="0">
                <a:hlinkClick r:id="rId3"/>
              </a:rPr>
              <a:t>kvinteto</a:t>
            </a:r>
            <a:r>
              <a:rPr lang="cs-CZ" sz="2300" dirty="0" smtClean="0"/>
              <a:t> (5 – hlavně dechové kvinteto) – </a:t>
            </a:r>
            <a:r>
              <a:rPr lang="cs-CZ" sz="2300" b="1" dirty="0" smtClean="0"/>
              <a:t>kvintet</a:t>
            </a:r>
          </a:p>
          <a:p>
            <a:pPr marL="0" indent="0">
              <a:buNone/>
            </a:pPr>
            <a:r>
              <a:rPr lang="cs-CZ" sz="2300" b="1" dirty="0" smtClean="0"/>
              <a:t>sexteto</a:t>
            </a:r>
            <a:r>
              <a:rPr lang="cs-CZ" sz="2300" dirty="0" smtClean="0"/>
              <a:t> (6 ) – </a:t>
            </a:r>
            <a:r>
              <a:rPr lang="cs-CZ" sz="2300" b="1" dirty="0" smtClean="0"/>
              <a:t>sextet</a:t>
            </a:r>
          </a:p>
          <a:p>
            <a:pPr marL="0" indent="0">
              <a:buNone/>
            </a:pPr>
            <a:r>
              <a:rPr lang="cs-CZ" sz="2300" b="1" dirty="0" smtClean="0"/>
              <a:t>septeto</a:t>
            </a:r>
            <a:r>
              <a:rPr lang="cs-CZ" sz="2300" dirty="0" smtClean="0"/>
              <a:t> (7) – </a:t>
            </a:r>
            <a:r>
              <a:rPr lang="cs-CZ" sz="2300" b="1" dirty="0" smtClean="0"/>
              <a:t>septet</a:t>
            </a:r>
          </a:p>
          <a:p>
            <a:pPr marL="0" indent="0">
              <a:buNone/>
            </a:pPr>
            <a:r>
              <a:rPr lang="cs-CZ" sz="2300" b="1" dirty="0" smtClean="0"/>
              <a:t>okteto</a:t>
            </a:r>
            <a:r>
              <a:rPr lang="cs-CZ" sz="2300" dirty="0" smtClean="0"/>
              <a:t> (8) – </a:t>
            </a:r>
            <a:r>
              <a:rPr lang="cs-CZ" sz="2300" b="1" dirty="0" smtClean="0"/>
              <a:t>oktet</a:t>
            </a:r>
          </a:p>
          <a:p>
            <a:pPr marL="0" indent="0">
              <a:buNone/>
            </a:pPr>
            <a:r>
              <a:rPr lang="cs-CZ" sz="2300" b="1" dirty="0" smtClean="0"/>
              <a:t>noneto</a:t>
            </a:r>
            <a:r>
              <a:rPr lang="cs-CZ" sz="2300" dirty="0" smtClean="0"/>
              <a:t> (9 – dechový kvintet a čtyři smyčcové nástroje) – </a:t>
            </a:r>
            <a:r>
              <a:rPr lang="cs-CZ" sz="2300" b="1" dirty="0" smtClean="0"/>
              <a:t>nonet</a:t>
            </a:r>
          </a:p>
          <a:p>
            <a:pPr marL="0" indent="0">
              <a:buNone/>
            </a:pPr>
            <a:r>
              <a:rPr lang="cs-CZ" sz="2300" dirty="0" smtClean="0"/>
              <a:t>Při kombinaci více nástrojů hovoříme již o </a:t>
            </a:r>
            <a:r>
              <a:rPr lang="cs-CZ" sz="2300" b="1" dirty="0" smtClean="0"/>
              <a:t>malém orchestru</a:t>
            </a:r>
          </a:p>
          <a:p>
            <a:pPr marL="0" indent="0">
              <a:buNone/>
            </a:pPr>
            <a:r>
              <a:rPr lang="cs-CZ" sz="2300" i="1" dirty="0" smtClean="0"/>
              <a:t>Dechové kvinteto </a:t>
            </a:r>
            <a:r>
              <a:rPr lang="cs-CZ" sz="2300" dirty="0" smtClean="0"/>
              <a:t>(příčná flétna, hoboj, klarinet, lesní roh, fagot)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    </a:t>
            </a:r>
          </a:p>
          <a:p>
            <a:pPr marL="0" indent="0">
              <a:buNone/>
            </a:pPr>
            <a:r>
              <a:rPr lang="cs-CZ" sz="2300" i="1" dirty="0">
                <a:hlinkClick r:id="rId4"/>
              </a:rPr>
              <a:t>K</a:t>
            </a:r>
            <a:r>
              <a:rPr lang="cs-CZ" sz="2300" i="1" dirty="0" smtClean="0">
                <a:hlinkClick r:id="rId4"/>
              </a:rPr>
              <a:t>lavírní trio </a:t>
            </a:r>
            <a:r>
              <a:rPr lang="cs-CZ" sz="2300" dirty="0" smtClean="0"/>
              <a:t>(klavír, housle, violoncello)</a:t>
            </a:r>
          </a:p>
          <a:p>
            <a:pPr marL="0" indent="0">
              <a:buNone/>
            </a:pPr>
            <a:endParaRPr lang="cs-CZ" sz="23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97152"/>
            <a:ext cx="20955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0263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  <a:ln>
            <a:solidFill>
              <a:schemeClr val="tx1"/>
            </a:solidFill>
            <a:prstDash val="soli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000" dirty="0" smtClean="0"/>
              <a:t>Odpověz správně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69709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Skladba pro dva hlasy se nazývá: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020540" y="3284984"/>
            <a:ext cx="189527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err="1" smtClean="0"/>
              <a:t>dueno</a:t>
            </a:r>
            <a:endParaRPr lang="cs-CZ" sz="2300" dirty="0" smtClean="0"/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563888" y="3302000"/>
            <a:ext cx="194421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err="1" smtClean="0"/>
              <a:t>dubet</a:t>
            </a:r>
            <a:endParaRPr lang="cs-CZ" sz="2300" dirty="0" smtClean="0"/>
          </a:p>
        </p:txBody>
      </p:sp>
      <p:sp>
        <p:nvSpPr>
          <p:cNvPr id="6" name="Obdélník 5">
            <a:hlinkClick r:id="rId3" action="ppaction://hlinksldjump"/>
          </p:cNvPr>
          <p:cNvSpPr/>
          <p:nvPr/>
        </p:nvSpPr>
        <p:spPr>
          <a:xfrm>
            <a:off x="6156176" y="3306812"/>
            <a:ext cx="2016224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duet</a:t>
            </a:r>
          </a:p>
        </p:txBody>
      </p:sp>
    </p:spTree>
    <p:extLst>
      <p:ext uri="{BB962C8B-B14F-4D97-AF65-F5344CB8AC3E}">
        <p14:creationId xmlns:p14="http://schemas.microsoft.com/office/powerpoint/2010/main" val="120913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V klavírním triu hrají tyto nástroje: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020540" y="3284984"/>
            <a:ext cx="189527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housle</a:t>
            </a:r>
          </a:p>
          <a:p>
            <a:pPr algn="ctr"/>
            <a:r>
              <a:rPr lang="cs-CZ" sz="2300" dirty="0" smtClean="0"/>
              <a:t>klavír</a:t>
            </a:r>
          </a:p>
          <a:p>
            <a:pPr algn="ctr"/>
            <a:r>
              <a:rPr lang="cs-CZ" sz="2300" dirty="0" smtClean="0"/>
              <a:t>viola</a:t>
            </a: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3563888" y="3302000"/>
            <a:ext cx="194421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housle</a:t>
            </a:r>
          </a:p>
          <a:p>
            <a:pPr algn="ctr"/>
            <a:r>
              <a:rPr lang="cs-CZ" sz="2300" dirty="0" smtClean="0"/>
              <a:t>klavír</a:t>
            </a:r>
          </a:p>
          <a:p>
            <a:pPr algn="ctr"/>
            <a:r>
              <a:rPr lang="cs-CZ" sz="2300" dirty="0" smtClean="0"/>
              <a:t>violoncello</a:t>
            </a:r>
          </a:p>
        </p:txBody>
      </p:sp>
      <p:sp>
        <p:nvSpPr>
          <p:cNvPr id="6" name="Obdélník 5">
            <a:hlinkClick r:id="rId2" action="ppaction://hlinksldjump"/>
          </p:cNvPr>
          <p:cNvSpPr/>
          <p:nvPr/>
        </p:nvSpPr>
        <p:spPr>
          <a:xfrm>
            <a:off x="6156176" y="3306812"/>
            <a:ext cx="2016224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klavír</a:t>
            </a:r>
          </a:p>
          <a:p>
            <a:pPr algn="ctr"/>
            <a:r>
              <a:rPr lang="cs-CZ" sz="2300" dirty="0" smtClean="0"/>
              <a:t>viola</a:t>
            </a:r>
          </a:p>
          <a:p>
            <a:pPr algn="ctr"/>
            <a:r>
              <a:rPr lang="cs-CZ" sz="2300" dirty="0" smtClean="0"/>
              <a:t>violoncello</a:t>
            </a:r>
          </a:p>
        </p:txBody>
      </p:sp>
    </p:spTree>
    <p:extLst>
      <p:ext uri="{BB962C8B-B14F-4D97-AF65-F5344CB8AC3E}">
        <p14:creationId xmlns:p14="http://schemas.microsoft.com/office/powerpoint/2010/main" val="42853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Ve smyčcovém kvartetu hrají tyto nástroje: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020540" y="3284984"/>
            <a:ext cx="189527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housle</a:t>
            </a:r>
          </a:p>
          <a:p>
            <a:pPr algn="ctr"/>
            <a:r>
              <a:rPr lang="cs-CZ" sz="2300" dirty="0" smtClean="0"/>
              <a:t>viola</a:t>
            </a:r>
          </a:p>
          <a:p>
            <a:pPr algn="ctr"/>
            <a:r>
              <a:rPr lang="cs-CZ" sz="2300" dirty="0" smtClean="0"/>
              <a:t>violoncello</a:t>
            </a:r>
          </a:p>
          <a:p>
            <a:pPr algn="ctr"/>
            <a:r>
              <a:rPr lang="cs-CZ" sz="2300" dirty="0" smtClean="0"/>
              <a:t>kontrabas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563888" y="3302000"/>
            <a:ext cx="194421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housle</a:t>
            </a:r>
          </a:p>
          <a:p>
            <a:pPr algn="ctr"/>
            <a:r>
              <a:rPr lang="cs-CZ" sz="2300" dirty="0" smtClean="0"/>
              <a:t>dvě violy</a:t>
            </a:r>
          </a:p>
          <a:p>
            <a:pPr algn="ctr"/>
            <a:r>
              <a:rPr lang="cs-CZ" sz="2300" dirty="0" smtClean="0"/>
              <a:t>violoncello</a:t>
            </a:r>
          </a:p>
        </p:txBody>
      </p:sp>
      <p:sp>
        <p:nvSpPr>
          <p:cNvPr id="6" name="Obdélník 5">
            <a:hlinkClick r:id="rId3" action="ppaction://hlinksldjump"/>
          </p:cNvPr>
          <p:cNvSpPr/>
          <p:nvPr/>
        </p:nvSpPr>
        <p:spPr>
          <a:xfrm>
            <a:off x="6156176" y="3306812"/>
            <a:ext cx="2016224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dvoje housle</a:t>
            </a:r>
          </a:p>
          <a:p>
            <a:pPr algn="ctr"/>
            <a:r>
              <a:rPr lang="cs-CZ" sz="2300" dirty="0" smtClean="0"/>
              <a:t>viola</a:t>
            </a:r>
          </a:p>
          <a:p>
            <a:pPr algn="ctr"/>
            <a:r>
              <a:rPr lang="cs-CZ" sz="2300" dirty="0" smtClean="0"/>
              <a:t>violoncello</a:t>
            </a:r>
          </a:p>
        </p:txBody>
      </p:sp>
    </p:spTree>
    <p:extLst>
      <p:ext uri="{BB962C8B-B14F-4D97-AF65-F5344CB8AC3E}">
        <p14:creationId xmlns:p14="http://schemas.microsoft.com/office/powerpoint/2010/main" val="42853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Hudební uskupení, v němž hraje příčná flétna, hoboj, klarinet, lesní roh a fagot, se nazývá: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020540" y="3284984"/>
            <a:ext cx="189527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kvinteto</a:t>
            </a: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3563888" y="3302000"/>
            <a:ext cx="1944216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kvintet</a:t>
            </a:r>
          </a:p>
        </p:txBody>
      </p:sp>
      <p:sp>
        <p:nvSpPr>
          <p:cNvPr id="6" name="Obdélník 5">
            <a:hlinkClick r:id="rId3" action="ppaction://hlinksldjump"/>
          </p:cNvPr>
          <p:cNvSpPr/>
          <p:nvPr/>
        </p:nvSpPr>
        <p:spPr>
          <a:xfrm>
            <a:off x="6156176" y="3306812"/>
            <a:ext cx="2016224" cy="13681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300" dirty="0" smtClean="0"/>
              <a:t>sexteto</a:t>
            </a:r>
          </a:p>
        </p:txBody>
      </p:sp>
    </p:spTree>
    <p:extLst>
      <p:ext uri="{BB962C8B-B14F-4D97-AF65-F5344CB8AC3E}">
        <p14:creationId xmlns:p14="http://schemas.microsoft.com/office/powerpoint/2010/main" val="42853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000" dirty="0" smtClean="0"/>
              <a:t>KONEC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2348880"/>
            <a:ext cx="6840760" cy="122413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prstClr val="black"/>
                </a:solidFill>
              </a:rPr>
              <a:t>Jsi znalec písňové formy!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Renata\AppData\Local\Microsoft\Windows\Temporary Internet Files\Content.IE5\57VZ4SA6\MC90043595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717032"/>
            <a:ext cx="2520280" cy="227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15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bg2">
              <a:lumMod val="50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000" dirty="0" smtClean="0"/>
              <a:t>Špatně, zkus to znovu!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Renata\AppData\Local\Microsoft\Windows\Temporary Internet Files\Content.IE5\JAJOCN7B\MC9004344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74912"/>
            <a:ext cx="2467922" cy="32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7452320" y="4869160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562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300" dirty="0" smtClean="0"/>
              <a:t>Mgr. Renáta Jehličková</a:t>
            </a:r>
            <a:br>
              <a:rPr lang="cs-CZ" sz="2300" dirty="0" smtClean="0"/>
            </a:br>
            <a:r>
              <a:rPr lang="cs-CZ" sz="2300" dirty="0" smtClean="0"/>
              <a:t>29. ledna 2012</a:t>
            </a:r>
            <a:br>
              <a:rPr lang="cs-CZ" sz="2300" dirty="0" smtClean="0"/>
            </a:br>
            <a:r>
              <a:rPr lang="cs-CZ" sz="2300" dirty="0" smtClean="0"/>
              <a:t>Určeno pro 4.- 6.ročník</a:t>
            </a:r>
            <a:endParaRPr lang="cs-CZ" sz="2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b="1" u="sng" dirty="0" smtClean="0"/>
              <a:t>ANOTACE</a:t>
            </a:r>
          </a:p>
          <a:p>
            <a:pPr marL="0" indent="0">
              <a:buNone/>
            </a:pPr>
            <a:endParaRPr lang="cs-CZ" sz="2300" b="1" u="sng" dirty="0"/>
          </a:p>
          <a:p>
            <a:pPr marL="0" indent="0">
              <a:buNone/>
            </a:pPr>
            <a:r>
              <a:rPr lang="cs-CZ" sz="2300" b="1" u="sng" dirty="0" smtClean="0"/>
              <a:t>Výklad</a:t>
            </a:r>
          </a:p>
          <a:p>
            <a:pPr>
              <a:buFontTx/>
              <a:buChar char="-"/>
            </a:pPr>
            <a:r>
              <a:rPr lang="cs-CZ" sz="2300" dirty="0" smtClean="0"/>
              <a:t>Dělení hudby podle velikosti hudebního uskupení a množství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posluchačů</a:t>
            </a:r>
          </a:p>
          <a:p>
            <a:pPr>
              <a:buFontTx/>
              <a:buChar char="-"/>
            </a:pPr>
            <a:r>
              <a:rPr lang="cs-CZ" sz="2300" dirty="0"/>
              <a:t>V</a:t>
            </a:r>
            <a:r>
              <a:rPr lang="cs-CZ" sz="2300" dirty="0" smtClean="0"/>
              <a:t>yvození pojmů (sólo, duo, duet, trio, tercet, kvarteto, kvartet atd.)</a:t>
            </a:r>
          </a:p>
          <a:p>
            <a:pPr>
              <a:buFontTx/>
              <a:buChar char="-"/>
            </a:pPr>
            <a:r>
              <a:rPr lang="cs-CZ" sz="2300" dirty="0" smtClean="0"/>
              <a:t>Seznámení s ustálenými hudebními uskupeními</a:t>
            </a:r>
          </a:p>
          <a:p>
            <a:pPr marL="0" indent="0">
              <a:buNone/>
            </a:pPr>
            <a:r>
              <a:rPr lang="cs-CZ" sz="2300" b="1" u="sng" dirty="0" smtClean="0"/>
              <a:t>Praktické činnosti</a:t>
            </a:r>
            <a:r>
              <a:rPr lang="cs-CZ" sz="2300" dirty="0" smtClean="0"/>
              <a:t> – odpovědi na kontrolní otázky s automatickým </a:t>
            </a:r>
          </a:p>
          <a:p>
            <a:pPr marL="0" indent="0">
              <a:buNone/>
            </a:pPr>
            <a:r>
              <a:rPr lang="cs-CZ" sz="2300"/>
              <a:t> </a:t>
            </a:r>
            <a:r>
              <a:rPr lang="cs-CZ" sz="2300" smtClean="0"/>
              <a:t>                                   vyhodnocením </a:t>
            </a:r>
            <a:r>
              <a:rPr lang="cs-CZ" sz="2300" dirty="0" smtClean="0"/>
              <a:t>správnosti</a:t>
            </a:r>
            <a:endParaRPr lang="cs-CZ" sz="2300" b="1" u="sng" dirty="0"/>
          </a:p>
          <a:p>
            <a:pPr marL="0" indent="0">
              <a:buNone/>
            </a:pPr>
            <a:endParaRPr lang="cs-CZ" sz="2300" b="1" u="sng" dirty="0"/>
          </a:p>
        </p:txBody>
      </p:sp>
    </p:spTree>
    <p:extLst>
      <p:ext uri="{BB962C8B-B14F-4D97-AF65-F5344CB8AC3E}">
        <p14:creationId xmlns:p14="http://schemas.microsoft.com/office/powerpoint/2010/main" val="233912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300" dirty="0"/>
              <a:t>Texty z vlastních zdrojů.</a:t>
            </a:r>
          </a:p>
          <a:p>
            <a:pPr marL="0" indent="0">
              <a:buNone/>
            </a:pPr>
            <a:r>
              <a:rPr lang="cs-CZ" sz="2300" dirty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/>
              <a:t>Prezentace obsahuje animace</a:t>
            </a:r>
            <a:r>
              <a:rPr lang="cs-CZ" sz="2300" dirty="0" smtClean="0"/>
              <a:t>.</a:t>
            </a:r>
          </a:p>
          <a:p>
            <a:pPr marL="0" indent="0">
              <a:buNone/>
            </a:pPr>
            <a:endParaRPr lang="cs-CZ" sz="2300" dirty="0" smtClean="0"/>
          </a:p>
          <a:p>
            <a:r>
              <a:rPr lang="cs-CZ" sz="2300" dirty="0" smtClean="0">
                <a:hlinkClick r:id="rId2"/>
              </a:rPr>
              <a:t>http</a:t>
            </a:r>
            <a:r>
              <a:rPr lang="cs-CZ" sz="2300">
                <a:hlinkClick r:id="rId2"/>
              </a:rPr>
              <a:t>://</a:t>
            </a:r>
            <a:r>
              <a:rPr lang="cs-CZ" sz="2300" smtClean="0">
                <a:hlinkClick r:id="rId2"/>
              </a:rPr>
              <a:t>upload.wikimedia.org/wikipedia/commons/thumb/d/da/Auditorio1.jpg/220px-Auditorio1.jpg</a:t>
            </a:r>
            <a:endParaRPr lang="cs-CZ" sz="230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293697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547</Words>
  <Application>Microsoft Office PowerPoint</Application>
  <PresentationFormat>Předvádění na obrazovce (4:3)</PresentationFormat>
  <Paragraphs>116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Hudební uskupení</vt:lpstr>
      <vt:lpstr>Prezentace aplikace PowerPoint</vt:lpstr>
      <vt:lpstr>Hudební uskupení</vt:lpstr>
      <vt:lpstr>Hudební uskupení</vt:lpstr>
      <vt:lpstr>Hudební uskupení</vt:lpstr>
      <vt:lpstr>Kontrolní otázky:</vt:lpstr>
      <vt:lpstr>Skladba pro dva hlasy se nazývá:</vt:lpstr>
      <vt:lpstr>V klavírním triu hrají tyto nástroje:</vt:lpstr>
      <vt:lpstr>Ve smyčcovém kvartetu hrají tyto nástroje:</vt:lpstr>
      <vt:lpstr>Hudební uskupení, v němž hraje příčná flétna, hoboj, klarinet, lesní roh a fagot, se nazývá:</vt:lpstr>
      <vt:lpstr>KONEC </vt:lpstr>
      <vt:lpstr>Špatně, zkus to znovu! </vt:lpstr>
      <vt:lpstr>Mgr. Renáta Jehličková 29. ledna 2012 Určeno pro 4.- 6.ročník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Hudební uskupení</dc:title>
  <dc:creator>Renata Jehličková</dc:creator>
  <cp:lastModifiedBy>Renata Jehličková</cp:lastModifiedBy>
  <cp:revision>42</cp:revision>
  <dcterms:created xsi:type="dcterms:W3CDTF">2012-02-23T22:50:41Z</dcterms:created>
  <dcterms:modified xsi:type="dcterms:W3CDTF">2012-02-27T22:47:54Z</dcterms:modified>
</cp:coreProperties>
</file>