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VY_32_INOVACE_07_Český jazyk pro 7. ročník_Slovesný rod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Slovesný rod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E07578-30EB-4448-B195-138948E1DC80}">
      <dgm:prSet/>
      <dgm:spPr/>
      <dgm:t>
        <a:bodyPr/>
        <a:lstStyle/>
        <a:p>
          <a:r>
            <a:rPr lang="cs-CZ" smtClean="0"/>
            <a:t>Vytvořeno: srpen 2011</a:t>
          </a:r>
          <a:endParaRPr lang="cs-CZ" dirty="0"/>
        </a:p>
      </dgm:t>
    </dgm:pt>
    <dgm:pt modelId="{313E6B0C-9CC5-4598-AADE-E4D094A21C90}" type="parTrans" cxnId="{9F979275-3E74-4293-8415-4285258A8FD1}">
      <dgm:prSet/>
      <dgm:spPr/>
      <dgm:t>
        <a:bodyPr/>
        <a:lstStyle/>
        <a:p>
          <a:endParaRPr lang="cs-CZ"/>
        </a:p>
      </dgm:t>
    </dgm:pt>
    <dgm:pt modelId="{4F82BF4E-7A35-4403-BDC0-7858934E1BEA}" type="sibTrans" cxnId="{9F979275-3E74-4293-8415-4285258A8FD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A29880A-67BA-468B-8C88-A0B98BAB773D}" type="pres">
      <dgm:prSet presAssocID="{B2E07578-30EB-4448-B195-138948E1DC80}" presName="vertSpace6" presStyleLbl="node1" presStyleIdx="4" presStyleCnt="6"/>
      <dgm:spPr/>
    </dgm:pt>
    <dgm:pt modelId="{8DACA197-6005-486C-B73B-AC1761DB6412}" type="pres">
      <dgm:prSet presAssocID="{B2E07578-30EB-4448-B195-138948E1DC80}" presName="circle6" presStyleLbl="node1" presStyleIdx="5" presStyleCnt="6"/>
      <dgm:spPr/>
    </dgm:pt>
    <dgm:pt modelId="{95CBA341-81E4-4790-B47C-D4125F80DB3A}" type="pres">
      <dgm:prSet presAssocID="{B2E07578-30EB-4448-B195-138948E1DC80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BF4CB9-879E-44D4-B2A3-EA0FAA54C6C9}" type="pres">
      <dgm:prSet presAssocID="{B2E07578-30EB-4448-B195-138948E1DC80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9F979275-3E74-4293-8415-4285258A8FD1}" srcId="{757F3AB3-0718-4624-B441-E567A8F0AB56}" destId="{B2E07578-30EB-4448-B195-138948E1DC80}" srcOrd="5" destOrd="0" parTransId="{313E6B0C-9CC5-4598-AADE-E4D094A21C90}" sibTransId="{4F82BF4E-7A35-4403-BDC0-7858934E1BE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4F353C3C-F3DC-480B-B9FB-88C65CEC2B58}" type="presOf" srcId="{B2E07578-30EB-4448-B195-138948E1DC80}" destId="{95CBA341-81E4-4790-B47C-D4125F80DB3A}" srcOrd="0" destOrd="0" presId="urn:microsoft.com/office/officeart/2005/8/layout/target3"/>
    <dgm:cxn modelId="{AD962CB2-4421-426B-9783-A4377DFA0A63}" type="presOf" srcId="{B2E07578-30EB-4448-B195-138948E1DC80}" destId="{8DBF4CB9-879E-44D4-B2A3-EA0FAA54C6C9}" srcOrd="1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7FE168AE-AD9C-4D79-8DFA-8800C771ABDA}" type="presParOf" srcId="{333A1088-737F-45CB-B68E-254E46348037}" destId="{7A29880A-67BA-468B-8C88-A0B98BAB773D}" srcOrd="15" destOrd="0" presId="urn:microsoft.com/office/officeart/2005/8/layout/target3"/>
    <dgm:cxn modelId="{C52AB22C-F9DD-43BA-BB0B-19FF8E50452B}" type="presParOf" srcId="{333A1088-737F-45CB-B68E-254E46348037}" destId="{8DACA197-6005-486C-B73B-AC1761DB6412}" srcOrd="16" destOrd="0" presId="urn:microsoft.com/office/officeart/2005/8/layout/target3"/>
    <dgm:cxn modelId="{0B5631A7-01C7-4B39-9470-E194B1419746}" type="presParOf" srcId="{333A1088-737F-45CB-B68E-254E46348037}" destId="{95CBA341-81E4-4790-B47C-D4125F80DB3A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709F1207-C11A-44BB-AAFD-9001D85CC75A}" type="presParOf" srcId="{333A1088-737F-45CB-B68E-254E46348037}" destId="{8DBF4CB9-879E-44D4-B2A3-EA0FAA54C6C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Eva Sixtová</a:t>
          </a:r>
          <a:endParaRPr lang="cs-CZ" sz="14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VY_32_INOVACE_07_Český jazyk pro 7. ročník_Slovesný rod</a:t>
          </a:r>
          <a:endParaRPr lang="cs-CZ" sz="14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Slovesný rod</a:t>
          </a:r>
          <a:endParaRPr lang="cs-CZ" sz="14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371039" y="1371039"/>
        <a:ext cx="5253696" cy="342760"/>
      </dsp:txXfrm>
    </dsp:sp>
    <dsp:sp modelId="{8DACA197-6005-486C-B73B-AC1761DB6412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5CBA341-81E4-4790-B47C-D4125F80DB3A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srpen 2011</a:t>
          </a:r>
          <a:endParaRPr lang="cs-CZ" sz="14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13142924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Text je určen pro žáky 7. ročníku. Slouží jako prezentace. Žáci získají informace o slovesném rodu.</a:t>
            </a:r>
          </a:p>
          <a:p>
            <a:pPr lvl="0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500858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cs-CZ" sz="3000" u="sng" dirty="0" smtClean="0"/>
              <a:t>Slovesný rod </a:t>
            </a:r>
            <a:r>
              <a:rPr lang="cs-CZ" sz="3000" dirty="0" smtClean="0"/>
              <a:t>- činný</a:t>
            </a:r>
          </a:p>
          <a:p>
            <a:pPr marL="457200" indent="-457200">
              <a:buNone/>
            </a:pPr>
            <a:r>
              <a:rPr lang="cs-CZ" sz="3000" dirty="0" smtClean="0"/>
              <a:t>                        - trpný </a:t>
            </a:r>
          </a:p>
          <a:p>
            <a:pPr marL="457200" indent="-457200">
              <a:buNone/>
            </a:pPr>
            <a:endParaRPr lang="cs-CZ" sz="2400" u="sng" dirty="0" smtClean="0"/>
          </a:p>
          <a:p>
            <a:pPr marL="457200" indent="-457200">
              <a:buNone/>
            </a:pPr>
            <a:r>
              <a:rPr lang="cs-CZ" sz="2400" dirty="0" smtClean="0"/>
              <a:t>       Slovesný tvar rodu </a:t>
            </a:r>
            <a:r>
              <a:rPr lang="cs-CZ" sz="2400" u="sng" dirty="0" smtClean="0"/>
              <a:t>činného</a:t>
            </a:r>
            <a:r>
              <a:rPr lang="cs-CZ" sz="2400" dirty="0" smtClean="0"/>
              <a:t> vyjadřuje, co činí podmět.</a:t>
            </a:r>
          </a:p>
          <a:p>
            <a:pPr marL="457200" indent="-457200">
              <a:buNone/>
            </a:pPr>
            <a:r>
              <a:rPr lang="cs-CZ" sz="2400" dirty="0" smtClean="0"/>
              <a:t>       Např. Žák </a:t>
            </a:r>
            <a:r>
              <a:rPr lang="cs-CZ" sz="2400" u="wavyHeavy" dirty="0" smtClean="0"/>
              <a:t>píše</a:t>
            </a:r>
            <a:r>
              <a:rPr lang="cs-CZ" sz="2400" dirty="0" smtClean="0"/>
              <a:t> na tabuli.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 smtClean="0"/>
              <a:t>       Slovesný tvar rodu </a:t>
            </a:r>
            <a:r>
              <a:rPr lang="cs-CZ" sz="2400" u="sng" dirty="0" smtClean="0"/>
              <a:t>trpného</a:t>
            </a:r>
            <a:r>
              <a:rPr lang="cs-CZ" sz="2400" dirty="0" smtClean="0"/>
              <a:t> vyjadřuje, co činí někdo jiný než podmět.</a:t>
            </a:r>
          </a:p>
          <a:p>
            <a:pPr marL="457200" indent="-457200">
              <a:buNone/>
            </a:pPr>
            <a:r>
              <a:rPr lang="cs-CZ" sz="2400" dirty="0" smtClean="0"/>
              <a:t>       Např. Obchod </a:t>
            </a:r>
            <a:r>
              <a:rPr lang="cs-CZ" sz="2400" u="wavyHeavy" dirty="0" smtClean="0"/>
              <a:t>byl otevřen </a:t>
            </a:r>
            <a:r>
              <a:rPr lang="cs-CZ" sz="2400" dirty="0" smtClean="0"/>
              <a:t>od  dvou hodin.</a:t>
            </a:r>
          </a:p>
          <a:p>
            <a:pPr marL="457200" indent="-457200">
              <a:buNone/>
            </a:pPr>
            <a:r>
              <a:rPr lang="cs-CZ" sz="2400" dirty="0" smtClean="0"/>
              <a:t>       </a:t>
            </a:r>
          </a:p>
          <a:p>
            <a:pPr marL="457200" indent="-457200">
              <a:buNone/>
            </a:pPr>
            <a:r>
              <a:rPr lang="cs-CZ" sz="2400" dirty="0" smtClean="0"/>
              <a:t>       </a:t>
            </a:r>
            <a:r>
              <a:rPr lang="cs-CZ" sz="2400" u="sng" dirty="0" smtClean="0"/>
              <a:t>Trpný rod se vyjadřuje:</a:t>
            </a:r>
          </a:p>
          <a:p>
            <a:pPr marL="457200" indent="-457200">
              <a:buNone/>
            </a:pPr>
            <a:r>
              <a:rPr lang="cs-CZ" sz="2400" dirty="0" smtClean="0"/>
              <a:t>      </a:t>
            </a:r>
            <a:r>
              <a:rPr lang="cs-CZ" sz="2400" u="sng" dirty="0" smtClean="0"/>
              <a:t>a) opisným tvarem trpným </a:t>
            </a:r>
            <a:r>
              <a:rPr lang="cs-CZ" sz="2400" dirty="0" smtClean="0"/>
              <a:t>– složeným z příčestí trpného a z tvaru slovesa být, bývat.</a:t>
            </a:r>
          </a:p>
          <a:p>
            <a:pPr marL="457200" indent="-457200">
              <a:buNone/>
            </a:pPr>
            <a:r>
              <a:rPr lang="cs-CZ" sz="2400" dirty="0" smtClean="0"/>
              <a:t>       ( byl schválen, bude chválen, byl by chválen……)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>
              <a:buNone/>
            </a:pPr>
            <a:r>
              <a:rPr lang="cs-CZ" u="sng" dirty="0" smtClean="0"/>
              <a:t>b) Zvratnou podobou slovesa </a:t>
            </a:r>
            <a:r>
              <a:rPr lang="cs-CZ" dirty="0" smtClean="0"/>
              <a:t>– a to tvarem 3. osoby činného rodu se zvratným zájmenem se.</a:t>
            </a:r>
          </a:p>
          <a:p>
            <a:pPr>
              <a:buNone/>
            </a:pPr>
            <a:r>
              <a:rPr lang="cs-CZ" dirty="0" smtClean="0"/>
              <a:t>( bude se vyrábět, vyrábělo se, vyrábí se….)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166</Words>
  <Application>Microsoft Office PowerPoint</Application>
  <PresentationFormat>Předvádění na obrazovce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43</cp:revision>
  <dcterms:created xsi:type="dcterms:W3CDTF">2011-06-20T10:40:08Z</dcterms:created>
  <dcterms:modified xsi:type="dcterms:W3CDTF">2012-05-17T07:41:21Z</dcterms:modified>
</cp:coreProperties>
</file>