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20" y="-58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/>
      <dgm:spPr/>
      <dgm:t>
        <a:bodyPr/>
        <a:lstStyle/>
        <a:p>
          <a:pPr rtl="0"/>
          <a:r>
            <a:rPr lang="cs-CZ" dirty="0" smtClean="0"/>
            <a:t>VY_32_INOVACE_09_Český jazyk pro 7. ročník_Určování mluvnických kategorii u sloves</a:t>
          </a:r>
          <a:endParaRPr lang="cs-CZ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/>
      <dgm:spPr/>
      <dgm:t>
        <a:bodyPr/>
        <a:lstStyle/>
        <a:p>
          <a:pPr rtl="0"/>
          <a:r>
            <a:rPr lang="cs-CZ" dirty="0" smtClean="0"/>
            <a:t>ZŠ Týnec nad Labem</a:t>
          </a:r>
          <a:endParaRPr lang="cs-CZ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/>
      <dgm:spPr/>
      <dgm:t>
        <a:bodyPr/>
        <a:lstStyle/>
        <a:p>
          <a:pPr rtl="0"/>
          <a:r>
            <a:rPr lang="cs-CZ" dirty="0" smtClean="0"/>
            <a:t>AUTOR: Mgr. Eva Sixtová</a:t>
          </a:r>
          <a:endParaRPr lang="cs-CZ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/>
      <dgm:spPr/>
      <dgm:t>
        <a:bodyPr/>
        <a:lstStyle/>
        <a:p>
          <a:pPr rtl="0"/>
          <a:r>
            <a:rPr lang="cs-CZ" dirty="0" smtClean="0"/>
            <a:t>Téma: Určování mluvnických kategorii u sloves</a:t>
          </a:r>
          <a:endParaRPr lang="cs-CZ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/>
      <dgm:spPr/>
      <dgm:t>
        <a:bodyPr/>
        <a:lstStyle/>
        <a:p>
          <a:pPr rtl="0"/>
          <a:r>
            <a:rPr lang="cs-CZ" dirty="0" smtClean="0"/>
            <a:t>CZ.1.07/1.4.00/21.1921</a:t>
          </a:r>
          <a:endParaRPr lang="cs-CZ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0E5DB14-0AD3-476A-8AAC-37F07F5B79FC}">
      <dgm:prSet/>
      <dgm:spPr/>
      <dgm:t>
        <a:bodyPr/>
        <a:lstStyle/>
        <a:p>
          <a:r>
            <a:rPr lang="cs-CZ" smtClean="0"/>
            <a:t>Vytvořeno: srpen 2011</a:t>
          </a:r>
          <a:endParaRPr lang="cs-CZ" dirty="0"/>
        </a:p>
      </dgm:t>
    </dgm:pt>
    <dgm:pt modelId="{8213B183-1E79-41AF-BC34-1C6A1D33D845}" type="parTrans" cxnId="{DE127DC5-28F6-4FFA-84E0-D351A8C2E587}">
      <dgm:prSet/>
      <dgm:spPr/>
      <dgm:t>
        <a:bodyPr/>
        <a:lstStyle/>
        <a:p>
          <a:endParaRPr lang="cs-CZ"/>
        </a:p>
      </dgm:t>
    </dgm:pt>
    <dgm:pt modelId="{2CB6CA3E-6DCA-4B06-916C-D9A33AE1ED97}" type="sibTrans" cxnId="{DE127DC5-28F6-4FFA-84E0-D351A8C2E58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A63B5AB7-4B89-4EE9-83C7-C52365A31222}" type="pres">
      <dgm:prSet presAssocID="{30E5DB14-0AD3-476A-8AAC-37F07F5B79FC}" presName="vertSpace6" presStyleLbl="node1" presStyleIdx="4" presStyleCnt="6"/>
      <dgm:spPr/>
    </dgm:pt>
    <dgm:pt modelId="{515ABEE2-FB7B-4B55-B343-5DD22D679B26}" type="pres">
      <dgm:prSet presAssocID="{30E5DB14-0AD3-476A-8AAC-37F07F5B79FC}" presName="circle6" presStyleLbl="node1" presStyleIdx="5" presStyleCnt="6"/>
      <dgm:spPr/>
    </dgm:pt>
    <dgm:pt modelId="{5822A335-C5C5-4459-ACD3-ED9ACE28EF7D}" type="pres">
      <dgm:prSet presAssocID="{30E5DB14-0AD3-476A-8AAC-37F07F5B79FC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4509AEA-AF98-40C1-B320-E79D1282CDC4}" type="pres">
      <dgm:prSet presAssocID="{30E5DB14-0AD3-476A-8AAC-37F07F5B79FC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DE127DC5-28F6-4FFA-84E0-D351A8C2E587}" srcId="{757F3AB3-0718-4624-B441-E567A8F0AB56}" destId="{30E5DB14-0AD3-476A-8AAC-37F07F5B79FC}" srcOrd="5" destOrd="0" parTransId="{8213B183-1E79-41AF-BC34-1C6A1D33D845}" sibTransId="{2CB6CA3E-6DCA-4B06-916C-D9A33AE1ED97}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A65E454-2615-497A-A37E-AE3516C23B4F}" type="presOf" srcId="{30E5DB14-0AD3-476A-8AAC-37F07F5B79FC}" destId="{74509AEA-AF98-40C1-B320-E79D1282CDC4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E4F5CE73-9540-4AAD-9669-03528A830A83}" type="presOf" srcId="{30E5DB14-0AD3-476A-8AAC-37F07F5B79FC}" destId="{5822A335-C5C5-4459-ACD3-ED9ACE28EF7D}" srcOrd="0" destOrd="0" presId="urn:microsoft.com/office/officeart/2005/8/layout/target3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BA1D0F41-8CED-4165-8B82-710F1DF35CC4}" type="presParOf" srcId="{333A1088-737F-45CB-B68E-254E46348037}" destId="{A63B5AB7-4B89-4EE9-83C7-C52365A31222}" srcOrd="15" destOrd="0" presId="urn:microsoft.com/office/officeart/2005/8/layout/target3"/>
    <dgm:cxn modelId="{BE26DD74-D8EC-493D-B150-5116FA722A37}" type="presParOf" srcId="{333A1088-737F-45CB-B68E-254E46348037}" destId="{515ABEE2-FB7B-4B55-B343-5DD22D679B26}" srcOrd="16" destOrd="0" presId="urn:microsoft.com/office/officeart/2005/8/layout/target3"/>
    <dgm:cxn modelId="{060BD108-CE94-4B93-B2A3-6BAFCEF7D685}" type="presParOf" srcId="{333A1088-737F-45CB-B68E-254E46348037}" destId="{5822A335-C5C5-4459-ACD3-ED9ACE28EF7D}" srcOrd="17" destOrd="0" presId="urn:microsoft.com/office/officeart/2005/8/layout/target3"/>
    <dgm:cxn modelId="{13CDA376-51CC-43A4-BB28-D68FA4900018}" type="presParOf" srcId="{333A1088-737F-45CB-B68E-254E46348037}" destId="{AED2198E-93D5-4001-81B4-73124B309672}" srcOrd="18" destOrd="0" presId="urn:microsoft.com/office/officeart/2005/8/layout/target3"/>
    <dgm:cxn modelId="{43CC709B-1745-47B2-8A06-E8380F06E8A9}" type="presParOf" srcId="{333A1088-737F-45CB-B68E-254E46348037}" destId="{2BE915AB-18AA-4053-B92C-3BFC9ED204BB}" srcOrd="19" destOrd="0" presId="urn:microsoft.com/office/officeart/2005/8/layout/target3"/>
    <dgm:cxn modelId="{23FB4463-6545-4245-B514-AB668D3F89F0}" type="presParOf" srcId="{333A1088-737F-45CB-B68E-254E46348037}" destId="{6BB5E863-4638-4E1D-BFDE-399D028AC4ED}" srcOrd="20" destOrd="0" presId="urn:microsoft.com/office/officeart/2005/8/layout/target3"/>
    <dgm:cxn modelId="{E511B6D4-0D10-4AEB-B5EF-3B249F5AA9AF}" type="presParOf" srcId="{333A1088-737F-45CB-B68E-254E46348037}" destId="{5A5FFA88-C948-4069-8E93-59FA12366E83}" srcOrd="21" destOrd="0" presId="urn:microsoft.com/office/officeart/2005/8/layout/target3"/>
    <dgm:cxn modelId="{5EB60369-FD44-46BF-8A70-216DE17A7A42}" type="presParOf" srcId="{333A1088-737F-45CB-B68E-254E46348037}" destId="{890E4F0B-2866-4A3F-A3C7-2A14B1797930}" srcOrd="22" destOrd="0" presId="urn:microsoft.com/office/officeart/2005/8/layout/target3"/>
    <dgm:cxn modelId="{34257145-0DBD-441D-B608-FB0C6F100494}" type="presParOf" srcId="{333A1088-737F-45CB-B68E-254E46348037}" destId="{74509AEA-AF98-40C1-B320-E79D1282CDC4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742078" cy="274207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D005CE8C-CC26-4C3E-AC11-E15060ECD759}">
      <dsp:nvSpPr>
        <dsp:cNvPr id="0" name=""/>
        <dsp:cNvSpPr/>
      </dsp:nvSpPr>
      <dsp:spPr>
        <a:xfrm>
          <a:off x="1371039" y="0"/>
          <a:ext cx="5253696" cy="27420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ZŠ Týnec nad Labem</a:t>
          </a:r>
          <a:endParaRPr lang="cs-CZ" sz="1100" kern="1200" dirty="0"/>
        </a:p>
      </dsp:txBody>
      <dsp:txXfrm>
        <a:off x="1371039" y="0"/>
        <a:ext cx="5253696" cy="342760"/>
      </dsp:txXfrm>
    </dsp:sp>
    <dsp:sp modelId="{A52A0455-90FF-4808-ABD0-F02540D31D5A}">
      <dsp:nvSpPr>
        <dsp:cNvPr id="0" name=""/>
        <dsp:cNvSpPr/>
      </dsp:nvSpPr>
      <dsp:spPr>
        <a:xfrm>
          <a:off x="239932" y="342760"/>
          <a:ext cx="2262213" cy="22622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40AFEC-043D-4C43-A2F9-D0F5331DF3A3}">
      <dsp:nvSpPr>
        <dsp:cNvPr id="0" name=""/>
        <dsp:cNvSpPr/>
      </dsp:nvSpPr>
      <dsp:spPr>
        <a:xfrm>
          <a:off x="1371039" y="342760"/>
          <a:ext cx="5253696" cy="22622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AUTOR: Mgr. Eva Sixtová</a:t>
          </a:r>
          <a:endParaRPr lang="cs-CZ" sz="1100" kern="1200" dirty="0"/>
        </a:p>
      </dsp:txBody>
      <dsp:txXfrm>
        <a:off x="1371039" y="342760"/>
        <a:ext cx="5253696" cy="342760"/>
      </dsp:txXfrm>
    </dsp:sp>
    <dsp:sp modelId="{313FC574-E1CD-4FB4-B054-0B805CE0447D}">
      <dsp:nvSpPr>
        <dsp:cNvPr id="0" name=""/>
        <dsp:cNvSpPr/>
      </dsp:nvSpPr>
      <dsp:spPr>
        <a:xfrm>
          <a:off x="479864" y="685521"/>
          <a:ext cx="1782348" cy="1782348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619D679B-A015-4ECF-8348-D1034C574F40}">
      <dsp:nvSpPr>
        <dsp:cNvPr id="0" name=""/>
        <dsp:cNvSpPr/>
      </dsp:nvSpPr>
      <dsp:spPr>
        <a:xfrm>
          <a:off x="1371039" y="685521"/>
          <a:ext cx="5253696" cy="17823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VY_32_INOVACE_09_Český jazyk pro 7. ročník_Určování mluvnických kategorii u sloves</a:t>
          </a:r>
          <a:endParaRPr lang="cs-CZ" sz="1100" kern="1200" dirty="0"/>
        </a:p>
      </dsp:txBody>
      <dsp:txXfrm>
        <a:off x="1371039" y="685521"/>
        <a:ext cx="5253696" cy="342757"/>
      </dsp:txXfrm>
    </dsp:sp>
    <dsp:sp modelId="{FFC9F71D-1B4F-4AD9-A4A6-86ADEFC8AF5C}">
      <dsp:nvSpPr>
        <dsp:cNvPr id="0" name=""/>
        <dsp:cNvSpPr/>
      </dsp:nvSpPr>
      <dsp:spPr>
        <a:xfrm>
          <a:off x="719795" y="1028279"/>
          <a:ext cx="1302487" cy="130248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25B08C86-7E15-44DC-BE7F-FFB55DD49D12}">
      <dsp:nvSpPr>
        <dsp:cNvPr id="0" name=""/>
        <dsp:cNvSpPr/>
      </dsp:nvSpPr>
      <dsp:spPr>
        <a:xfrm>
          <a:off x="1371039" y="1028279"/>
          <a:ext cx="5253696" cy="130248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Téma: Určování mluvnických kategorii u sloves</a:t>
          </a:r>
          <a:endParaRPr lang="cs-CZ" sz="1100" kern="1200" dirty="0"/>
        </a:p>
      </dsp:txBody>
      <dsp:txXfrm>
        <a:off x="1371039" y="1028279"/>
        <a:ext cx="5253696" cy="342760"/>
      </dsp:txXfrm>
    </dsp:sp>
    <dsp:sp modelId="{EE85B701-7295-41C0-BA7A-34D3756A2AE6}">
      <dsp:nvSpPr>
        <dsp:cNvPr id="0" name=""/>
        <dsp:cNvSpPr/>
      </dsp:nvSpPr>
      <dsp:spPr>
        <a:xfrm>
          <a:off x="959727" y="1371039"/>
          <a:ext cx="822622" cy="82262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8BEBB6EC-1DAA-4CAC-8A25-BC0FCBD5DBD5}">
      <dsp:nvSpPr>
        <dsp:cNvPr id="0" name=""/>
        <dsp:cNvSpPr/>
      </dsp:nvSpPr>
      <dsp:spPr>
        <a:xfrm>
          <a:off x="1371039" y="1371039"/>
          <a:ext cx="5253696" cy="82262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CZ.1.07/1.4.00/21.1921</a:t>
          </a:r>
          <a:endParaRPr lang="cs-CZ" sz="1100" kern="1200" dirty="0"/>
        </a:p>
      </dsp:txBody>
      <dsp:txXfrm>
        <a:off x="1371039" y="1371039"/>
        <a:ext cx="5253696" cy="342760"/>
      </dsp:txXfrm>
    </dsp:sp>
    <dsp:sp modelId="{515ABEE2-FB7B-4B55-B343-5DD22D679B26}">
      <dsp:nvSpPr>
        <dsp:cNvPr id="0" name=""/>
        <dsp:cNvSpPr/>
      </dsp:nvSpPr>
      <dsp:spPr>
        <a:xfrm>
          <a:off x="1199660" y="1713800"/>
          <a:ext cx="342757" cy="34275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50000"/>
                <a:satMod val="300000"/>
              </a:schemeClr>
            </a:gs>
            <a:gs pos="35000">
              <a:schemeClr val="accent1">
                <a:hueOff val="0"/>
                <a:satOff val="0"/>
                <a:lumOff val="0"/>
                <a:alphaOff val="0"/>
                <a:tint val="37000"/>
                <a:satMod val="3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15000"/>
                <a:satMod val="350000"/>
              </a:schemeClr>
            </a:gs>
          </a:gsLst>
          <a:lin ang="16200000" scaled="1"/>
        </a:gradFill>
        <a:ln>
          <a:noFill/>
        </a:ln>
        <a:effectLst>
          <a:outerShdw blurRad="40000" dist="20000" dir="5400000" rotWithShape="0">
            <a:srgbClr val="000000">
              <a:alpha val="38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</dsp:sp>
    <dsp:sp modelId="{5822A335-C5C5-4459-ACD3-ED9ACE28EF7D}">
      <dsp:nvSpPr>
        <dsp:cNvPr id="0" name=""/>
        <dsp:cNvSpPr/>
      </dsp:nvSpPr>
      <dsp:spPr>
        <a:xfrm>
          <a:off x="1371039" y="1713800"/>
          <a:ext cx="5253696" cy="34275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smtClean="0"/>
            <a:t>Vytvořeno: srpen 2011</a:t>
          </a:r>
          <a:endParaRPr lang="cs-CZ" sz="1100" kern="1200" dirty="0"/>
        </a:p>
      </dsp:txBody>
      <dsp:txXfrm>
        <a:off x="1371039" y="1713800"/>
        <a:ext cx="5253696" cy="34275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82915674"/>
              </p:ext>
            </p:extLst>
          </p:nvPr>
        </p:nvGraphicFramePr>
        <p:xfrm>
          <a:off x="2339752" y="714356"/>
          <a:ext cx="6624736" cy="274207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18862"/>
            <a:ext cx="1865079" cy="25922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Text je určen pro žáky 7. ročníku. Každý žák pracuje na svůj pracovní list. Text na interaktivní tabuli slouží ke zpětné kontrole. Žáci vyhledávají v textu slovesa a určují osobu, číslo, způsob, čas, rod.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Vyhledej slovesa a urči osobu, číslo, způsob, čas, rod.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43956" cy="511494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Žáci byli pochváleni učitelem. Navštívili bychom rádi toto představení. Seď rovně!  V televizi se vysílá  mezinárodní utkání v hokeji. Petr tomu nevěřil</a:t>
            </a:r>
          </a:p>
          <a:p>
            <a:pPr>
              <a:buNone/>
            </a:pPr>
            <a:r>
              <a:rPr lang="cs-CZ" dirty="0" smtClean="0"/>
              <a:t>_________________________________________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_________________________________________</a:t>
            </a:r>
          </a:p>
          <a:p>
            <a:pPr>
              <a:buNone/>
            </a:pPr>
            <a:r>
              <a:rPr lang="cs-CZ" dirty="0" smtClean="0"/>
              <a:t>_________________________________________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mtClean="0"/>
              <a:t>Správné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543956" cy="511494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Žáci byli pochváleni učitelem. Navštívili bychom rádi toto představení. Seď rovně!  V televizi se vysílá  mezinárodní utkání v hokeji. Petr tomu nevěřil</a:t>
            </a:r>
            <a:endParaRPr lang="cs-CZ" dirty="0"/>
          </a:p>
          <a:p>
            <a:pPr>
              <a:buNone/>
            </a:pPr>
            <a:r>
              <a:rPr lang="cs-CZ" dirty="0"/>
              <a:t>b</a:t>
            </a:r>
            <a:r>
              <a:rPr lang="cs-CZ" dirty="0" smtClean="0"/>
              <a:t>yli pochváleni- 3. mn. </a:t>
            </a:r>
            <a:r>
              <a:rPr lang="cs-CZ" dirty="0" err="1"/>
              <a:t>o</a:t>
            </a:r>
            <a:r>
              <a:rPr lang="cs-CZ" dirty="0" err="1" smtClean="0"/>
              <a:t>zn</a:t>
            </a:r>
            <a:r>
              <a:rPr lang="cs-CZ" dirty="0" smtClean="0"/>
              <a:t>. </a:t>
            </a:r>
            <a:r>
              <a:rPr lang="cs-CZ" dirty="0"/>
              <a:t>m</a:t>
            </a:r>
            <a:r>
              <a:rPr lang="cs-CZ" dirty="0" smtClean="0"/>
              <a:t>in.t.</a:t>
            </a:r>
          </a:p>
          <a:p>
            <a:pPr>
              <a:buNone/>
            </a:pPr>
            <a:r>
              <a:rPr lang="cs-CZ" dirty="0"/>
              <a:t>n</a:t>
            </a:r>
            <a:r>
              <a:rPr lang="cs-CZ" dirty="0" smtClean="0"/>
              <a:t>avštívili bychom-3.mn.pod.př.č.</a:t>
            </a:r>
          </a:p>
          <a:p>
            <a:pPr>
              <a:buNone/>
            </a:pPr>
            <a:r>
              <a:rPr lang="cs-CZ" dirty="0"/>
              <a:t>s</a:t>
            </a:r>
            <a:r>
              <a:rPr lang="cs-CZ" dirty="0" smtClean="0"/>
              <a:t>eď- 2.j.roz.č.</a:t>
            </a:r>
          </a:p>
          <a:p>
            <a:pPr>
              <a:buNone/>
            </a:pPr>
            <a:r>
              <a:rPr lang="cs-CZ" dirty="0"/>
              <a:t>s</a:t>
            </a:r>
            <a:r>
              <a:rPr lang="cs-CZ" dirty="0" smtClean="0"/>
              <a:t>e vysílá-3.j.ozn.př.t.</a:t>
            </a:r>
          </a:p>
          <a:p>
            <a:pPr>
              <a:buNone/>
            </a:pPr>
            <a:r>
              <a:rPr lang="cs-CZ" dirty="0"/>
              <a:t>n</a:t>
            </a:r>
            <a:r>
              <a:rPr lang="cs-CZ" dirty="0" smtClean="0"/>
              <a:t>evěřil-3.j.ozn.min.č.</a:t>
            </a:r>
          </a:p>
        </p:txBody>
      </p:sp>
    </p:spTree>
    <p:extLst>
      <p:ext uri="{BB962C8B-B14F-4D97-AF65-F5344CB8AC3E}">
        <p14:creationId xmlns:p14="http://schemas.microsoft.com/office/powerpoint/2010/main" val="933252664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305</TotalTime>
  <Words>173</Words>
  <Application>Microsoft Office PowerPoint</Application>
  <PresentationFormat>Předvádění na obrazovce (4:3)</PresentationFormat>
  <Paragraphs>22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Prezentace aplikace PowerPoint</vt:lpstr>
      <vt:lpstr>Anotace</vt:lpstr>
      <vt:lpstr>Vyhledej slovesa a urči osobu, číslo, způsob, čas, rod.</vt:lpstr>
      <vt:lpstr>Správné řešení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Sixtová Eva</cp:lastModifiedBy>
  <cp:revision>50</cp:revision>
  <dcterms:created xsi:type="dcterms:W3CDTF">2011-06-20T10:40:08Z</dcterms:created>
  <dcterms:modified xsi:type="dcterms:W3CDTF">2012-05-21T08:15:10Z</dcterms:modified>
</cp:coreProperties>
</file>