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AB0EEE-C223-4C5D-8800-05D70FA37359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E5021-D0F0-4701-A507-5C7484CF1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862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0BB73-D81C-4AC6-8307-7D4AFC1BC08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27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0BB73-D81C-4AC6-8307-7D4AFC1BC08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27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0BB73-D81C-4AC6-8307-7D4AFC1BC08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2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003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188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89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975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948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304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82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393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64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046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661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426524-077E-4DFA-9641-EEBA24BADBB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D8C49-40DE-4E28-8746-F40AF2E74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16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oboj" TargetMode="External"/><Relationship Id="rId13" Type="http://schemas.openxmlformats.org/officeDocument/2006/relationships/hyperlink" Target="http://cs.wikipedia.org/wiki/%C5%BDes%C5%A5ov%C3%BD_n%C3%A1stroj" TargetMode="External"/><Relationship Id="rId18" Type="http://schemas.openxmlformats.org/officeDocument/2006/relationships/hyperlink" Target="http://cs.wikipedia.org/wiki/Bic%C3%AD_n%C3%A1stroj" TargetMode="External"/><Relationship Id="rId26" Type="http://schemas.openxmlformats.org/officeDocument/2006/relationships/hyperlink" Target="http://cs.wikipedia.org/wiki/Viola" TargetMode="External"/><Relationship Id="rId3" Type="http://schemas.openxmlformats.org/officeDocument/2006/relationships/hyperlink" Target="http://cs.wikipedia.org/wiki/Symfonick%C3%BD_orchestr" TargetMode="External"/><Relationship Id="rId21" Type="http://schemas.openxmlformats.org/officeDocument/2006/relationships/hyperlink" Target="http://cs.wikipedia.org/w/index.php?title=Mal%C3%BD_buben&amp;action=edit&amp;redlink=1" TargetMode="External"/><Relationship Id="rId34" Type="http://schemas.openxmlformats.org/officeDocument/2006/relationships/hyperlink" Target="http://cs.wikipedia.org/wiki/Celesta" TargetMode="External"/><Relationship Id="rId7" Type="http://schemas.openxmlformats.org/officeDocument/2006/relationships/hyperlink" Target="http://cs.wikipedia.org/wiki/Pikola" TargetMode="External"/><Relationship Id="rId12" Type="http://schemas.openxmlformats.org/officeDocument/2006/relationships/hyperlink" Target="http://cs.wikipedia.org/wiki/Kontrafagot" TargetMode="External"/><Relationship Id="rId17" Type="http://schemas.openxmlformats.org/officeDocument/2006/relationships/hyperlink" Target="http://cs.wikipedia.org/wiki/Tuba" TargetMode="External"/><Relationship Id="rId25" Type="http://schemas.openxmlformats.org/officeDocument/2006/relationships/hyperlink" Target="http://cs.wikipedia.org/wiki/Housle" TargetMode="External"/><Relationship Id="rId33" Type="http://schemas.openxmlformats.org/officeDocument/2006/relationships/hyperlink" Target="http://cs.wikipedia.org/wiki/Varhany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cs.wikipedia.org/wiki/Pozoun" TargetMode="External"/><Relationship Id="rId20" Type="http://schemas.openxmlformats.org/officeDocument/2006/relationships/hyperlink" Target="http://cs.wikipedia.org/wiki/Basov%C3%BD_buben" TargetMode="External"/><Relationship Id="rId29" Type="http://schemas.openxmlformats.org/officeDocument/2006/relationships/hyperlink" Target="http://cs.wikipedia.org/wiki/Drnkac%C3%AD_n%C3%A1stro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99%C3%AD%C4%8Dn%C3%A1_fl%C3%A9tna" TargetMode="External"/><Relationship Id="rId11" Type="http://schemas.openxmlformats.org/officeDocument/2006/relationships/hyperlink" Target="http://cs.wikipedia.org/wiki/Fagot" TargetMode="External"/><Relationship Id="rId24" Type="http://schemas.openxmlformats.org/officeDocument/2006/relationships/hyperlink" Target="http://cs.wikipedia.org/wiki/Smy%C4%8Dcov%C3%BD_n%C3%A1stroj" TargetMode="External"/><Relationship Id="rId32" Type="http://schemas.openxmlformats.org/officeDocument/2006/relationships/hyperlink" Target="http://cs.wikipedia.org/wiki/Cembalo" TargetMode="External"/><Relationship Id="rId37" Type="http://schemas.openxmlformats.org/officeDocument/2006/relationships/hyperlink" Target="http://cs.wikipedia.org/wiki/Saxofon" TargetMode="External"/><Relationship Id="rId5" Type="http://schemas.openxmlformats.org/officeDocument/2006/relationships/hyperlink" Target="http://cs.wikipedia.org/wiki/D%C5%99ev%C4%9Bn%C3%BD_n%C3%A1stroj" TargetMode="External"/><Relationship Id="rId15" Type="http://schemas.openxmlformats.org/officeDocument/2006/relationships/hyperlink" Target="http://cs.wikipedia.org/wiki/Trubka" TargetMode="External"/><Relationship Id="rId23" Type="http://schemas.openxmlformats.org/officeDocument/2006/relationships/hyperlink" Target="http://cs.wikipedia.org/wiki/Harfa" TargetMode="External"/><Relationship Id="rId28" Type="http://schemas.openxmlformats.org/officeDocument/2006/relationships/hyperlink" Target="http://cs.wikipedia.org/wiki/Kontrabas" TargetMode="External"/><Relationship Id="rId36" Type="http://schemas.openxmlformats.org/officeDocument/2006/relationships/hyperlink" Target="http://cs.wikipedia.org/wiki/Jazz" TargetMode="External"/><Relationship Id="rId10" Type="http://schemas.openxmlformats.org/officeDocument/2006/relationships/hyperlink" Target="http://cs.wikipedia.org/wiki/Klarinet" TargetMode="External"/><Relationship Id="rId19" Type="http://schemas.openxmlformats.org/officeDocument/2006/relationships/hyperlink" Target="http://cs.wikipedia.org/wiki/Kotel" TargetMode="External"/><Relationship Id="rId31" Type="http://schemas.openxmlformats.org/officeDocument/2006/relationships/hyperlink" Target="http://cs.wikipedia.org/wiki/Klav%C3%ADr" TargetMode="External"/><Relationship Id="rId4" Type="http://schemas.openxmlformats.org/officeDocument/2006/relationships/hyperlink" Target="http://cs.wikipedia.org/w/index.php?title=N%C3%A1strojov%C3%A1_skupina_(orchestr)&amp;action=edit&amp;redlink=1" TargetMode="External"/><Relationship Id="rId9" Type="http://schemas.openxmlformats.org/officeDocument/2006/relationships/hyperlink" Target="http://cs.wikipedia.org/wiki/Anglick%C3%BD_roh" TargetMode="External"/><Relationship Id="rId14" Type="http://schemas.openxmlformats.org/officeDocument/2006/relationships/hyperlink" Target="http://cs.wikipedia.org/wiki/Lesn%C3%AD_roh" TargetMode="External"/><Relationship Id="rId22" Type="http://schemas.openxmlformats.org/officeDocument/2006/relationships/hyperlink" Target="http://cs.wikipedia.org/wiki/%C4%8Cinely" TargetMode="External"/><Relationship Id="rId27" Type="http://schemas.openxmlformats.org/officeDocument/2006/relationships/hyperlink" Target="http://cs.wikipedia.org/wiki/Violoncello" TargetMode="External"/><Relationship Id="rId30" Type="http://schemas.openxmlformats.org/officeDocument/2006/relationships/hyperlink" Target="http://cs.wikipedia.org/wiki/Kl%C3%A1vesov%C3%BD_n%C3%A1stroj" TargetMode="External"/><Relationship Id="rId35" Type="http://schemas.openxmlformats.org/officeDocument/2006/relationships/hyperlink" Target="http://cs.wikipedia.org/wiki/Xylofon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rtitur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Orchestrální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060848"/>
            <a:ext cx="7272808" cy="4032448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Autor:  Mgr. </a:t>
            </a:r>
            <a:r>
              <a:rPr lang="cs-CZ" sz="2300" dirty="0" smtClean="0">
                <a:solidFill>
                  <a:schemeClr val="tx1"/>
                </a:solidFill>
              </a:rPr>
              <a:t>Renáta Jehličková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Název:  </a:t>
            </a:r>
            <a:r>
              <a:rPr lang="cs-CZ" sz="2300" dirty="0" smtClean="0">
                <a:solidFill>
                  <a:schemeClr val="tx1"/>
                </a:solidFill>
              </a:rPr>
              <a:t>VY_32_INOVACE_09_C_16_ORCHESTRÁLNÍ HUDBA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Téma:  </a:t>
            </a:r>
            <a:r>
              <a:rPr lang="cs-CZ" sz="2300" dirty="0" smtClean="0">
                <a:solidFill>
                  <a:schemeClr val="tx1"/>
                </a:solidFill>
              </a:rPr>
              <a:t>HUDEBNÍ NAUKA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55" y="4725144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23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008469"/>
              </p:ext>
            </p:extLst>
          </p:nvPr>
        </p:nvGraphicFramePr>
        <p:xfrm>
          <a:off x="1187624" y="206084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Umění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Orchestrální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symfonický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orchestr, partitura symfonická, partitura vokální, zpěvní hlasy, sbor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31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96944" cy="1008112"/>
          </a:xfrm>
          <a:solidFill>
            <a:schemeClr val="accent6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Orchestrální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18457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500" b="1" u="sng" dirty="0" smtClean="0"/>
              <a:t>Orchestrální hudba</a:t>
            </a:r>
          </a:p>
          <a:p>
            <a:pPr>
              <a:buFontTx/>
              <a:buChar char="-"/>
            </a:pPr>
            <a:r>
              <a:rPr lang="cs-CZ" sz="2500" dirty="0" smtClean="0"/>
              <a:t>hraje ji větší počet hudebníků ve větších prostorách </a:t>
            </a:r>
          </a:p>
          <a:p>
            <a:pPr marL="0" indent="0">
              <a:buNone/>
            </a:pPr>
            <a:r>
              <a:rPr lang="cs-CZ" sz="2500" b="1" dirty="0" smtClean="0">
                <a:hlinkClick r:id="rId3"/>
              </a:rPr>
              <a:t>Symfonický orchestr </a:t>
            </a:r>
            <a:r>
              <a:rPr lang="cs-CZ" sz="2500" dirty="0" smtClean="0"/>
              <a:t>(filharmonický – filharmonie)</a:t>
            </a:r>
          </a:p>
          <a:p>
            <a:pPr marL="0" indent="0">
              <a:buNone/>
            </a:pPr>
            <a:r>
              <a:rPr lang="cs-CZ" sz="2500" dirty="0" smtClean="0"/>
              <a:t> -   jednotlivé </a:t>
            </a:r>
            <a:r>
              <a:rPr lang="cs-CZ" sz="2500" dirty="0"/>
              <a:t>nástroje jsou v něm zastoupeny vždy větším počtem </a:t>
            </a:r>
            <a:r>
              <a:rPr lang="cs-CZ" sz="2500" dirty="0" smtClean="0"/>
              <a:t>    </a:t>
            </a:r>
          </a:p>
          <a:p>
            <a:pPr marL="0" indent="0">
              <a:buNone/>
            </a:pPr>
            <a:r>
              <a:rPr lang="cs-CZ" sz="2500" dirty="0" smtClean="0"/>
              <a:t>      instrumentalistů</a:t>
            </a:r>
            <a:r>
              <a:rPr lang="cs-CZ" sz="2500" dirty="0"/>
              <a:t>, tvořících </a:t>
            </a:r>
            <a:r>
              <a:rPr lang="cs-CZ" sz="2500" dirty="0">
                <a:hlinkClick r:id="rId4" tooltip="Nástrojová skupina (orchestr) (stránka neexistuje)"/>
              </a:rPr>
              <a:t>nástrojové skupiny</a:t>
            </a:r>
            <a:r>
              <a:rPr lang="cs-CZ" sz="2500" dirty="0"/>
              <a:t> (</a:t>
            </a:r>
            <a:r>
              <a:rPr lang="cs-CZ" sz="2500" dirty="0" smtClean="0"/>
              <a:t>sekce):</a:t>
            </a:r>
            <a:endParaRPr lang="cs-CZ" sz="2500" dirty="0"/>
          </a:p>
          <a:p>
            <a:r>
              <a:rPr lang="cs-CZ" sz="2500" dirty="0">
                <a:hlinkClick r:id="rId5" tooltip="Dřevěný nástroj"/>
              </a:rPr>
              <a:t>Dechové dřevěné nástroje</a:t>
            </a:r>
            <a:r>
              <a:rPr lang="cs-CZ" sz="2500" dirty="0"/>
              <a:t>: </a:t>
            </a:r>
            <a:r>
              <a:rPr lang="cs-CZ" sz="2500" dirty="0">
                <a:hlinkClick r:id="rId6" tooltip="Příčná flétna"/>
              </a:rPr>
              <a:t>flétny</a:t>
            </a:r>
            <a:r>
              <a:rPr lang="cs-CZ" sz="2500" dirty="0"/>
              <a:t> a </a:t>
            </a:r>
            <a:r>
              <a:rPr lang="cs-CZ" sz="2500" dirty="0">
                <a:hlinkClick r:id="rId7" tooltip="Pikola"/>
              </a:rPr>
              <a:t>pikola</a:t>
            </a:r>
            <a:r>
              <a:rPr lang="cs-CZ" sz="2500" dirty="0"/>
              <a:t>, </a:t>
            </a:r>
            <a:r>
              <a:rPr lang="cs-CZ" sz="2500" dirty="0">
                <a:hlinkClick r:id="rId8" tooltip="Hoboj"/>
              </a:rPr>
              <a:t>hoboje</a:t>
            </a:r>
            <a:r>
              <a:rPr lang="cs-CZ" sz="2500" dirty="0"/>
              <a:t> a </a:t>
            </a:r>
            <a:r>
              <a:rPr lang="cs-CZ" sz="2500" dirty="0">
                <a:hlinkClick r:id="rId9" tooltip="Anglický roh"/>
              </a:rPr>
              <a:t>anglický roh</a:t>
            </a:r>
            <a:r>
              <a:rPr lang="cs-CZ" sz="2500" dirty="0"/>
              <a:t>, </a:t>
            </a:r>
            <a:r>
              <a:rPr lang="cs-CZ" sz="2500" dirty="0">
                <a:hlinkClick r:id="rId10" tooltip="Klarinet"/>
              </a:rPr>
              <a:t>klarinety</a:t>
            </a:r>
            <a:r>
              <a:rPr lang="cs-CZ" sz="2500" dirty="0"/>
              <a:t>, </a:t>
            </a:r>
            <a:r>
              <a:rPr lang="cs-CZ" sz="2500" dirty="0">
                <a:hlinkClick r:id="rId11" tooltip="Fagot"/>
              </a:rPr>
              <a:t>fagoty</a:t>
            </a:r>
            <a:r>
              <a:rPr lang="cs-CZ" sz="2500" dirty="0"/>
              <a:t> a </a:t>
            </a:r>
            <a:r>
              <a:rPr lang="cs-CZ" sz="2500" dirty="0">
                <a:hlinkClick r:id="rId12" tooltip="Kontrafagot"/>
              </a:rPr>
              <a:t>kontrafagot</a:t>
            </a:r>
            <a:endParaRPr lang="cs-CZ" sz="2500" dirty="0"/>
          </a:p>
          <a:p>
            <a:r>
              <a:rPr lang="cs-CZ" sz="2500" dirty="0">
                <a:hlinkClick r:id="rId13" tooltip="Žesťový nástroj"/>
              </a:rPr>
              <a:t>Dechové žesťové nástroje</a:t>
            </a:r>
            <a:r>
              <a:rPr lang="cs-CZ" sz="2500" dirty="0"/>
              <a:t>: </a:t>
            </a:r>
            <a:r>
              <a:rPr lang="cs-CZ" sz="2500" dirty="0" err="1">
                <a:hlinkClick r:id="rId14" tooltip="Lesní roh"/>
              </a:rPr>
              <a:t>horny</a:t>
            </a:r>
            <a:r>
              <a:rPr lang="cs-CZ" sz="2500" dirty="0"/>
              <a:t> (</a:t>
            </a:r>
            <a:r>
              <a:rPr lang="cs-CZ" sz="2500" dirty="0" err="1"/>
              <a:t>corny</a:t>
            </a:r>
            <a:r>
              <a:rPr lang="cs-CZ" sz="2500" dirty="0"/>
              <a:t>), </a:t>
            </a:r>
            <a:r>
              <a:rPr lang="cs-CZ" sz="2500" dirty="0">
                <a:hlinkClick r:id="rId15" tooltip="Trubka"/>
              </a:rPr>
              <a:t>trubky</a:t>
            </a:r>
            <a:r>
              <a:rPr lang="cs-CZ" sz="2500" dirty="0"/>
              <a:t>, </a:t>
            </a:r>
            <a:r>
              <a:rPr lang="cs-CZ" sz="2500" dirty="0">
                <a:hlinkClick r:id="rId16" tooltip="Pozoun"/>
              </a:rPr>
              <a:t>pozouny</a:t>
            </a:r>
            <a:r>
              <a:rPr lang="cs-CZ" sz="2500" dirty="0"/>
              <a:t>, </a:t>
            </a:r>
            <a:r>
              <a:rPr lang="cs-CZ" sz="2500" dirty="0">
                <a:hlinkClick r:id="rId17" tooltip="Tuba"/>
              </a:rPr>
              <a:t>tuba</a:t>
            </a:r>
            <a:endParaRPr lang="cs-CZ" sz="2500" dirty="0"/>
          </a:p>
          <a:p>
            <a:r>
              <a:rPr lang="cs-CZ" sz="2500" dirty="0">
                <a:hlinkClick r:id="rId18" tooltip="Bicí nástroj"/>
              </a:rPr>
              <a:t>Bicí</a:t>
            </a:r>
            <a:r>
              <a:rPr lang="cs-CZ" sz="2500" dirty="0"/>
              <a:t>: </a:t>
            </a:r>
            <a:r>
              <a:rPr lang="cs-CZ" sz="2500" dirty="0">
                <a:hlinkClick r:id="rId19" tooltip="Kotel"/>
              </a:rPr>
              <a:t>kotle</a:t>
            </a:r>
            <a:r>
              <a:rPr lang="cs-CZ" sz="2500" dirty="0"/>
              <a:t>, </a:t>
            </a:r>
            <a:r>
              <a:rPr lang="cs-CZ" sz="2500" dirty="0">
                <a:hlinkClick r:id="rId20" tooltip="Basový buben"/>
              </a:rPr>
              <a:t>basový buben</a:t>
            </a:r>
            <a:r>
              <a:rPr lang="cs-CZ" sz="2500" dirty="0"/>
              <a:t>, </a:t>
            </a:r>
            <a:r>
              <a:rPr lang="cs-CZ" sz="2500" dirty="0">
                <a:hlinkClick r:id="rId21" tooltip="Malý buben (stránka neexistuje)"/>
              </a:rPr>
              <a:t>malý buben</a:t>
            </a:r>
            <a:r>
              <a:rPr lang="cs-CZ" sz="2500" dirty="0"/>
              <a:t>, </a:t>
            </a:r>
            <a:r>
              <a:rPr lang="cs-CZ" sz="2500" dirty="0">
                <a:hlinkClick r:id="rId22" tooltip="Činely"/>
              </a:rPr>
              <a:t>činely</a:t>
            </a:r>
            <a:r>
              <a:rPr lang="cs-CZ" sz="2500" dirty="0"/>
              <a:t>, triangl</a:t>
            </a:r>
          </a:p>
          <a:p>
            <a:r>
              <a:rPr lang="cs-CZ" sz="2500" dirty="0">
                <a:hlinkClick r:id="rId23" tooltip="Harfa"/>
              </a:rPr>
              <a:t>Harfy</a:t>
            </a:r>
            <a:endParaRPr lang="cs-CZ" sz="2500" dirty="0"/>
          </a:p>
          <a:p>
            <a:r>
              <a:rPr lang="cs-CZ" sz="2500" dirty="0">
                <a:hlinkClick r:id="rId24" tooltip="Smyčcový nástroj"/>
              </a:rPr>
              <a:t>Smyčce</a:t>
            </a:r>
            <a:r>
              <a:rPr lang="cs-CZ" sz="2500" dirty="0"/>
              <a:t>: první </a:t>
            </a:r>
            <a:r>
              <a:rPr lang="cs-CZ" sz="2500" dirty="0">
                <a:hlinkClick r:id="rId25" tooltip="Housle"/>
              </a:rPr>
              <a:t>housle</a:t>
            </a:r>
            <a:r>
              <a:rPr lang="cs-CZ" sz="2500" dirty="0"/>
              <a:t>, druhé housle, </a:t>
            </a:r>
            <a:r>
              <a:rPr lang="cs-CZ" sz="2500" dirty="0">
                <a:hlinkClick r:id="rId26" tooltip="Viola"/>
              </a:rPr>
              <a:t>violy</a:t>
            </a:r>
            <a:r>
              <a:rPr lang="cs-CZ" sz="2500" dirty="0"/>
              <a:t>, </a:t>
            </a:r>
            <a:r>
              <a:rPr lang="cs-CZ" sz="2500" dirty="0">
                <a:hlinkClick r:id="rId27" tooltip="Violoncello"/>
              </a:rPr>
              <a:t>violoncella</a:t>
            </a:r>
            <a:r>
              <a:rPr lang="cs-CZ" sz="2500" dirty="0"/>
              <a:t>, </a:t>
            </a:r>
            <a:r>
              <a:rPr lang="cs-CZ" sz="2500" dirty="0" smtClean="0">
                <a:hlinkClick r:id="rId28" tooltip="Kontrabas"/>
              </a:rPr>
              <a:t>kontrabasy</a:t>
            </a: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r>
              <a:rPr lang="cs-CZ" sz="2500" dirty="0"/>
              <a:t>Podle potřeb konkrétní partitury mohou k těmto nástrojům přistupovat i další, např. </a:t>
            </a:r>
            <a:r>
              <a:rPr lang="cs-CZ" sz="2500" dirty="0">
                <a:hlinkClick r:id="rId29" tooltip="Drnkací nástroj"/>
              </a:rPr>
              <a:t>drnkací</a:t>
            </a:r>
            <a:r>
              <a:rPr lang="cs-CZ" sz="2500" dirty="0"/>
              <a:t> nebo </a:t>
            </a:r>
            <a:r>
              <a:rPr lang="cs-CZ" sz="2500" dirty="0">
                <a:hlinkClick r:id="rId30" tooltip="Klávesový nástroj"/>
              </a:rPr>
              <a:t>klávesové</a:t>
            </a:r>
            <a:r>
              <a:rPr lang="cs-CZ" sz="2500" dirty="0"/>
              <a:t> (</a:t>
            </a:r>
            <a:r>
              <a:rPr lang="cs-CZ" sz="2500" dirty="0">
                <a:hlinkClick r:id="rId31" tooltip="Klavír"/>
              </a:rPr>
              <a:t>klavír</a:t>
            </a:r>
            <a:r>
              <a:rPr lang="cs-CZ" sz="2500" dirty="0"/>
              <a:t>, </a:t>
            </a:r>
            <a:r>
              <a:rPr lang="cs-CZ" sz="2500" dirty="0">
                <a:hlinkClick r:id="rId32" tooltip="Cembalo"/>
              </a:rPr>
              <a:t>cembalo</a:t>
            </a:r>
            <a:r>
              <a:rPr lang="cs-CZ" sz="2500" dirty="0"/>
              <a:t>, </a:t>
            </a:r>
            <a:r>
              <a:rPr lang="cs-CZ" sz="2500" dirty="0">
                <a:hlinkClick r:id="rId33" tooltip="Varhany"/>
              </a:rPr>
              <a:t>varhany</a:t>
            </a:r>
            <a:r>
              <a:rPr lang="cs-CZ" sz="2500" dirty="0"/>
              <a:t>, </a:t>
            </a:r>
            <a:r>
              <a:rPr lang="cs-CZ" sz="2500" dirty="0">
                <a:hlinkClick r:id="rId34" tooltip="Celesta"/>
              </a:rPr>
              <a:t>celesta</a:t>
            </a:r>
            <a:r>
              <a:rPr lang="cs-CZ" sz="2500" dirty="0"/>
              <a:t>, </a:t>
            </a:r>
            <a:r>
              <a:rPr lang="cs-CZ" sz="2500" dirty="0">
                <a:hlinkClick r:id="rId35" tooltip="Xylofon"/>
              </a:rPr>
              <a:t>xylofon</a:t>
            </a:r>
            <a:r>
              <a:rPr lang="cs-CZ" sz="2500" dirty="0"/>
              <a:t>), </a:t>
            </a:r>
            <a:r>
              <a:rPr lang="cs-CZ" sz="2500" dirty="0">
                <a:hlinkClick r:id="rId36" tooltip="Jazz"/>
              </a:rPr>
              <a:t>jazzové</a:t>
            </a:r>
            <a:r>
              <a:rPr lang="cs-CZ" sz="2500" dirty="0"/>
              <a:t> (</a:t>
            </a:r>
            <a:r>
              <a:rPr lang="cs-CZ" sz="2500" dirty="0">
                <a:hlinkClick r:id="rId37" tooltip="Saxofon"/>
              </a:rPr>
              <a:t>saxofon</a:t>
            </a:r>
            <a:r>
              <a:rPr lang="cs-CZ" sz="2500" dirty="0"/>
              <a:t>) atd.</a:t>
            </a:r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39972582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96944" cy="1008112"/>
          </a:xfrm>
          <a:solidFill>
            <a:schemeClr val="accent6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Orchestrální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18457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Symfonický orchestr řídí dirigent a pomáhá mu v tom </a:t>
            </a:r>
            <a:r>
              <a:rPr lang="cs-CZ" sz="2300" b="1" dirty="0" smtClean="0">
                <a:hlinkClick r:id="rId3"/>
              </a:rPr>
              <a:t>partitura</a:t>
            </a:r>
            <a:r>
              <a:rPr lang="cs-CZ" sz="2300" b="1" dirty="0" smtClean="0"/>
              <a:t>:</a:t>
            </a:r>
          </a:p>
          <a:p>
            <a:pPr>
              <a:buFontTx/>
              <a:buChar char="-"/>
            </a:pPr>
            <a:r>
              <a:rPr lang="cs-CZ" sz="2300" dirty="0" smtClean="0"/>
              <a:t>notová kniha pro dirigenta</a:t>
            </a:r>
          </a:p>
          <a:p>
            <a:pPr>
              <a:buFontTx/>
              <a:buChar char="-"/>
            </a:pPr>
            <a:r>
              <a:rPr lang="cs-CZ" sz="2300" dirty="0" smtClean="0"/>
              <a:t>obsahuje notové party všech druhů hudebních nástrojů v orchestru</a:t>
            </a:r>
          </a:p>
          <a:p>
            <a:pPr>
              <a:buFontTx/>
              <a:buChar char="-"/>
            </a:pPr>
            <a:r>
              <a:rPr lang="cs-CZ" sz="2300" dirty="0" smtClean="0"/>
              <a:t>je psána v ustáleném pořadí (každý hlas má svůj řádek a takty jsou srovnány hezky pod sebou)</a:t>
            </a:r>
          </a:p>
          <a:p>
            <a:pPr marL="0" indent="0">
              <a:buNone/>
            </a:pPr>
            <a:r>
              <a:rPr lang="cs-CZ" sz="2300" dirty="0" smtClean="0"/>
              <a:t>                                                                                 orchestrální</a:t>
            </a: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Partitury se dělí na dva základní typy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            vokální </a:t>
            </a:r>
          </a:p>
          <a:p>
            <a:pPr marL="0" indent="0">
              <a:buNone/>
            </a:pPr>
            <a:r>
              <a:rPr lang="cs-CZ" sz="2300" b="1" dirty="0" smtClean="0"/>
              <a:t>Vokální partitura </a:t>
            </a:r>
            <a:r>
              <a:rPr lang="cs-CZ" sz="2300" dirty="0" smtClean="0"/>
              <a:t>slouží pro řízení vokálních sborů:</a:t>
            </a:r>
          </a:p>
          <a:p>
            <a:pPr marL="0" indent="0">
              <a:buNone/>
            </a:pPr>
            <a:r>
              <a:rPr lang="cs-CZ" sz="2300" dirty="0" smtClean="0"/>
              <a:t>                                 soprán                                                    tenor</a:t>
            </a:r>
          </a:p>
          <a:p>
            <a:pPr marL="0" indent="0">
              <a:buNone/>
            </a:pPr>
            <a:r>
              <a:rPr lang="cs-CZ" sz="2300" dirty="0" smtClean="0"/>
              <a:t>ženské hlasy           mezzosoprán        mužské hlasy          baryton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alt                                                            bas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932040" y="3645024"/>
            <a:ext cx="783526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32040" y="4008900"/>
            <a:ext cx="792088" cy="428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907704" y="5301208"/>
            <a:ext cx="648072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07704" y="5733256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07704" y="5733256"/>
            <a:ext cx="64807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300192" y="5301208"/>
            <a:ext cx="57606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300192" y="5733256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300192" y="5733256"/>
            <a:ext cx="57606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3181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96944" cy="1008112"/>
          </a:xfrm>
          <a:solidFill>
            <a:schemeClr val="accent6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Orchestrální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18457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Typy vokálních sborů:</a:t>
            </a:r>
          </a:p>
          <a:p>
            <a:pPr>
              <a:buFontTx/>
              <a:buChar char="-"/>
            </a:pPr>
            <a:r>
              <a:rPr lang="cs-CZ" sz="2300" dirty="0" smtClean="0"/>
              <a:t>dětský</a:t>
            </a:r>
          </a:p>
          <a:p>
            <a:pPr>
              <a:buFontTx/>
              <a:buChar char="-"/>
            </a:pPr>
            <a:r>
              <a:rPr lang="cs-CZ" sz="2300" dirty="0" smtClean="0"/>
              <a:t>ženský</a:t>
            </a:r>
          </a:p>
          <a:p>
            <a:pPr>
              <a:buFontTx/>
              <a:buChar char="-"/>
            </a:pPr>
            <a:r>
              <a:rPr lang="cs-CZ" sz="2300" dirty="0" smtClean="0"/>
              <a:t>mužský</a:t>
            </a:r>
          </a:p>
          <a:p>
            <a:pPr>
              <a:buFontTx/>
              <a:buChar char="-"/>
            </a:pPr>
            <a:r>
              <a:rPr lang="cs-CZ" sz="2300" dirty="0" smtClean="0"/>
              <a:t>smíšený</a:t>
            </a:r>
          </a:p>
          <a:p>
            <a:pPr marL="0" indent="0">
              <a:buNone/>
            </a:pPr>
            <a:r>
              <a:rPr lang="cs-CZ" sz="2300" dirty="0" smtClean="0"/>
              <a:t>Skladba může být komponována pro vokální sbor i s doprovodem orchestru – sborové i sólové hlasy se píší do partitury mezi nástroje bicí a smyčcové</a:t>
            </a:r>
          </a:p>
          <a:p>
            <a:pPr marL="0" indent="0">
              <a:buNone/>
            </a:pPr>
            <a:r>
              <a:rPr lang="cs-CZ" sz="2300" b="1" i="1" dirty="0" smtClean="0"/>
              <a:t>Příklady různých vokálních uskupení:</a:t>
            </a:r>
          </a:p>
          <a:p>
            <a:pPr>
              <a:buFontTx/>
              <a:buChar char="-"/>
            </a:pPr>
            <a:r>
              <a:rPr lang="cs-CZ" sz="2300" i="1" dirty="0" smtClean="0"/>
              <a:t>čtyřhlasý ženský sbor (soprán I, soprán II, alt I, alt II)</a:t>
            </a:r>
          </a:p>
          <a:p>
            <a:pPr>
              <a:buFontTx/>
              <a:buChar char="-"/>
            </a:pPr>
            <a:r>
              <a:rPr lang="cs-CZ" sz="2300" i="1" dirty="0" smtClean="0"/>
              <a:t>čtyřhlasý mužský sbor (tenor I, tenor II, bas I, bas II)</a:t>
            </a:r>
          </a:p>
          <a:p>
            <a:pPr>
              <a:buFontTx/>
              <a:buChar char="-"/>
            </a:pPr>
            <a:r>
              <a:rPr lang="cs-CZ" sz="2300" i="1" dirty="0" smtClean="0"/>
              <a:t>smíšený sbor (soprán, alt, tenor, bas)</a:t>
            </a:r>
          </a:p>
        </p:txBody>
      </p:sp>
    </p:spTree>
    <p:extLst>
      <p:ext uri="{BB962C8B-B14F-4D97-AF65-F5344CB8AC3E}">
        <p14:creationId xmlns:p14="http://schemas.microsoft.com/office/powerpoint/2010/main" val="41283181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Odpověz správně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9942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Symfonický orchestr řídí: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primáš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dirigent</a:t>
            </a: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delegát</a:t>
            </a:r>
          </a:p>
        </p:txBody>
      </p:sp>
    </p:spTree>
    <p:extLst>
      <p:ext uri="{BB962C8B-B14F-4D97-AF65-F5344CB8AC3E}">
        <p14:creationId xmlns:p14="http://schemas.microsoft.com/office/powerpoint/2010/main" val="18064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Partitury se dělí na: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symfonické a vokální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orchestrální a symfonické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orchestrální a </a:t>
            </a:r>
          </a:p>
          <a:p>
            <a:pPr algn="ctr"/>
            <a:r>
              <a:rPr lang="cs-CZ" sz="2300" dirty="0" smtClean="0"/>
              <a:t>vokální</a:t>
            </a:r>
          </a:p>
        </p:txBody>
      </p:sp>
    </p:spTree>
    <p:extLst>
      <p:ext uri="{BB962C8B-B14F-4D97-AF65-F5344CB8AC3E}">
        <p14:creationId xmlns:p14="http://schemas.microsoft.com/office/powerpoint/2010/main" val="33560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Ženské zpěvní hlasy se dělí na: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soprán</a:t>
            </a:r>
          </a:p>
          <a:p>
            <a:pPr algn="ctr"/>
            <a:r>
              <a:rPr lang="cs-CZ" sz="2300" dirty="0" smtClean="0"/>
              <a:t>mezzosoprán</a:t>
            </a:r>
          </a:p>
          <a:p>
            <a:pPr algn="ctr"/>
            <a:r>
              <a:rPr lang="cs-CZ" sz="2300" dirty="0" smtClean="0"/>
              <a:t>alt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soprán</a:t>
            </a:r>
          </a:p>
          <a:p>
            <a:pPr algn="ctr"/>
            <a:r>
              <a:rPr lang="cs-CZ" sz="2300" dirty="0" smtClean="0"/>
              <a:t>mezzosoprán</a:t>
            </a:r>
          </a:p>
          <a:p>
            <a:pPr algn="ctr"/>
            <a:r>
              <a:rPr lang="cs-CZ" sz="2300" dirty="0" smtClean="0"/>
              <a:t>tenor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soprán</a:t>
            </a:r>
          </a:p>
          <a:p>
            <a:pPr algn="ctr"/>
            <a:r>
              <a:rPr lang="cs-CZ" sz="2300" dirty="0" smtClean="0"/>
              <a:t>baryton</a:t>
            </a:r>
          </a:p>
          <a:p>
            <a:pPr algn="ctr"/>
            <a:r>
              <a:rPr lang="cs-CZ" sz="2300" dirty="0" smtClean="0"/>
              <a:t>alt</a:t>
            </a:r>
          </a:p>
        </p:txBody>
      </p:sp>
    </p:spTree>
    <p:extLst>
      <p:ext uri="{BB962C8B-B14F-4D97-AF65-F5344CB8AC3E}">
        <p14:creationId xmlns:p14="http://schemas.microsoft.com/office/powerpoint/2010/main" val="33560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Mužské hlasy se dělí na: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tenor</a:t>
            </a:r>
          </a:p>
          <a:p>
            <a:pPr algn="ctr"/>
            <a:r>
              <a:rPr lang="cs-CZ" sz="2300" dirty="0" smtClean="0"/>
              <a:t>baryton</a:t>
            </a:r>
          </a:p>
          <a:p>
            <a:pPr algn="ctr"/>
            <a:r>
              <a:rPr lang="cs-CZ" sz="2300" dirty="0" smtClean="0"/>
              <a:t>kontrabas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tenor</a:t>
            </a:r>
          </a:p>
          <a:p>
            <a:pPr algn="ctr"/>
            <a:r>
              <a:rPr lang="cs-CZ" sz="2300" dirty="0" smtClean="0"/>
              <a:t>baryton</a:t>
            </a:r>
          </a:p>
          <a:p>
            <a:pPr algn="ctr"/>
            <a:r>
              <a:rPr lang="cs-CZ" sz="2300" dirty="0" smtClean="0"/>
              <a:t>bas</a:t>
            </a: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alt</a:t>
            </a:r>
          </a:p>
          <a:p>
            <a:pPr algn="ctr"/>
            <a:r>
              <a:rPr lang="cs-CZ" sz="2300" dirty="0" smtClean="0"/>
              <a:t>tenor</a:t>
            </a:r>
          </a:p>
          <a:p>
            <a:pPr algn="ctr"/>
            <a:r>
              <a:rPr lang="cs-CZ" sz="2300" dirty="0" smtClean="0"/>
              <a:t>bas</a:t>
            </a:r>
          </a:p>
        </p:txBody>
      </p:sp>
    </p:spTree>
    <p:extLst>
      <p:ext uri="{BB962C8B-B14F-4D97-AF65-F5344CB8AC3E}">
        <p14:creationId xmlns:p14="http://schemas.microsoft.com/office/powerpoint/2010/main" val="33560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Smíšený sbor obsahuje tyto hlasy: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soprán</a:t>
            </a:r>
          </a:p>
          <a:p>
            <a:pPr algn="ctr"/>
            <a:r>
              <a:rPr lang="cs-CZ" sz="2300" dirty="0" smtClean="0"/>
              <a:t>alt</a:t>
            </a:r>
          </a:p>
          <a:p>
            <a:pPr algn="ctr"/>
            <a:r>
              <a:rPr lang="cs-CZ" sz="2300" dirty="0" smtClean="0"/>
              <a:t>tenor</a:t>
            </a:r>
          </a:p>
          <a:p>
            <a:pPr algn="ctr"/>
            <a:r>
              <a:rPr lang="cs-CZ" sz="2300" dirty="0" smtClean="0"/>
              <a:t>bas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soprán</a:t>
            </a:r>
          </a:p>
          <a:p>
            <a:pPr algn="ctr"/>
            <a:r>
              <a:rPr lang="cs-CZ" sz="2300" dirty="0" smtClean="0"/>
              <a:t>mezzosoprán</a:t>
            </a:r>
          </a:p>
          <a:p>
            <a:pPr algn="ctr"/>
            <a:r>
              <a:rPr lang="cs-CZ" sz="2300" dirty="0" smtClean="0"/>
              <a:t>tenor</a:t>
            </a:r>
          </a:p>
          <a:p>
            <a:pPr algn="ctr"/>
            <a:r>
              <a:rPr lang="cs-CZ" sz="2300" dirty="0" smtClean="0"/>
              <a:t>baryton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soprán </a:t>
            </a:r>
          </a:p>
          <a:p>
            <a:pPr algn="ctr"/>
            <a:r>
              <a:rPr lang="cs-CZ" sz="2300" dirty="0" smtClean="0"/>
              <a:t>alt</a:t>
            </a:r>
          </a:p>
          <a:p>
            <a:pPr algn="ctr"/>
            <a:r>
              <a:rPr lang="cs-CZ" sz="2300" dirty="0" smtClean="0"/>
              <a:t>baryton</a:t>
            </a:r>
          </a:p>
          <a:p>
            <a:pPr algn="ctr"/>
            <a:r>
              <a:rPr lang="cs-CZ" sz="2300" dirty="0" smtClean="0"/>
              <a:t>bas</a:t>
            </a:r>
          </a:p>
        </p:txBody>
      </p:sp>
    </p:spTree>
    <p:extLst>
      <p:ext uri="{BB962C8B-B14F-4D97-AF65-F5344CB8AC3E}">
        <p14:creationId xmlns:p14="http://schemas.microsoft.com/office/powerpoint/2010/main" val="33560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KONEC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348880"/>
            <a:ext cx="6840760" cy="122413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Jsi znalec písňové formy!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Renata\AppData\Local\Microsoft\Windows\Temporary Internet Files\Content.IE5\57VZ4SA6\MC900435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3717032"/>
            <a:ext cx="2520280" cy="227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959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Špatně, zkus to znovu!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nata\AppData\Local\Microsoft\Windows\Temporary Internet Files\Content.IE5\JAJOCN7B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74912"/>
            <a:ext cx="2467922" cy="325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7452320" y="486916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9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29.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b="1" u="sng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Dělení hudby podle velikosti hudebního uskupení a množství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posluchačů – orchestrální hudba</a:t>
            </a:r>
          </a:p>
          <a:p>
            <a:pPr>
              <a:buFontTx/>
              <a:buChar char="-"/>
            </a:pPr>
            <a:r>
              <a:rPr lang="cs-CZ" sz="2300" dirty="0" smtClean="0"/>
              <a:t>Vyvození pojmu partitura, druhy partitur</a:t>
            </a:r>
          </a:p>
          <a:p>
            <a:pPr>
              <a:buFontTx/>
              <a:buChar char="-"/>
            </a:pPr>
            <a:r>
              <a:rPr lang="cs-CZ" sz="2300" dirty="0" smtClean="0"/>
              <a:t>Dělení lidských zpěvních hlasů podle výšky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</a:t>
            </a:r>
            <a:r>
              <a:rPr lang="cs-CZ" sz="2300" dirty="0" smtClean="0"/>
              <a:t> – odpovědi na kontrolní otázky s automatickým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</a:t>
            </a:r>
            <a:r>
              <a:rPr lang="cs-CZ" sz="2300" dirty="0" smtClean="0"/>
              <a:t>vyhodnocením správnosti</a:t>
            </a:r>
            <a:endParaRPr lang="cs-CZ" sz="2300" b="1" u="sng" dirty="0"/>
          </a:p>
          <a:p>
            <a:pPr marL="0" indent="0">
              <a:buNone/>
            </a:pPr>
            <a:endParaRPr lang="cs-CZ" sz="2300" b="1" u="sng" dirty="0"/>
          </a:p>
        </p:txBody>
      </p:sp>
    </p:spTree>
    <p:extLst>
      <p:ext uri="{BB962C8B-B14F-4D97-AF65-F5344CB8AC3E}">
        <p14:creationId xmlns:p14="http://schemas.microsoft.com/office/powerpoint/2010/main" val="56862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96653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523</Words>
  <Application>Microsoft Office PowerPoint</Application>
  <PresentationFormat>Předvádění na obrazovce (4:3)</PresentationFormat>
  <Paragraphs>127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Orchestrální hudba</vt:lpstr>
      <vt:lpstr>Prezentace aplikace PowerPoint</vt:lpstr>
      <vt:lpstr>Orchestrální hudba</vt:lpstr>
      <vt:lpstr>Orchestrální hudba</vt:lpstr>
      <vt:lpstr>Orchestrální hudba</vt:lpstr>
      <vt:lpstr>Kontrolní otázky:</vt:lpstr>
      <vt:lpstr>Symfonický orchestr řídí:</vt:lpstr>
      <vt:lpstr>Partitury se dělí na:</vt:lpstr>
      <vt:lpstr>Ženské zpěvní hlasy se dělí na:</vt:lpstr>
      <vt:lpstr>Mužské hlasy se dělí na:</vt:lpstr>
      <vt:lpstr>Smíšený sbor obsahuje tyto hlasy:</vt:lpstr>
      <vt:lpstr>KONEC </vt:lpstr>
      <vt:lpstr>Špatně, zkus to znovu! </vt:lpstr>
      <vt:lpstr>Mgr. Renáta Jehličková 29.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Symfonický orchestr, partitura, komorní hudba</dc:title>
  <dc:creator>Renata Jehličková</dc:creator>
  <cp:lastModifiedBy>Renata Jehličková</cp:lastModifiedBy>
  <cp:revision>39</cp:revision>
  <dcterms:created xsi:type="dcterms:W3CDTF">2012-02-23T22:52:00Z</dcterms:created>
  <dcterms:modified xsi:type="dcterms:W3CDTF">2012-02-27T22:38:02Z</dcterms:modified>
</cp:coreProperties>
</file>