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9" r:id="rId3"/>
    <p:sldId id="258" r:id="rId4"/>
    <p:sldId id="265" r:id="rId5"/>
    <p:sldId id="261" r:id="rId6"/>
    <p:sldId id="263" r:id="rId7"/>
    <p:sldId id="267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71" autoAdjust="0"/>
  </p:normalViewPr>
  <p:slideViewPr>
    <p:cSldViewPr>
      <p:cViewPr>
        <p:scale>
          <a:sx n="66" d="100"/>
          <a:sy n="66" d="100"/>
        </p:scale>
        <p:origin x="-1524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40664-E86B-497A-8D92-9E0DE6626AA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6DF37-F541-4EB0-B9E2-AE3833D9C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292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6DF37-F541-4EB0-B9E2-AE3833D9C2D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883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395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782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38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962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6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17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272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198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477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17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91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E3F30-E727-41D3-BEA8-0929E161D348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FD76E-1EEE-4628-8962-F94C2C54BB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81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antomima" TargetMode="External"/><Relationship Id="rId2" Type="http://schemas.openxmlformats.org/officeDocument/2006/relationships/hyperlink" Target="http://cs.wikipedia.org/wiki/Bale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ergej_Prokofjev" TargetMode="External"/><Relationship Id="rId2" Type="http://schemas.openxmlformats.org/officeDocument/2006/relationships/hyperlink" Target="http://cs.wikipedia.org/wiki/Petr_Ilji%C4%8D_%C4%8Cajkovskij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Aram_Cha%C4%8Daturjan" TargetMode="External"/><Relationship Id="rId4" Type="http://schemas.openxmlformats.org/officeDocument/2006/relationships/hyperlink" Target="http://cs.wikipedia.org/wiki/Igor_Fjodorovi%C4%8D_Stravinskij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lturniportal.cz/fotky/480/2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406" y="764704"/>
            <a:ext cx="8229600" cy="1143000"/>
          </a:xfrm>
        </p:spPr>
        <p:txBody>
          <a:bodyPr/>
          <a:lstStyle/>
          <a:p>
            <a:r>
              <a:rPr lang="cs-CZ" dirty="0" smtClean="0"/>
              <a:t>Hudba a tanec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2204864"/>
            <a:ext cx="6408712" cy="2538861"/>
          </a:xfrm>
        </p:spPr>
        <p:txBody>
          <a:bodyPr/>
          <a:lstStyle/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Název školy:  Základní škola Karla Klíče Hostinné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Autor:  Mgr. Renáta Jehličková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Název:  </a:t>
            </a:r>
            <a:r>
              <a:rPr lang="cs-CZ" sz="2300" dirty="0" smtClean="0">
                <a:solidFill>
                  <a:prstClr val="black"/>
                </a:solidFill>
              </a:rPr>
              <a:t>VY_32_INOVACE_09_C_17_HUDBA A TANEC</a:t>
            </a: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Téma</a:t>
            </a:r>
            <a:r>
              <a:rPr lang="cs-CZ" sz="2300" dirty="0" smtClean="0">
                <a:solidFill>
                  <a:prstClr val="black"/>
                </a:solidFill>
              </a:rPr>
              <a:t>:  HUDEBNÍ NAUKA</a:t>
            </a: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Číslo projektu: CZ.1.07/1.4.00/21.2131</a:t>
            </a:r>
          </a:p>
          <a:p>
            <a:pPr marL="0" lvl="0" indent="0">
              <a:buNone/>
            </a:pPr>
            <a:endParaRPr lang="cs-CZ" sz="23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27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6409968"/>
              </p:ext>
            </p:extLst>
          </p:nvPr>
        </p:nvGraphicFramePr>
        <p:xfrm>
          <a:off x="1187624" y="2060848"/>
          <a:ext cx="6834212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25.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23.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VI.A</a:t>
                      </a:r>
                      <a:endParaRPr lang="cs-CZ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Umění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kultura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Hudební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výchova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Hudební nauka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tanec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balet, pantomima, P. I. Čajkovskij, S.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Prokofjev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I.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Stravinskij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A.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Chačaturjan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3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Hudba a tanec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dirty="0" smtClean="0"/>
              <a:t>Hudba a tanec spolu souvisely odjakživa                   pohyb na hudbu,</a:t>
            </a:r>
          </a:p>
          <a:p>
            <a:pPr marL="0" indent="0">
              <a:buNone/>
            </a:pPr>
            <a:r>
              <a:rPr lang="cs-CZ" sz="2300" dirty="0" smtClean="0"/>
              <a:t>ten se v dějinách vyvíjel, až se jednou začal nazývat </a:t>
            </a:r>
            <a:r>
              <a:rPr lang="cs-CZ" sz="2300" b="1" dirty="0" smtClean="0">
                <a:hlinkClick r:id="rId2"/>
              </a:rPr>
              <a:t>balet</a:t>
            </a:r>
            <a:r>
              <a:rPr lang="cs-CZ" sz="2300" dirty="0" smtClean="0"/>
              <a:t> </a:t>
            </a:r>
          </a:p>
          <a:p>
            <a:pPr marL="0" indent="0">
              <a:buNone/>
            </a:pPr>
            <a:r>
              <a:rPr lang="cs-CZ" sz="2300" dirty="0" smtClean="0"/>
              <a:t>(od italského </a:t>
            </a:r>
            <a:r>
              <a:rPr lang="cs-CZ" sz="2300" i="1" dirty="0" err="1" smtClean="0"/>
              <a:t>ballare</a:t>
            </a:r>
            <a:r>
              <a:rPr lang="cs-CZ" sz="2300" dirty="0" smtClean="0"/>
              <a:t> – tančit).</a:t>
            </a:r>
          </a:p>
          <a:p>
            <a:pPr marL="0" indent="0">
              <a:buNone/>
            </a:pPr>
            <a:r>
              <a:rPr lang="cs-CZ" sz="2300" dirty="0" smtClean="0"/>
              <a:t>Jindy se pohyb s hudbou označuje jako </a:t>
            </a:r>
            <a:r>
              <a:rPr lang="cs-CZ" sz="2300" b="1" dirty="0" smtClean="0">
                <a:hlinkClick r:id="rId3"/>
              </a:rPr>
              <a:t>pantomima</a:t>
            </a:r>
            <a:r>
              <a:rPr lang="cs-CZ" sz="2300" dirty="0" smtClean="0"/>
              <a:t> </a:t>
            </a:r>
          </a:p>
          <a:p>
            <a:pPr marL="0" indent="0">
              <a:buNone/>
            </a:pPr>
            <a:r>
              <a:rPr lang="cs-CZ" sz="2300" dirty="0" smtClean="0"/>
              <a:t>(obdoba činohry, v níž je mluvené slovo nahrazeno pohybem – mimickým projevem).</a:t>
            </a:r>
          </a:p>
          <a:p>
            <a:pPr marL="0" indent="0">
              <a:buNone/>
            </a:pPr>
            <a:r>
              <a:rPr lang="cs-CZ" sz="2300" b="1" dirty="0" smtClean="0"/>
              <a:t>     </a:t>
            </a:r>
            <a:r>
              <a:rPr lang="cs-CZ" sz="2300" b="1" u="sng" dirty="0" smtClean="0">
                <a:hlinkClick r:id="rId2"/>
              </a:rPr>
              <a:t>Balet</a:t>
            </a:r>
            <a:endParaRPr lang="cs-CZ" sz="2300" b="1" u="sng" dirty="0" smtClean="0"/>
          </a:p>
          <a:p>
            <a:pPr>
              <a:buFontTx/>
              <a:buChar char="-"/>
            </a:pPr>
            <a:r>
              <a:rPr lang="cs-CZ" sz="2300" dirty="0" smtClean="0"/>
              <a:t>má nejčastěji podobu divadelní hry, ve které se děj vyjadřuje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tancem, někdy doplněným pantomimou</a:t>
            </a:r>
          </a:p>
          <a:p>
            <a:pPr>
              <a:buFontTx/>
              <a:buChar char="-"/>
            </a:pPr>
            <a:r>
              <a:rPr lang="cs-CZ" sz="2300" dirty="0" smtClean="0"/>
              <a:t>je doprovázen hudbou (v baletu důležitá stejně jako pohyb)</a:t>
            </a:r>
          </a:p>
          <a:p>
            <a:pPr>
              <a:buFontTx/>
              <a:buChar char="-"/>
            </a:pPr>
            <a:r>
              <a:rPr lang="cs-CZ" sz="2300" dirty="0" smtClean="0"/>
              <a:t>může i nemusí mít jasný děj (někdy jen vytvoření určité nálady)</a:t>
            </a:r>
          </a:p>
          <a:p>
            <a:pPr>
              <a:buFontTx/>
              <a:buChar char="-"/>
            </a:pPr>
            <a:r>
              <a:rPr lang="cs-CZ" sz="2300" dirty="0" smtClean="0"/>
              <a:t>starší balety (např. ve Francii v 17. stol.) obsahovaly i zpívané vložky /opera-</a:t>
            </a:r>
            <a:r>
              <a:rPr lang="cs-CZ" sz="2300" dirty="0" err="1" smtClean="0"/>
              <a:t>ballet</a:t>
            </a:r>
            <a:r>
              <a:rPr lang="cs-CZ" sz="2300" dirty="0" smtClean="0"/>
              <a:t>/</a:t>
            </a:r>
          </a:p>
          <a:p>
            <a:pPr>
              <a:buFontTx/>
              <a:buChar char="-"/>
            </a:pPr>
            <a:r>
              <a:rPr lang="cs-CZ" sz="2300" dirty="0" smtClean="0"/>
              <a:t>v pol. 19. stol. se objevuje moderní výrazové taneční umění</a:t>
            </a:r>
          </a:p>
          <a:p>
            <a:pPr>
              <a:buFontTx/>
              <a:buChar char="-"/>
            </a:pP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364088" y="1340768"/>
            <a:ext cx="10801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4845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864096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Hudba a tanec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544616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dirty="0" smtClean="0"/>
              <a:t>Tvůrci baletů</a:t>
            </a:r>
          </a:p>
          <a:p>
            <a:pPr>
              <a:buFontTx/>
              <a:buChar char="-"/>
            </a:pPr>
            <a:r>
              <a:rPr lang="cs-CZ" sz="2300" dirty="0" smtClean="0"/>
              <a:t>skladatelé se často nechávají inspirovat nějakou předlohou s výrazným dějem</a:t>
            </a:r>
          </a:p>
          <a:p>
            <a:pPr>
              <a:buFontTx/>
              <a:buChar char="-"/>
            </a:pPr>
            <a:r>
              <a:rPr lang="cs-CZ" sz="2300" dirty="0" smtClean="0"/>
              <a:t>k baletu se musí vytvořit hudebně-dějové libreto (tvoří choreograf)</a:t>
            </a:r>
          </a:p>
          <a:p>
            <a:pPr marL="0" indent="0">
              <a:buNone/>
            </a:pPr>
            <a:r>
              <a:rPr lang="cs-CZ" sz="2300" dirty="0" smtClean="0"/>
              <a:t>-   tančí tanečníci (baletní mistři – např. Jiří Kylián, Vlastimil </a:t>
            </a:r>
            <a:r>
              <a:rPr lang="cs-CZ" sz="2300" dirty="0" err="1" smtClean="0"/>
              <a:t>Harapes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r>
              <a:rPr lang="cs-CZ" sz="2300" b="1" dirty="0" smtClean="0"/>
              <a:t>Autoři 20 stol.</a:t>
            </a:r>
            <a:r>
              <a:rPr lang="cs-CZ" sz="2300" dirty="0" smtClean="0"/>
              <a:t> – často kuriózní náměty i názvy </a:t>
            </a:r>
          </a:p>
          <a:p>
            <a:pPr marL="0" indent="0">
              <a:buNone/>
            </a:pPr>
            <a:r>
              <a:rPr lang="cs-CZ" sz="2300" dirty="0" smtClean="0"/>
              <a:t>     (D. </a:t>
            </a:r>
            <a:r>
              <a:rPr lang="cs-CZ" sz="2300" dirty="0" err="1" smtClean="0"/>
              <a:t>Milhaud</a:t>
            </a:r>
            <a:r>
              <a:rPr lang="cs-CZ" sz="2300" dirty="0" smtClean="0"/>
              <a:t> – </a:t>
            </a:r>
            <a:r>
              <a:rPr lang="cs-CZ" sz="2300" i="1" dirty="0" smtClean="0"/>
              <a:t>Vůl na střeše</a:t>
            </a:r>
            <a:r>
              <a:rPr lang="cs-CZ" sz="2300" dirty="0" smtClean="0"/>
              <a:t>, B. Martinů – </a:t>
            </a:r>
            <a:r>
              <a:rPr lang="cs-CZ" sz="2300" i="1" dirty="0" smtClean="0"/>
              <a:t>Kuchyňská revue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r>
              <a:rPr lang="cs-CZ" sz="2300" dirty="0" smtClean="0"/>
              <a:t>Ve světě je velmi ceněný </a:t>
            </a:r>
            <a:r>
              <a:rPr lang="cs-CZ" sz="2300" b="1" dirty="0" smtClean="0"/>
              <a:t>ruský balet</a:t>
            </a:r>
          </a:p>
          <a:p>
            <a:pPr marL="0" indent="0">
              <a:buNone/>
            </a:pPr>
            <a:r>
              <a:rPr lang="cs-CZ" sz="2300" dirty="0" smtClean="0"/>
              <a:t>(tzv. klasická ruská škola)</a:t>
            </a:r>
          </a:p>
          <a:p>
            <a:pPr>
              <a:buFontTx/>
              <a:buChar char="-"/>
            </a:pPr>
            <a:r>
              <a:rPr lang="cs-CZ" sz="2300" dirty="0" smtClean="0"/>
              <a:t>obrázek z baletu </a:t>
            </a:r>
            <a:r>
              <a:rPr lang="cs-CZ" sz="2300" i="1" dirty="0" smtClean="0"/>
              <a:t>Labutí jezero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(S. </a:t>
            </a:r>
            <a:r>
              <a:rPr lang="cs-CZ" sz="2300" dirty="0" err="1" smtClean="0"/>
              <a:t>Prokofjev</a:t>
            </a:r>
            <a:r>
              <a:rPr lang="cs-CZ" sz="2300" dirty="0" smtClean="0"/>
              <a:t>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49080"/>
            <a:ext cx="351395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7181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52928" cy="864096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Hudba a tanec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352928" cy="5544616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/>
              <a:t>Přední skladatelé baletů</a:t>
            </a:r>
            <a:r>
              <a:rPr lang="cs-CZ" sz="2300" dirty="0" smtClean="0"/>
              <a:t>:</a:t>
            </a:r>
          </a:p>
          <a:p>
            <a:pPr marL="0" indent="0">
              <a:buNone/>
            </a:pPr>
            <a:r>
              <a:rPr lang="cs-CZ" sz="2300" b="1" dirty="0" smtClean="0">
                <a:hlinkClick r:id="rId2"/>
              </a:rPr>
              <a:t>Petr </a:t>
            </a:r>
            <a:r>
              <a:rPr lang="cs-CZ" sz="2300" b="1" dirty="0" err="1" smtClean="0">
                <a:hlinkClick r:id="rId2"/>
              </a:rPr>
              <a:t>Iljič</a:t>
            </a:r>
            <a:r>
              <a:rPr lang="cs-CZ" sz="2300" b="1" dirty="0" smtClean="0">
                <a:hlinkClick r:id="rId2"/>
              </a:rPr>
              <a:t> Čajkovskij </a:t>
            </a:r>
            <a:r>
              <a:rPr lang="cs-CZ" sz="2300" b="1" dirty="0" smtClean="0"/>
              <a:t>(1840 – 1894)</a:t>
            </a:r>
          </a:p>
          <a:p>
            <a:pPr>
              <a:buFontTx/>
              <a:buChar char="-"/>
            </a:pPr>
            <a:r>
              <a:rPr lang="cs-CZ" sz="2300" dirty="0" smtClean="0"/>
              <a:t>nejslavnější balet </a:t>
            </a:r>
            <a:r>
              <a:rPr lang="cs-CZ" sz="2300" i="1" dirty="0" smtClean="0"/>
              <a:t>Labutí jezero </a:t>
            </a:r>
            <a:r>
              <a:rPr lang="cs-CZ" sz="2300" dirty="0" smtClean="0"/>
              <a:t>(podle pohádky)</a:t>
            </a:r>
          </a:p>
          <a:p>
            <a:pPr>
              <a:buFontTx/>
              <a:buChar char="-"/>
            </a:pPr>
            <a:r>
              <a:rPr lang="cs-CZ" sz="2300" dirty="0" smtClean="0"/>
              <a:t>další – </a:t>
            </a:r>
            <a:r>
              <a:rPr lang="cs-CZ" sz="2300" i="1" dirty="0" smtClean="0"/>
              <a:t>Louskáček</a:t>
            </a:r>
            <a:r>
              <a:rPr lang="cs-CZ" sz="2300" dirty="0" smtClean="0"/>
              <a:t>, </a:t>
            </a:r>
            <a:r>
              <a:rPr lang="cs-CZ" sz="2300" i="1" dirty="0" smtClean="0"/>
              <a:t>Šípková Růženka </a:t>
            </a:r>
            <a:r>
              <a:rPr lang="cs-CZ" sz="2300" dirty="0" smtClean="0"/>
              <a:t>(také podle pohádek)</a:t>
            </a:r>
          </a:p>
          <a:p>
            <a:pPr marL="0" indent="0">
              <a:buNone/>
            </a:pPr>
            <a:r>
              <a:rPr lang="cs-CZ" sz="2300" b="1" dirty="0" smtClean="0">
                <a:hlinkClick r:id="rId3"/>
              </a:rPr>
              <a:t>Sergej </a:t>
            </a:r>
            <a:r>
              <a:rPr lang="cs-CZ" sz="2300" b="1" dirty="0" err="1" smtClean="0">
                <a:hlinkClick r:id="rId3"/>
              </a:rPr>
              <a:t>Prokofjev</a:t>
            </a:r>
            <a:r>
              <a:rPr lang="cs-CZ" sz="2300" b="1" dirty="0" smtClean="0">
                <a:hlinkClick r:id="rId3"/>
              </a:rPr>
              <a:t> </a:t>
            </a:r>
            <a:r>
              <a:rPr lang="cs-CZ" sz="2300" b="1" dirty="0" smtClean="0"/>
              <a:t>(1891 – 1953)</a:t>
            </a:r>
          </a:p>
          <a:p>
            <a:pPr>
              <a:buFontTx/>
              <a:buChar char="-"/>
            </a:pPr>
            <a:r>
              <a:rPr lang="cs-CZ" sz="2300" dirty="0" smtClean="0"/>
              <a:t>nejslavnější balet </a:t>
            </a:r>
            <a:r>
              <a:rPr lang="cs-CZ" sz="2300" i="1" dirty="0" smtClean="0"/>
              <a:t>Romeo a Julie</a:t>
            </a:r>
            <a:r>
              <a:rPr lang="cs-CZ" sz="2300" dirty="0" smtClean="0"/>
              <a:t> (podle hry W. Shakespeara)</a:t>
            </a:r>
          </a:p>
          <a:p>
            <a:pPr>
              <a:buFontTx/>
              <a:buChar char="-"/>
            </a:pPr>
            <a:r>
              <a:rPr lang="cs-CZ" sz="2300" dirty="0" smtClean="0"/>
              <a:t>další – </a:t>
            </a:r>
            <a:r>
              <a:rPr lang="cs-CZ" sz="2300" i="1" dirty="0" smtClean="0"/>
              <a:t>Popelka</a:t>
            </a:r>
            <a:r>
              <a:rPr lang="cs-CZ" sz="2300" dirty="0" smtClean="0"/>
              <a:t> (podle pohádky)</a:t>
            </a:r>
          </a:p>
          <a:p>
            <a:pPr marL="0" indent="0">
              <a:buNone/>
            </a:pPr>
            <a:r>
              <a:rPr lang="cs-CZ" sz="2300" b="1" dirty="0" smtClean="0">
                <a:hlinkClick r:id="rId4"/>
              </a:rPr>
              <a:t>Igor </a:t>
            </a:r>
            <a:r>
              <a:rPr lang="cs-CZ" sz="2300" b="1" dirty="0" err="1" smtClean="0">
                <a:hlinkClick r:id="rId4"/>
              </a:rPr>
              <a:t>Fjodorovič</a:t>
            </a:r>
            <a:r>
              <a:rPr lang="cs-CZ" sz="2300" b="1" dirty="0" smtClean="0">
                <a:hlinkClick r:id="rId4"/>
              </a:rPr>
              <a:t> </a:t>
            </a:r>
            <a:r>
              <a:rPr lang="cs-CZ" sz="2300" b="1" dirty="0" err="1" smtClean="0">
                <a:hlinkClick r:id="rId4"/>
              </a:rPr>
              <a:t>Stravinskij</a:t>
            </a:r>
            <a:r>
              <a:rPr lang="cs-CZ" sz="2300" b="1" dirty="0" smtClean="0">
                <a:hlinkClick r:id="rId4"/>
              </a:rPr>
              <a:t> </a:t>
            </a:r>
            <a:r>
              <a:rPr lang="cs-CZ" sz="2300" b="1" dirty="0" smtClean="0"/>
              <a:t>(1882 – 1971)</a:t>
            </a:r>
          </a:p>
          <a:p>
            <a:pPr>
              <a:buFontTx/>
              <a:buChar char="-"/>
            </a:pPr>
            <a:r>
              <a:rPr lang="cs-CZ" sz="2300" dirty="0" smtClean="0"/>
              <a:t>nejslavnější balet </a:t>
            </a:r>
            <a:r>
              <a:rPr lang="cs-CZ" sz="2300" i="1" dirty="0" smtClean="0"/>
              <a:t>Svěcení jara </a:t>
            </a:r>
            <a:r>
              <a:rPr lang="cs-CZ" sz="2300" dirty="0" smtClean="0"/>
              <a:t>(inspirace starými  pohanskými svátky)</a:t>
            </a:r>
          </a:p>
          <a:p>
            <a:pPr marL="0" indent="0">
              <a:buNone/>
            </a:pPr>
            <a:r>
              <a:rPr lang="cs-CZ" sz="2300" b="1" dirty="0" smtClean="0">
                <a:hlinkClick r:id="rId5"/>
              </a:rPr>
              <a:t>Aram </a:t>
            </a:r>
            <a:r>
              <a:rPr lang="cs-CZ" sz="2300" b="1" dirty="0" err="1" smtClean="0">
                <a:hlinkClick r:id="rId5"/>
              </a:rPr>
              <a:t>Chačaturjan</a:t>
            </a:r>
            <a:r>
              <a:rPr lang="cs-CZ" sz="2300" b="1" dirty="0" smtClean="0">
                <a:hlinkClick r:id="rId5"/>
              </a:rPr>
              <a:t> </a:t>
            </a:r>
            <a:r>
              <a:rPr lang="cs-CZ" sz="2300" b="1" dirty="0" smtClean="0"/>
              <a:t>(1903 – 1978)</a:t>
            </a:r>
          </a:p>
          <a:p>
            <a:pPr>
              <a:buFontTx/>
              <a:buChar char="-"/>
            </a:pPr>
            <a:r>
              <a:rPr lang="cs-CZ" sz="2300" dirty="0" smtClean="0"/>
              <a:t>nejslavnější balet </a:t>
            </a:r>
            <a:r>
              <a:rPr lang="cs-CZ" sz="2300" i="1" dirty="0" err="1" smtClean="0"/>
              <a:t>Gajané</a:t>
            </a:r>
            <a:r>
              <a:rPr lang="cs-CZ" sz="2300" dirty="0" smtClean="0"/>
              <a:t> (součástí je známý </a:t>
            </a:r>
            <a:r>
              <a:rPr lang="cs-CZ" sz="2300" i="1" dirty="0" smtClean="0"/>
              <a:t>Šavlový tanec</a:t>
            </a:r>
            <a:r>
              <a:rPr lang="cs-CZ" sz="2300" dirty="0" smtClean="0"/>
              <a:t>)</a:t>
            </a:r>
          </a:p>
          <a:p>
            <a:pPr>
              <a:buFontTx/>
              <a:buChar char="-"/>
            </a:pPr>
            <a:r>
              <a:rPr lang="cs-CZ" sz="2300" dirty="0" smtClean="0"/>
              <a:t>další – </a:t>
            </a:r>
            <a:r>
              <a:rPr lang="cs-CZ" sz="2300" i="1" dirty="0" smtClean="0"/>
              <a:t>Spartakus</a:t>
            </a:r>
            <a:r>
              <a:rPr lang="cs-CZ" sz="2300" dirty="0" smtClean="0"/>
              <a:t> (podle hrdiny řecké historie)</a:t>
            </a:r>
          </a:p>
        </p:txBody>
      </p:sp>
    </p:spTree>
    <p:extLst>
      <p:ext uri="{BB962C8B-B14F-4D97-AF65-F5344CB8AC3E}">
        <p14:creationId xmlns:p14="http://schemas.microsoft.com/office/powerpoint/2010/main" val="14398145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Hudba a tanec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dirty="0" smtClean="0"/>
              <a:t>Odpovězte na otázky: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dirty="0" smtClean="0"/>
              <a:t>Od jakého italského slova je odvozen pojem </a:t>
            </a:r>
            <a:r>
              <a:rPr lang="cs-CZ" sz="2300" i="1" dirty="0" smtClean="0"/>
              <a:t>balet</a:t>
            </a:r>
            <a:r>
              <a:rPr lang="cs-CZ" sz="2300" dirty="0" smtClean="0"/>
              <a:t>?</a:t>
            </a:r>
          </a:p>
          <a:p>
            <a:pPr marL="0" indent="0">
              <a:buNone/>
            </a:pPr>
            <a:r>
              <a:rPr lang="cs-CZ" sz="2300" dirty="0" smtClean="0"/>
              <a:t>Co označuje termín </a:t>
            </a:r>
            <a:r>
              <a:rPr lang="cs-CZ" sz="2300" i="1" dirty="0" smtClean="0"/>
              <a:t>pantomima</a:t>
            </a:r>
            <a:r>
              <a:rPr lang="cs-CZ" sz="2300" dirty="0" smtClean="0"/>
              <a:t>?</a:t>
            </a:r>
          </a:p>
          <a:p>
            <a:pPr marL="0" indent="0">
              <a:buNone/>
            </a:pPr>
            <a:r>
              <a:rPr lang="cs-CZ" sz="2300" dirty="0" smtClean="0"/>
              <a:t>Jakou podobu měly staré balety ze 17. století a jak se jim říkalo?</a:t>
            </a:r>
          </a:p>
          <a:p>
            <a:pPr marL="0" indent="0">
              <a:buNone/>
            </a:pPr>
            <a:r>
              <a:rPr lang="cs-CZ" sz="2300" dirty="0" smtClean="0"/>
              <a:t>Jak se potom balet jako hudební forma změnil v 19. století?</a:t>
            </a:r>
          </a:p>
          <a:p>
            <a:pPr marL="0" indent="0">
              <a:buNone/>
            </a:pPr>
            <a:r>
              <a:rPr lang="cs-CZ" sz="2300" dirty="0" smtClean="0"/>
              <a:t>Jakými předlohami se nechávají autoři baletů inspirovat?</a:t>
            </a:r>
          </a:p>
          <a:p>
            <a:pPr marL="0" indent="0">
              <a:buNone/>
            </a:pPr>
            <a:r>
              <a:rPr lang="cs-CZ" sz="2300" dirty="0" smtClean="0"/>
              <a:t>Jakou úlohu má při tvorbě baletu choreograf?</a:t>
            </a:r>
          </a:p>
          <a:p>
            <a:pPr marL="0" indent="0">
              <a:buNone/>
            </a:pPr>
            <a:r>
              <a:rPr lang="cs-CZ" sz="2300" dirty="0" smtClean="0"/>
              <a:t>Jaké znáš přední skladatele baletů?</a:t>
            </a:r>
          </a:p>
          <a:p>
            <a:pPr marL="0" indent="0">
              <a:buNone/>
            </a:pPr>
            <a:r>
              <a:rPr lang="cs-CZ" sz="2300" dirty="0" smtClean="0"/>
              <a:t>Jaká jsou jejich nejslavnější díla?</a:t>
            </a:r>
          </a:p>
          <a:p>
            <a:pPr marL="0" indent="0">
              <a:buNone/>
            </a:pPr>
            <a:r>
              <a:rPr lang="cs-CZ" sz="2300" dirty="0" smtClean="0"/>
              <a:t>Jaké náměty a názvy pro své balety si vybírali skladatelé 20. století?</a:t>
            </a:r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36960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25. </a:t>
            </a:r>
            <a:r>
              <a:rPr lang="cs-CZ" sz="2300" dirty="0">
                <a:solidFill>
                  <a:prstClr val="black"/>
                </a:solidFill>
              </a:rPr>
              <a:t>ledna 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6.ročník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s </a:t>
            </a:r>
            <a:r>
              <a:rPr lang="cs-CZ" sz="2300" dirty="0" smtClean="0">
                <a:solidFill>
                  <a:prstClr val="black"/>
                </a:solidFill>
              </a:rPr>
              <a:t>hudebními formami, v nichž je s hudbou spojen pohyb (balet, pantomima)</a:t>
            </a:r>
            <a:endParaRPr lang="cs-CZ" sz="2300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</a:t>
            </a:r>
            <a:r>
              <a:rPr lang="cs-CZ" sz="2300" dirty="0" smtClean="0">
                <a:solidFill>
                  <a:prstClr val="black"/>
                </a:solidFill>
              </a:rPr>
              <a:t>s nejvýznamnějšími autory baletů</a:t>
            </a: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</a:t>
            </a:r>
            <a:r>
              <a:rPr lang="cs-CZ" sz="2300" b="1" u="sng" dirty="0">
                <a:solidFill>
                  <a:prstClr val="black"/>
                </a:solidFill>
              </a:rPr>
              <a:t>činnosti </a:t>
            </a:r>
            <a:r>
              <a:rPr lang="cs-CZ" sz="2300" dirty="0">
                <a:solidFill>
                  <a:prstClr val="black"/>
                </a:solidFill>
              </a:rPr>
              <a:t>– odpovědi na otázky jako kontrola </a:t>
            </a:r>
            <a:r>
              <a:rPr lang="cs-CZ" sz="2300" dirty="0" smtClean="0">
                <a:solidFill>
                  <a:prstClr val="black"/>
                </a:solidFill>
              </a:rPr>
              <a:t>zapamatování</a:t>
            </a:r>
          </a:p>
          <a:p>
            <a:pPr marL="0" lvl="0" indent="0">
              <a:buNone/>
            </a:pPr>
            <a:r>
              <a:rPr lang="cs-CZ" sz="2300">
                <a:solidFill>
                  <a:prstClr val="black"/>
                </a:solidFill>
              </a:rPr>
              <a:t> </a:t>
            </a:r>
            <a:r>
              <a:rPr lang="cs-CZ" sz="2300" smtClean="0">
                <a:solidFill>
                  <a:prstClr val="black"/>
                </a:solidFill>
              </a:rPr>
              <a:t>                                   </a:t>
            </a:r>
            <a:r>
              <a:rPr lang="cs-CZ" sz="2300" dirty="0">
                <a:solidFill>
                  <a:prstClr val="black"/>
                </a:solidFill>
              </a:rPr>
              <a:t>si nových informací z učiva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609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dirty="0"/>
              <a:t>Texty z vlastních zdrojů.</a:t>
            </a:r>
          </a:p>
          <a:p>
            <a:pPr marL="0" indent="0">
              <a:buNone/>
            </a:pPr>
            <a:r>
              <a:rPr lang="cs-CZ" sz="2300" dirty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/>
              <a:t>Prezentace obsahuje </a:t>
            </a:r>
            <a:r>
              <a:rPr lang="cs-CZ" sz="2300"/>
              <a:t>animace</a:t>
            </a:r>
            <a:r>
              <a:rPr lang="cs-CZ" sz="2300" smtClean="0"/>
              <a:t>.</a:t>
            </a:r>
          </a:p>
          <a:p>
            <a:pPr marL="0" indent="0">
              <a:buNone/>
            </a:pPr>
            <a:endParaRPr lang="cs-CZ" sz="2300" dirty="0"/>
          </a:p>
          <a:p>
            <a:r>
              <a:rPr lang="cs-CZ" sz="2300" dirty="0" smtClean="0">
                <a:hlinkClick r:id="rId3"/>
              </a:rPr>
              <a:t>http://www.kulturniportal.cz/fotky/480/2.jpg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83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576</Words>
  <Application>Microsoft Office PowerPoint</Application>
  <PresentationFormat>Předvádění na obrazovce (4:3)</PresentationFormat>
  <Paragraphs>92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Hudba a tanec</vt:lpstr>
      <vt:lpstr>Prezentace aplikace PowerPoint</vt:lpstr>
      <vt:lpstr>Hudba a tanec </vt:lpstr>
      <vt:lpstr>Hudba a tanec</vt:lpstr>
      <vt:lpstr>Hudba a tanec</vt:lpstr>
      <vt:lpstr>Hudba a tanec</vt:lpstr>
      <vt:lpstr>Mgr. Renáta Jehličková 25. ledna 2012 Určeno pro 6.ročník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a tanec</dc:title>
  <dc:creator>Renata Jehličková</dc:creator>
  <cp:lastModifiedBy>Renata Jehličková</cp:lastModifiedBy>
  <cp:revision>53</cp:revision>
  <dcterms:created xsi:type="dcterms:W3CDTF">2012-02-17T20:07:56Z</dcterms:created>
  <dcterms:modified xsi:type="dcterms:W3CDTF">2012-02-27T22:52:39Z</dcterms:modified>
</cp:coreProperties>
</file>