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sldIdLst>
    <p:sldId id="256" r:id="rId2"/>
    <p:sldId id="257" r:id="rId3"/>
    <p:sldId id="268" r:id="rId4"/>
    <p:sldId id="267" r:id="rId5"/>
    <p:sldId id="269" r:id="rId6"/>
    <p:sldId id="270" r:id="rId7"/>
    <p:sldId id="26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endParaRPr lang="cs-CZ" sz="1600" dirty="0" smtClean="0"/>
        </a:p>
        <a:p>
          <a:pPr algn="l"/>
          <a:r>
            <a:rPr lang="cs-CZ" sz="1600" dirty="0" smtClean="0"/>
            <a:t>Název </a:t>
          </a:r>
          <a:r>
            <a:rPr lang="cs-CZ" sz="1600" dirty="0"/>
            <a:t>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 smtClean="0"/>
            <a:t> Autor: Olga Koutná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VY_12_INOVACE_10_Čj_Velikonoční tradice a zvyky prezentace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Velikonoční tradice a zvyky </a:t>
          </a:r>
          <a:r>
            <a:rPr lang="cs-CZ" sz="1600" dirty="0" smtClean="0"/>
            <a:t>- prezentace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dirty="0" smtClean="0"/>
            <a:t>: 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 custScaleY="105729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-1078" custLinFactNeighborY="597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-5"/>
          <a:ext cx="5342993" cy="48420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 smtClean="0"/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</a:t>
          </a:r>
          <a:r>
            <a:rPr lang="cs-CZ" sz="1600" kern="1200" dirty="0"/>
            <a:t>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-5"/>
        <a:ext cx="5342993" cy="774732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32256" y="1080107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 Autor: Olga Koutná </a:t>
          </a:r>
          <a:endParaRPr lang="cs-CZ" sz="1600" kern="1200" dirty="0"/>
        </a:p>
      </dsp:txBody>
      <dsp:txXfrm>
        <a:off x="2232256" y="1080107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VY_12_INOVACE_10_Čj_Velikonoční tradice a zvyky prezentace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329440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Velikonoční tradice a zvyky </a:t>
          </a:r>
          <a:r>
            <a:rPr lang="cs-CZ" sz="1600" kern="1200" dirty="0" smtClean="0"/>
            <a:t>- prezentace</a:t>
          </a:r>
          <a:endParaRPr lang="cs-CZ" sz="1600" kern="1200" dirty="0"/>
        </a:p>
      </dsp:txBody>
      <dsp:txXfrm>
        <a:off x="2289854" y="2329440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791A3B-DB1C-42C2-B32A-C9FB86D65914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E0880F-4195-49FC-8419-29B2314D67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FEF79-6059-4B50-B56B-50F1DB712F2A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8EE6D0-04D4-4DD2-9926-3EDF6C494E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DE9E2D-CE51-429C-B336-A14787240A86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F0008-E71B-4831-9ADA-9FCC5D1CC8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A4E820-3BC2-4EEF-95CE-62AB55DF42BB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DE40B-1619-4A67-9038-B07AEF9E3D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83ACDC-5D31-4569-978E-8439A02BF4D5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AD2E64-8C17-42D0-8D97-4C06042868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074B5C-282E-4E7A-AFB3-D604CF9CFE8D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8A6556-438B-4522-99BC-F037974654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08985-332F-453B-A692-20BFA89443BA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98B330-15FE-492A-B496-83F32C9B80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AEFE6F-F6CC-4527-BD2D-D770D77D5B7B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CACD0C-7D00-44FC-92CC-250ED80FC2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6"/>
          <p:cNvGrpSpPr>
            <a:grpSpLocks/>
          </p:cNvGrpSpPr>
          <p:nvPr/>
        </p:nvGrpSpPr>
        <p:grpSpPr bwMode="auto">
          <a:xfrm>
            <a:off x="4718050" y="993775"/>
            <a:ext cx="1847850" cy="1530350"/>
            <a:chOff x="4718762" y="993075"/>
            <a:chExt cx="1847138" cy="1530439"/>
          </a:xfrm>
        </p:grpSpPr>
        <p:sp>
          <p:nvSpPr>
            <p:cNvPr id="6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 rtlCol="0">
            <a:normAutofit/>
          </a:bodyPr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2E3278-BDE2-47F3-92A5-4F7071DCE2CE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12EACD-4F6D-4A84-B977-AB04775265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5AA726-217F-4154-9083-40DD08BE20D0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C846B1-5E91-4CAE-988D-48FE963691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2306FD-3915-43D3-9DE9-0B56A9BBCA97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250C0D-F0C7-4128-B203-EE9EC4232D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34"/>
          <p:cNvGrpSpPr>
            <a:grpSpLocks/>
          </p:cNvGrpSpPr>
          <p:nvPr/>
        </p:nvGrpSpPr>
        <p:grpSpPr bwMode="auto">
          <a:xfrm>
            <a:off x="0" y="0"/>
            <a:ext cx="9251950" cy="6858000"/>
            <a:chOff x="-9" y="-16"/>
            <a:chExt cx="9252346" cy="6858038"/>
          </a:xfrm>
        </p:grpSpPr>
        <p:grpSp>
          <p:nvGrpSpPr>
            <p:cNvPr id="1032" name="Group 638"/>
            <p:cNvGrpSpPr>
              <a:grpSpLocks/>
            </p:cNvGrpSpPr>
            <p:nvPr/>
          </p:nvGrpSpPr>
          <p:grpSpPr bwMode="auto"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</p:grpSp>
        </p:grpSp>
        <p:grpSp>
          <p:nvGrpSpPr>
            <p:cNvPr id="1033" name="Group 669"/>
            <p:cNvGrpSpPr>
              <a:grpSpLocks/>
            </p:cNvGrpSpPr>
            <p:nvPr/>
          </p:nvGrpSpPr>
          <p:grpSpPr bwMode="auto"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318" y="3703642"/>
                <a:ext cx="1588" cy="158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 defTabSz="457200"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  <p:grpSp>
          <p:nvGrpSpPr>
            <p:cNvPr id="1034" name="Group 715"/>
            <p:cNvGrpSpPr>
              <a:grpSpLocks/>
            </p:cNvGrpSpPr>
            <p:nvPr/>
          </p:nvGrpSpPr>
          <p:grpSpPr bwMode="auto"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/>
                <a:lstStyle/>
                <a:p>
                  <a:pPr defTabSz="457200"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/>
                <a:lstStyle/>
                <a:p>
                  <a:pPr defTabSz="457200"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/>
              </p:spPr>
              <p:txBody>
                <a:bodyPr/>
                <a:lstStyle/>
                <a:p>
                  <a:pPr defTabSz="457200"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/>
              </p:spPr>
              <p:txBody>
                <a:bodyPr/>
                <a:lstStyle/>
                <a:p>
                  <a:pPr defTabSz="457200"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/>
                <a:lstStyle/>
                <a:p>
                  <a:pPr>
                    <a:defRPr/>
                  </a:pPr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/>
              </p:spPr>
              <p:txBody>
                <a:bodyPr/>
                <a:lstStyle/>
                <a:p>
                  <a:pPr defTabSz="457200"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</p:grp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>
              <a:defRPr/>
            </a:pPr>
            <a:fld id="{5C27DDB4-A846-4A66-A834-F055FE106547}" type="datetimeFigureOut">
              <a:rPr lang="cs-CZ"/>
              <a:pPr>
                <a:defRPr/>
              </a:pPr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>
              <a:defRPr/>
            </a:pPr>
            <a:fld id="{AFA39E24-A4E9-497B-A73D-C20063C8B7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7" r:id="rId2"/>
    <p:sldLayoutId id="2147483696" r:id="rId3"/>
    <p:sldLayoutId id="2147483695" r:id="rId4"/>
    <p:sldLayoutId id="2147483694" r:id="rId5"/>
    <p:sldLayoutId id="2147483693" r:id="rId6"/>
    <p:sldLayoutId id="2147483692" r:id="rId7"/>
    <p:sldLayoutId id="2147483691" r:id="rId8"/>
    <p:sldLayoutId id="2147483699" r:id="rId9"/>
    <p:sldLayoutId id="2147483690" r:id="rId10"/>
    <p:sldLayoutId id="2147483689" r:id="rId11"/>
  </p:sldLayoutIdLst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rgbClr val="404040"/>
          </a:solidFill>
          <a:latin typeface="+mj-lt"/>
          <a:ea typeface="+mj-ea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rgbClr val="404040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kern="1200">
          <a:solidFill>
            <a:srgbClr val="404040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600" kern="1200">
          <a:solidFill>
            <a:srgbClr val="404040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200" kern="1200">
          <a:solidFill>
            <a:srgbClr val="404040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rgbClr val="404040"/>
        </a:buClr>
        <a:buFont typeface="Wingdings 2" pitchFamily="18" charset="2"/>
        <a:buChar char=""/>
        <a:defRPr sz="1200" kern="1200">
          <a:solidFill>
            <a:srgbClr val="40404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648910028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3347864" y="5146496"/>
            <a:ext cx="52565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latin typeface="+mj-lt"/>
              </a:rPr>
              <a:t>Datum tvorby: 19.3.2012</a:t>
            </a:r>
            <a:endParaRPr lang="cs-CZ" sz="1600" dirty="0"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Anotace a metodický pokyn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sz="2000" dirty="0" smtClean="0"/>
              <a:t>Velikonoční tradice a zvyky dle jednotlivých dní </a:t>
            </a:r>
            <a:r>
              <a:rPr lang="cs-CZ" sz="2000" dirty="0" smtClean="0"/>
              <a:t>                v </a:t>
            </a:r>
            <a:r>
              <a:rPr lang="cs-CZ" sz="2000" dirty="0" smtClean="0"/>
              <a:t>týdnu, výklad pro 5. třídu ZŠP.</a:t>
            </a:r>
          </a:p>
          <a:p>
            <a:pPr>
              <a:buFontTx/>
              <a:buChar char="-"/>
            </a:pPr>
            <a:r>
              <a:rPr lang="cs-CZ" sz="2000" dirty="0" smtClean="0"/>
              <a:t>Využitelný pro práci s interaktivní tabulí.</a:t>
            </a:r>
          </a:p>
          <a:p>
            <a:pPr>
              <a:buFontTx/>
              <a:buChar char="-"/>
            </a:pPr>
            <a:r>
              <a:rPr lang="cs-CZ" sz="2000" dirty="0" smtClean="0"/>
              <a:t>Žáci pracují na IT a zároveň před sebou mají text prezentace.</a:t>
            </a:r>
          </a:p>
          <a:p>
            <a:pPr>
              <a:buFontTx/>
              <a:buChar char="-"/>
            </a:pPr>
            <a:r>
              <a:rPr lang="cs-CZ" sz="2000" dirty="0" smtClean="0"/>
              <a:t>S žáky si přečteme článek a nakonec shrneme, co jsme se z jeho obsahu dozvěděli o Velikonocích.</a:t>
            </a:r>
          </a:p>
          <a:p>
            <a:pPr>
              <a:buFontTx/>
              <a:buChar char="-"/>
            </a:pPr>
            <a:r>
              <a:rPr lang="cs-CZ" sz="2000" dirty="0" smtClean="0"/>
              <a:t>Důraz je kladen na čtení s porozuměním a orientaci v textu.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Velikonoce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650" y="1806574"/>
            <a:ext cx="5506566" cy="4684713"/>
          </a:xfrm>
        </p:spPr>
        <p:txBody>
          <a:bodyPr rtlCol="0">
            <a:normAutofit/>
          </a:bodyPr>
          <a:lstStyle/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Oslava Kristova zmrtvýchvstání.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Oslava probuzení přírody k životu po zimě.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Oslava a svátek jara.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Připadají na první neděli po prvním jarním úplňku po jarní rovnodennosti.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5366" name="Picture 6" descr="MP90044642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404813"/>
            <a:ext cx="2380134" cy="608647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0"/>
            <a:ext cx="8713787" cy="2160588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0D0D0D"/>
                </a:solidFill>
              </a:rPr>
              <a:t>Velikonoční označení dnů </a:t>
            </a:r>
            <a:r>
              <a:rPr lang="cs-CZ" sz="4000" b="1" dirty="0" smtClean="0">
                <a:solidFill>
                  <a:srgbClr val="0D0D0D"/>
                </a:solidFill>
              </a:rPr>
              <a:t>                      v </a:t>
            </a:r>
            <a:r>
              <a:rPr lang="cs-CZ" sz="4000" b="1" dirty="0" smtClean="0">
                <a:solidFill>
                  <a:srgbClr val="0D0D0D"/>
                </a:solidFill>
              </a:rPr>
              <a:t>týdnu a zvyky s nimi spojené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2636838"/>
            <a:ext cx="5834063" cy="3887787"/>
          </a:xfrm>
        </p:spPr>
        <p:txBody>
          <a:bodyPr rtlCol="0">
            <a:normAutofit lnSpcReduction="10000"/>
          </a:bodyPr>
          <a:lstStyle/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Škaredá středa –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nesmíme se mračit, jinak se budeme mračit každou středu v roce.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Zelený čtvrtek –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jíme zelenou stravu (kopřivy, špenát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),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abychom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byli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celý rok zdraví. Zvony „odlétají“ do Říma.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6399" name="Picture 15" descr="MC900290687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625" y="3141663"/>
            <a:ext cx="3384550" cy="3455987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333375"/>
            <a:ext cx="5761038" cy="5472113"/>
          </a:xfrm>
        </p:spPr>
        <p:txBody>
          <a:bodyPr rtlCol="0">
            <a:normAutofit/>
          </a:bodyPr>
          <a:lstStyle/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Velký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pátek –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před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svítáním se omyjeme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v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potoce či řece abychom se uchránili nemocí. Otvírá se země, aby vydala poklady.</a:t>
            </a: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Bílá sobota –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doma uklízíme, pečeme, pleteme pomlázku, barvíme vajíčka. Zvony „přilétají“ z Říma.</a:t>
            </a:r>
          </a:p>
        </p:txBody>
      </p:sp>
      <p:pic>
        <p:nvPicPr>
          <p:cNvPr id="17413" name="Picture 5" descr="MC900336077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5600" y="2276475"/>
            <a:ext cx="3517900" cy="33591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333375"/>
            <a:ext cx="5256213" cy="6335713"/>
          </a:xfrm>
        </p:spPr>
        <p:txBody>
          <a:bodyPr rtlCol="0">
            <a:normAutofit lnSpcReduction="10000"/>
          </a:bodyPr>
          <a:lstStyle/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endParaRPr lang="cs-CZ" sz="28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Velikonoční </a:t>
            </a:r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pondělí – </a:t>
            </a: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také zvané červené podle darování červeného vejce. Chodíme na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pomlázku. Chlapci vyšlehají dívky pomlázkou a polévají vodou, aby byly krásné a zdravé. Dívky chlapcům za odměnu dávají zdobená, barvená vajíčka jako symbol života a růstu.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auto"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/>
            </a:pP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8438" name="Picture 6" descr="MC900354207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625" y="1412875"/>
            <a:ext cx="3405188" cy="43561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>
              <a:buFontTx/>
              <a:buChar char="-"/>
            </a:pPr>
            <a:r>
              <a:rPr lang="cs-CZ" smtClean="0"/>
              <a:t>Vlastní tvorba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268</TotalTime>
  <Words>297</Words>
  <Application>Microsoft Office PowerPoint</Application>
  <PresentationFormat>Předvádění na obrazovce (4:3)</PresentationFormat>
  <Paragraphs>31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Spring</vt:lpstr>
      <vt:lpstr>Snímek 1</vt:lpstr>
      <vt:lpstr>Anotace a metodický pokyn</vt:lpstr>
      <vt:lpstr>Velikonoce</vt:lpstr>
      <vt:lpstr>Velikonoční označení dnů                       v týdnu a zvyky s nimi spojené</vt:lpstr>
      <vt:lpstr>Snímek 5</vt:lpstr>
      <vt:lpstr>Snímek 6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39</cp:revision>
  <dcterms:created xsi:type="dcterms:W3CDTF">2011-08-21T15:31:45Z</dcterms:created>
  <dcterms:modified xsi:type="dcterms:W3CDTF">2012-05-23T14:57:00Z</dcterms:modified>
</cp:coreProperties>
</file>