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56" r:id="rId2"/>
    <p:sldId id="257" r:id="rId3"/>
    <p:sldId id="271" r:id="rId4"/>
    <p:sldId id="272" r:id="rId5"/>
    <p:sldId id="273" r:id="rId6"/>
    <p:sldId id="266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endParaRPr lang="cs-CZ" sz="1600" dirty="0" smtClean="0"/>
        </a:p>
        <a:p>
          <a:pPr algn="l"/>
          <a:r>
            <a:rPr lang="cs-CZ" sz="1600" dirty="0" smtClean="0"/>
            <a:t>Název </a:t>
          </a:r>
          <a:r>
            <a:rPr lang="cs-CZ" sz="1600" dirty="0"/>
            <a:t>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Olga Koutná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VY_12_INOVACE_11_Čj_Velikonoční tradice a zvyky pracovní listy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Velikonoční tradice a zvyky pracovní listy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 dirty="0"/>
            <a:t>Číslo projektu</a:t>
          </a:r>
          <a:r>
            <a:rPr lang="cs-CZ" sz="1600" dirty="0" smtClean="0"/>
            <a:t>: 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ScaleY="105729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ScaleY="90879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-5"/>
          <a:ext cx="5342993" cy="48420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</a:t>
          </a:r>
          <a:r>
            <a:rPr lang="cs-CZ" sz="1600" kern="1200" dirty="0"/>
            <a:t>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-5"/>
        <a:ext cx="5342993" cy="774732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1028931"/>
          <a:ext cx="5342993" cy="328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Olga Koutná </a:t>
          </a:r>
          <a:endParaRPr lang="cs-CZ" sz="1600" kern="1200" dirty="0"/>
        </a:p>
      </dsp:txBody>
      <dsp:txXfrm>
        <a:off x="2289854" y="1028931"/>
        <a:ext cx="5342993" cy="665918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596686"/>
          <a:ext cx="5342993" cy="26562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VY_12_INOVACE_11_Čj_Velikonoční tradice a zvyky pracovní listy</a:t>
          </a:r>
          <a:endParaRPr lang="cs-CZ" sz="1600" kern="1200" dirty="0"/>
        </a:p>
      </dsp:txBody>
      <dsp:txXfrm>
        <a:off x="2289854" y="1596686"/>
        <a:ext cx="5342993" cy="732753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329440"/>
          <a:ext cx="5342993" cy="16944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Velikonoční tradice a zvyky pracovní listy</a:t>
          </a:r>
          <a:endParaRPr lang="cs-CZ" sz="1600" kern="1200" dirty="0"/>
        </a:p>
      </dsp:txBody>
      <dsp:txXfrm>
        <a:off x="2289854" y="2329440"/>
        <a:ext cx="5342993" cy="732753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91A3B-DB1C-42C2-B32A-C9FB86D65914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0880F-4195-49FC-8419-29B2314D6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FEF79-6059-4B50-B56B-50F1DB712F2A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EE6D0-04D4-4DD2-9926-3EDF6C494E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E9E2D-CE51-429C-B336-A14787240A86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F0008-E71B-4831-9ADA-9FCC5D1CC8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4E820-3BC2-4EEF-95CE-62AB55DF42BB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DE40B-1619-4A67-9038-B07AEF9E3D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3ACDC-5D31-4569-978E-8439A02BF4D5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D2E64-8C17-42D0-8D97-4C06042868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74B5C-282E-4E7A-AFB3-D604CF9CFE8D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A6556-438B-4522-99BC-F037974654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08985-332F-453B-A692-20BFA89443BA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8B330-15FE-492A-B496-83F32C9B8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EFE6F-F6CC-4527-BD2D-D770D77D5B7B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ACD0C-7D00-44FC-92CC-250ED80FC2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718050" y="993775"/>
            <a:ext cx="1847850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E3278-BDE2-47F3-92A5-4F7071DCE2CE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2EACD-4F6D-4A84-B977-AB04775265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AA726-217F-4154-9083-40DD08BE20D0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846B1-5E91-4CAE-988D-48FE963691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306FD-3915-43D3-9DE9-0B56A9BBCA97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50C0D-F0C7-4128-B203-EE9EC4232D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34"/>
          <p:cNvGrpSpPr>
            <a:grpSpLocks/>
          </p:cNvGrpSpPr>
          <p:nvPr/>
        </p:nvGrpSpPr>
        <p:grpSpPr bwMode="auto">
          <a:xfrm>
            <a:off x="0" y="0"/>
            <a:ext cx="9251950" cy="6858000"/>
            <a:chOff x="-9" y="-16"/>
            <a:chExt cx="9252346" cy="6858038"/>
          </a:xfrm>
        </p:grpSpPr>
        <p:grpSp>
          <p:nvGrpSpPr>
            <p:cNvPr id="1032" name="Group 638"/>
            <p:cNvGrpSpPr>
              <a:grpSpLocks/>
            </p:cNvGrpSpPr>
            <p:nvPr/>
          </p:nvGrpSpPr>
          <p:grpSpPr bwMode="auto"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grpSp>
          <p:nvGrpSpPr>
            <p:cNvPr id="1033" name="Group 669"/>
            <p:cNvGrpSpPr>
              <a:grpSpLocks/>
            </p:cNvGrpSpPr>
            <p:nvPr/>
          </p:nvGrpSpPr>
          <p:grpSpPr bwMode="auto"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318" y="3703642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  <p:grpSp>
          <p:nvGrpSpPr>
            <p:cNvPr id="1034" name="Group 715"/>
            <p:cNvGrpSpPr>
              <a:grpSpLocks/>
            </p:cNvGrpSpPr>
            <p:nvPr/>
          </p:nvGrpSpPr>
          <p:grpSpPr bwMode="auto"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5C27DDB4-A846-4A66-A834-F055FE106547}" type="datetimeFigureOut">
              <a:rPr lang="cs-CZ"/>
              <a:pPr>
                <a:defRPr/>
              </a:pPr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AFA39E24-A4E9-497B-A73D-C20063C8B7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6" r:id="rId3"/>
    <p:sldLayoutId id="2147483695" r:id="rId4"/>
    <p:sldLayoutId id="2147483694" r:id="rId5"/>
    <p:sldLayoutId id="2147483693" r:id="rId6"/>
    <p:sldLayoutId id="2147483692" r:id="rId7"/>
    <p:sldLayoutId id="2147483691" r:id="rId8"/>
    <p:sldLayoutId id="2147483699" r:id="rId9"/>
    <p:sldLayoutId id="2147483690" r:id="rId10"/>
    <p:sldLayoutId id="2147483689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>
          <a:solidFill>
            <a:srgbClr val="404040"/>
          </a:solidFill>
          <a:latin typeface="+mj-lt"/>
          <a:ea typeface="+mj-ea"/>
          <a:cs typeface="Trebuchet M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2806139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3347864" y="5146496"/>
            <a:ext cx="5256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latin typeface="+mj-lt"/>
              </a:rPr>
              <a:t>Datum tvorby: 19.3.2012</a:t>
            </a:r>
            <a:endParaRPr lang="cs-CZ" sz="1600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Anotace a metodický pokyn</a:t>
            </a:r>
            <a:endParaRPr lang="cs-CZ" sz="3600" dirty="0" smtClean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sz="2000" dirty="0" smtClean="0"/>
              <a:t>Materiál vhodný pro 5. třídu ZŠP.</a:t>
            </a:r>
          </a:p>
          <a:p>
            <a:pPr>
              <a:buFontTx/>
              <a:buChar char="-"/>
            </a:pPr>
            <a:r>
              <a:rPr lang="cs-CZ" sz="2000" dirty="0" smtClean="0"/>
              <a:t>Využitelný pro práci s interaktivní tabulí.</a:t>
            </a:r>
          </a:p>
          <a:p>
            <a:pPr>
              <a:buFontTx/>
              <a:buChar char="-"/>
            </a:pPr>
            <a:r>
              <a:rPr lang="cs-CZ" sz="2000" dirty="0" smtClean="0"/>
              <a:t>Žáci pracují na IT a zároveň před sebou mají pracovní listy a pro kontrolu prezentaci „Velikonoční zvyky a tradice prezentace“ v tištěné podobě.</a:t>
            </a:r>
          </a:p>
          <a:p>
            <a:pPr>
              <a:buFontTx/>
              <a:buChar char="-"/>
            </a:pPr>
            <a:r>
              <a:rPr lang="cs-CZ" sz="2000" dirty="0" smtClean="0"/>
              <a:t>Žáci odpovídají na otázky a doplňují odpovědi do pracovních listů.</a:t>
            </a:r>
          </a:p>
          <a:p>
            <a:pPr>
              <a:buFontTx/>
              <a:buChar char="-"/>
            </a:pPr>
            <a:r>
              <a:rPr lang="cs-CZ" sz="2000" dirty="0" smtClean="0"/>
              <a:t>Důraz je kladen na čtení s porozuměním a orientaci v textu.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713787" cy="1728788"/>
          </a:xfrm>
        </p:spPr>
        <p:txBody>
          <a:bodyPr>
            <a:noAutofit/>
          </a:bodyPr>
          <a:lstStyle/>
          <a:p>
            <a:r>
              <a:rPr lang="cs-CZ" sz="2800" b="1" smtClean="0">
                <a:solidFill>
                  <a:srgbClr val="0D0D0D"/>
                </a:solidFill>
              </a:rPr>
              <a:t>Jaký popis patří ke kterému dni v týdnu dle velikonoční tradice?</a:t>
            </a:r>
            <a:br>
              <a:rPr lang="cs-CZ" sz="2800" b="1" smtClean="0">
                <a:solidFill>
                  <a:srgbClr val="0D0D0D"/>
                </a:solidFill>
              </a:rPr>
            </a:br>
            <a:r>
              <a:rPr lang="cs-CZ" sz="2800" b="1" smtClean="0">
                <a:solidFill>
                  <a:srgbClr val="0D0D0D"/>
                </a:solidFill>
              </a:rPr>
              <a:t>Odpověz celou větou a slova spoj k sobě: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773238"/>
            <a:ext cx="7810500" cy="4052887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Středa				velikonoční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Čtvrtek 				bílá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Pátek					zelený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Sobota				škaredá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Pondělí				velký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9460" name="Picture 4" descr="MC90023434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2276475"/>
            <a:ext cx="2735262" cy="42481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569325" cy="1512888"/>
          </a:xfrm>
        </p:spPr>
        <p:txBody>
          <a:bodyPr>
            <a:noAutofit/>
          </a:bodyPr>
          <a:lstStyle/>
          <a:p>
            <a:r>
              <a:rPr lang="cs-CZ" sz="2800" b="1" smtClean="0">
                <a:solidFill>
                  <a:srgbClr val="0D0D0D"/>
                </a:solidFill>
              </a:rPr>
              <a:t>Vzpomeneš si na který den připadají následující zvyky?</a:t>
            </a:r>
            <a:br>
              <a:rPr lang="cs-CZ" sz="2800" b="1" smtClean="0">
                <a:solidFill>
                  <a:srgbClr val="0D0D0D"/>
                </a:solidFill>
              </a:rPr>
            </a:br>
            <a:r>
              <a:rPr lang="cs-CZ" sz="2800" b="1" smtClean="0">
                <a:solidFill>
                  <a:srgbClr val="0D0D0D"/>
                </a:solidFill>
              </a:rPr>
              <a:t>Odpověz celou větou.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773238"/>
            <a:ext cx="6624637" cy="4895850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Který den jíme zelenou stravu?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Který den pečeme, uklízíme, barvíme vejce?</a:t>
            </a:r>
          </a:p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484" name="Picture 4" descr="MC90034652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149725"/>
            <a:ext cx="2697163" cy="24876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549275"/>
            <a:ext cx="6408737" cy="6048375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Který den se nesmíme mračit?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Který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den chodíme na pomlázku?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Který den se omýváme v potoce či řece?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510" name="Picture 6" descr="MC90036186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268413"/>
            <a:ext cx="2441575" cy="38893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>
              <a:buFontTx/>
              <a:buChar char="-"/>
            </a:pPr>
            <a:r>
              <a:rPr lang="cs-CZ" smtClean="0"/>
              <a:t>Vlastní tvorba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262</TotalTime>
  <Words>183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Spring</vt:lpstr>
      <vt:lpstr>Prezentace aplikace PowerPoint</vt:lpstr>
      <vt:lpstr>Anotace a metodický pokyn</vt:lpstr>
      <vt:lpstr>Jaký popis patří ke kterému dni v týdnu dle velikonoční tradice? Odpověz celou větou a slova spoj k sobě:</vt:lpstr>
      <vt:lpstr>Vzpomeneš si na který den připadají následující zvyky? Odpověz celou větou.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38</cp:revision>
  <dcterms:created xsi:type="dcterms:W3CDTF">2011-08-21T15:31:45Z</dcterms:created>
  <dcterms:modified xsi:type="dcterms:W3CDTF">2012-05-21T08:12:08Z</dcterms:modified>
</cp:coreProperties>
</file>