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70" r:id="rId4"/>
    <p:sldId id="266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571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/>
            <a:t>Název školy: </a:t>
          </a:r>
          <a:r>
            <a:rPr lang="cs-CZ" sz="1600" dirty="0" smtClean="0"/>
            <a:t>Dětský domov, Základní škola praktická, Praktická škola a Školní jídelna, Dlažkovice 1, příspěvková organizace 411 15 Třebívlice</a:t>
          </a:r>
          <a:r>
            <a:rPr lang="cs-CZ" sz="1300" dirty="0" smtClean="0"/>
            <a:t>    </a:t>
          </a:r>
          <a:endParaRPr lang="cs-CZ" sz="13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Olga Koutná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VY_12_INOVACE_13_Čj_Mařenka a Jeníček komunikační cvičení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Mařenka a Jeníček komunikační cvičení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pPr algn="l"/>
          <a:r>
            <a:rPr lang="cs-CZ" sz="1600" dirty="0"/>
            <a:t>Číslo projektu</a:t>
          </a:r>
          <a:r>
            <a:rPr lang="cs-CZ" sz="1600" smtClean="0"/>
            <a:t>: CZ.1.07/1.4.00/21.2189</a:t>
          </a:r>
          <a:endParaRPr lang="cs-CZ" sz="16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 custScaleY="105729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ScaleY="90879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131180"/>
          <a:ext cx="4579708" cy="45797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289854" y="-5"/>
          <a:ext cx="5342993" cy="48420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</a:t>
          </a:r>
          <a:r>
            <a:rPr lang="cs-CZ" sz="1600" kern="1200" dirty="0" smtClean="0"/>
            <a:t>Dětský domov, Základní škola praktická, Praktická škola a Školní jídelna, Dlažkovice 1, příspěvková organizace 411 15 Třebívlice</a:t>
          </a:r>
          <a:r>
            <a:rPr lang="cs-CZ" sz="1300" kern="1200" dirty="0" smtClean="0"/>
            <a:t>    </a:t>
          </a:r>
          <a:endParaRPr lang="cs-CZ" sz="1300" kern="1200" dirty="0"/>
        </a:p>
      </dsp:txBody>
      <dsp:txXfrm>
        <a:off x="2289854" y="-5"/>
        <a:ext cx="5342993" cy="774732"/>
      </dsp:txXfrm>
    </dsp:sp>
    <dsp:sp modelId="{851BB866-B6AE-4566-893F-4C635BA974FC}">
      <dsp:nvSpPr>
        <dsp:cNvPr id="0" name=""/>
        <dsp:cNvSpPr/>
      </dsp:nvSpPr>
      <dsp:spPr>
        <a:xfrm>
          <a:off x="480869" y="863933"/>
          <a:ext cx="3617969" cy="361796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289854" y="1028931"/>
          <a:ext cx="5342993" cy="32879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Olga Koutná </a:t>
          </a:r>
          <a:endParaRPr lang="cs-CZ" sz="1600" kern="1200" dirty="0"/>
        </a:p>
      </dsp:txBody>
      <dsp:txXfrm>
        <a:off x="2289854" y="1028931"/>
        <a:ext cx="5342993" cy="665918"/>
      </dsp:txXfrm>
    </dsp:sp>
    <dsp:sp modelId="{902074E1-B931-4618-97F1-FADBE82E9C3C}">
      <dsp:nvSpPr>
        <dsp:cNvPr id="0" name=""/>
        <dsp:cNvSpPr/>
      </dsp:nvSpPr>
      <dsp:spPr>
        <a:xfrm>
          <a:off x="961738" y="1596686"/>
          <a:ext cx="2656231" cy="26562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289854" y="1596686"/>
          <a:ext cx="5342993" cy="26562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VY_12_INOVACE_13_Čj_Mařenka a Jeníček komunikační cvičení</a:t>
          </a:r>
          <a:endParaRPr lang="cs-CZ" sz="1600" kern="1200" dirty="0"/>
        </a:p>
      </dsp:txBody>
      <dsp:txXfrm>
        <a:off x="2289854" y="1596686"/>
        <a:ext cx="5342993" cy="732753"/>
      </dsp:txXfrm>
    </dsp:sp>
    <dsp:sp modelId="{648967D3-ED80-4214-8D87-4E7012561E4A}">
      <dsp:nvSpPr>
        <dsp:cNvPr id="0" name=""/>
        <dsp:cNvSpPr/>
      </dsp:nvSpPr>
      <dsp:spPr>
        <a:xfrm>
          <a:off x="1442608" y="2329440"/>
          <a:ext cx="1694492" cy="16944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289854" y="2329440"/>
          <a:ext cx="5342993" cy="1694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Mařenka a Jeníček komunikační cvičení</a:t>
          </a:r>
          <a:endParaRPr lang="cs-CZ" sz="1600" kern="1200" dirty="0"/>
        </a:p>
      </dsp:txBody>
      <dsp:txXfrm>
        <a:off x="2289854" y="2329440"/>
        <a:ext cx="5342993" cy="732753"/>
      </dsp:txXfrm>
    </dsp:sp>
    <dsp:sp modelId="{6821E7C9-5E4B-45FA-8F82-01E6F26FAA25}">
      <dsp:nvSpPr>
        <dsp:cNvPr id="0" name=""/>
        <dsp:cNvSpPr/>
      </dsp:nvSpPr>
      <dsp:spPr>
        <a:xfrm>
          <a:off x="1923477" y="3062193"/>
          <a:ext cx="732753" cy="732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289854" y="3062193"/>
          <a:ext cx="5342993" cy="732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smtClean="0"/>
            <a:t>: CZ.1.07/1.4.00/21.2189</a:t>
          </a:r>
          <a:endParaRPr lang="cs-CZ" sz="1600" kern="1200" dirty="0"/>
        </a:p>
      </dsp:txBody>
      <dsp:txXfrm>
        <a:off x="2289854" y="3062193"/>
        <a:ext cx="5342993" cy="732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7AC399-C5FF-4C2B-92A6-06384AB4E292}" type="datetimeFigureOut">
              <a:rPr lang="cs-CZ"/>
              <a:pPr>
                <a:defRPr/>
              </a:pPr>
              <a:t>21.5.2012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B5DCCE-6602-4163-B8FE-E4DC1A2882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E66E90-41B9-437D-BA38-0ED871DFDF7D}" type="datetimeFigureOut">
              <a:rPr lang="cs-CZ"/>
              <a:pPr>
                <a:defRPr/>
              </a:pPr>
              <a:t>21.5.2012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F86D4F-76A9-4F17-BA1A-D0C661067C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kern="0">
              <a:solidFill>
                <a:sysClr val="window" lastClr="FFFFFF"/>
              </a:solidFill>
              <a:latin typeface="Corbel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/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9475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A161F6-30DF-47F0-B889-D3EFFCBF67D1}" type="datetimeFigureOut">
              <a:rPr lang="cs-CZ"/>
              <a:pPr>
                <a:defRPr/>
              </a:pPr>
              <a:t>21.5.2012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9475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9475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C91081-EF15-4B54-AD41-59EE59A711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21DC5B-797F-412C-9085-AFB263B5A765}" type="datetimeFigureOut">
              <a:rPr lang="cs-CZ"/>
              <a:pPr>
                <a:defRPr/>
              </a:pPr>
              <a:t>21.5.2012</a:t>
            </a:fld>
            <a:endParaRPr lang="cs-CZ"/>
          </a:p>
        </p:txBody>
      </p:sp>
      <p:sp>
        <p:nvSpPr>
          <p:cNvPr id="6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31C76E-7351-4084-9081-8C1B3688CE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311E33-AE4A-43FA-A043-50D4286502EA}" type="datetimeFigureOut">
              <a:rPr lang="cs-CZ"/>
              <a:pPr>
                <a:defRPr/>
              </a:pPr>
              <a:t>21.5.2012</a:t>
            </a:fld>
            <a:endParaRPr lang="cs-CZ"/>
          </a:p>
        </p:txBody>
      </p:sp>
      <p:sp>
        <p:nvSpPr>
          <p:cNvPr id="8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F4F177-A454-4F8A-9AB2-E986675CDE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A01843-4AB5-42DD-A0A5-D188452EB61E}" type="datetimeFigureOut">
              <a:rPr lang="cs-CZ"/>
              <a:pPr>
                <a:defRPr/>
              </a:pPr>
              <a:t>21.5.2012</a:t>
            </a:fld>
            <a:endParaRPr lang="cs-CZ"/>
          </a:p>
        </p:txBody>
      </p:sp>
      <p:sp>
        <p:nvSpPr>
          <p:cNvPr id="4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D89779-C70A-41AB-AED6-13F31BE05D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02AAB-EE65-4486-8049-14A88138E6FC}" type="datetimeFigureOut">
              <a:rPr lang="cs-CZ"/>
              <a:pPr>
                <a:defRPr/>
              </a:pPr>
              <a:t>21.5.2012</a:t>
            </a:fld>
            <a:endParaRPr lang="cs-CZ"/>
          </a:p>
        </p:txBody>
      </p:sp>
      <p:sp>
        <p:nvSpPr>
          <p:cNvPr id="3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9C4637-FD64-434F-B991-74BA1615C7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/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F51597-383D-4201-B7AC-F0E3634E1830}" type="datetimeFigureOut">
              <a:rPr lang="cs-CZ"/>
              <a:pPr>
                <a:defRPr/>
              </a:pPr>
              <a:t>21.5.2012</a:t>
            </a:fld>
            <a:endParaRPr lang="cs-CZ"/>
          </a:p>
        </p:txBody>
      </p:sp>
      <p:sp>
        <p:nvSpPr>
          <p:cNvPr id="6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1C08BF-EDBA-4126-9B2E-258AC34CDF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7"/>
          <p:cNvSpPr/>
          <p:nvPr/>
        </p:nvSpPr>
        <p:spPr>
          <a:xfrm>
            <a:off x="4740275" y="795338"/>
            <a:ext cx="3960813" cy="5294312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6B188-7FFA-438D-9D9F-9F58B7419577}" type="datetimeFigureOut">
              <a:rPr lang="cs-CZ"/>
              <a:pPr>
                <a:defRPr/>
              </a:pPr>
              <a:t>21.5.2012</a:t>
            </a:fld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D6864B-D698-41A9-B5B1-5A82753917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EDEA40-7272-40A9-A4FC-E43B6A81C56D}" type="datetimeFigureOut">
              <a:rPr lang="cs-CZ"/>
              <a:pPr>
                <a:defRPr/>
              </a:pPr>
              <a:t>21.5.2012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592016-9D35-4B1A-8A4E-B4B8807511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2C10C5-5992-49A7-BB86-07C4F74EB1FD}" type="datetimeFigureOut">
              <a:rPr lang="cs-CZ"/>
              <a:pPr>
                <a:defRPr/>
              </a:pPr>
              <a:t>21.5.2012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1529FD-F0F0-45A4-9FB4-40EDB4950E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kern="0">
              <a:solidFill>
                <a:sysClr val="window" lastClr="FFFFFF"/>
              </a:solidFill>
              <a:latin typeface="Corbel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0" name="Rectangle 11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5063"/>
            <a:ext cx="2133600" cy="365125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fld id="{E07E45D5-D83B-4856-9109-25A0E8291468}" type="datetimeFigureOut">
              <a:rPr lang="cs-CZ"/>
              <a:pPr>
                <a:defRPr/>
              </a:pPr>
              <a:t>21.5.2012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5063"/>
            <a:ext cx="2895600" cy="365125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5063"/>
            <a:ext cx="2133600" cy="365125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fld id="{B9CAFAFD-BC16-4A0D-B9A8-C1C05D56AF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09" r:id="rId2"/>
    <p:sldLayoutId id="2147483711" r:id="rId3"/>
    <p:sldLayoutId id="2147483708" r:id="rId4"/>
    <p:sldLayoutId id="2147483707" r:id="rId5"/>
    <p:sldLayoutId id="2147483706" r:id="rId6"/>
    <p:sldLayoutId id="2147483705" r:id="rId7"/>
    <p:sldLayoutId id="2147483704" r:id="rId8"/>
    <p:sldLayoutId id="2147483712" r:id="rId9"/>
    <p:sldLayoutId id="2147483703" r:id="rId10"/>
    <p:sldLayoutId id="2147483702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rtl="0" fontAlgn="base">
        <a:spcBef>
          <a:spcPct val="0"/>
        </a:spcBef>
        <a:spcAft>
          <a:spcPct val="0"/>
        </a:spcAft>
        <a:defRPr lang="en-US" sz="5300" b="1" kern="1200" dirty="0">
          <a:solidFill>
            <a:srgbClr val="BF1F9F"/>
          </a:solidFill>
          <a:latin typeface="+mj-lt"/>
          <a:ea typeface="+mj-lt"/>
          <a:cs typeface="+mj-lt"/>
        </a:defRPr>
      </a:lvl1pPr>
      <a:lvl2pPr algn="ctr" rtl="0" fontAlgn="base">
        <a:spcBef>
          <a:spcPct val="0"/>
        </a:spcBef>
        <a:spcAft>
          <a:spcPct val="0"/>
        </a:spcAft>
        <a:defRPr sz="5300" b="1">
          <a:solidFill>
            <a:srgbClr val="BF1F9F"/>
          </a:solidFill>
          <a:latin typeface="Bodoni MT"/>
          <a:ea typeface="Bodoni MT"/>
          <a:cs typeface="Bodoni MT"/>
        </a:defRPr>
      </a:lvl2pPr>
      <a:lvl3pPr algn="ctr" rtl="0" fontAlgn="base">
        <a:spcBef>
          <a:spcPct val="0"/>
        </a:spcBef>
        <a:spcAft>
          <a:spcPct val="0"/>
        </a:spcAft>
        <a:defRPr sz="5300" b="1">
          <a:solidFill>
            <a:srgbClr val="BF1F9F"/>
          </a:solidFill>
          <a:latin typeface="Bodoni MT"/>
          <a:ea typeface="Bodoni MT"/>
          <a:cs typeface="Bodoni MT"/>
        </a:defRPr>
      </a:lvl3pPr>
      <a:lvl4pPr algn="ctr" rtl="0" fontAlgn="base">
        <a:spcBef>
          <a:spcPct val="0"/>
        </a:spcBef>
        <a:spcAft>
          <a:spcPct val="0"/>
        </a:spcAft>
        <a:defRPr sz="5300" b="1">
          <a:solidFill>
            <a:srgbClr val="BF1F9F"/>
          </a:solidFill>
          <a:latin typeface="Bodoni MT"/>
          <a:ea typeface="Bodoni MT"/>
          <a:cs typeface="Bodoni MT"/>
        </a:defRPr>
      </a:lvl4pPr>
      <a:lvl5pPr algn="ctr" rtl="0" fontAlgn="base">
        <a:spcBef>
          <a:spcPct val="0"/>
        </a:spcBef>
        <a:spcAft>
          <a:spcPct val="0"/>
        </a:spcAft>
        <a:defRPr sz="5300" b="1">
          <a:solidFill>
            <a:srgbClr val="BF1F9F"/>
          </a:solidFill>
          <a:latin typeface="Bodoni MT"/>
          <a:ea typeface="Bodoni MT"/>
          <a:cs typeface="Bodoni MT"/>
        </a:defRPr>
      </a:lvl5pPr>
      <a:lvl6pPr marL="457200" algn="ctr" rtl="0" fontAlgn="base">
        <a:spcBef>
          <a:spcPct val="0"/>
        </a:spcBef>
        <a:spcAft>
          <a:spcPct val="0"/>
        </a:spcAft>
        <a:defRPr sz="5300" b="1">
          <a:solidFill>
            <a:srgbClr val="BF1F9F"/>
          </a:solidFill>
          <a:latin typeface="Bodoni MT"/>
          <a:ea typeface="Bodoni MT"/>
          <a:cs typeface="Bodoni MT"/>
        </a:defRPr>
      </a:lvl6pPr>
      <a:lvl7pPr marL="914400" algn="ctr" rtl="0" fontAlgn="base">
        <a:spcBef>
          <a:spcPct val="0"/>
        </a:spcBef>
        <a:spcAft>
          <a:spcPct val="0"/>
        </a:spcAft>
        <a:defRPr sz="5300" b="1">
          <a:solidFill>
            <a:srgbClr val="BF1F9F"/>
          </a:solidFill>
          <a:latin typeface="Bodoni MT"/>
          <a:ea typeface="Bodoni MT"/>
          <a:cs typeface="Bodoni MT"/>
        </a:defRPr>
      </a:lvl7pPr>
      <a:lvl8pPr marL="1371600" algn="ctr" rtl="0" fontAlgn="base">
        <a:spcBef>
          <a:spcPct val="0"/>
        </a:spcBef>
        <a:spcAft>
          <a:spcPct val="0"/>
        </a:spcAft>
        <a:defRPr sz="5300" b="1">
          <a:solidFill>
            <a:srgbClr val="BF1F9F"/>
          </a:solidFill>
          <a:latin typeface="Bodoni MT"/>
          <a:ea typeface="Bodoni MT"/>
          <a:cs typeface="Bodoni MT"/>
        </a:defRPr>
      </a:lvl8pPr>
      <a:lvl9pPr marL="1828800" algn="ctr" rtl="0" fontAlgn="base">
        <a:spcBef>
          <a:spcPct val="0"/>
        </a:spcBef>
        <a:spcAft>
          <a:spcPct val="0"/>
        </a:spcAft>
        <a:defRPr sz="5300" b="1">
          <a:solidFill>
            <a:srgbClr val="BF1F9F"/>
          </a:solidFill>
          <a:latin typeface="Bodoni MT"/>
          <a:ea typeface="Bodoni MT"/>
          <a:cs typeface="Bodoni MT"/>
        </a:defRPr>
      </a:lvl9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1875" indent="-228600" algn="l" rtl="0" fontAlgn="base">
        <a:spcBef>
          <a:spcPct val="20000"/>
        </a:spcBef>
        <a:spcAft>
          <a:spcPct val="0"/>
        </a:spcAft>
        <a:buClr>
          <a:srgbClr val="DE6C36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6988" indent="-228600" algn="l" rtl="0" fontAlgn="base">
        <a:spcBef>
          <a:spcPct val="20000"/>
        </a:spcBef>
        <a:spcAft>
          <a:spcPct val="0"/>
        </a:spcAft>
        <a:buClr>
          <a:srgbClr val="F9B639"/>
        </a:buClr>
        <a:buFont typeface="Wingdings 2" pitchFamily="18" charset="2"/>
        <a:buChar char=""/>
        <a:defRPr>
          <a:solidFill>
            <a:schemeClr val="tx1"/>
          </a:solidFill>
          <a:latin typeface="+mn-lt"/>
          <a:ea typeface="+mn-lt"/>
          <a:cs typeface="+mn-lt"/>
        </a:defRPr>
      </a:lvl4pPr>
      <a:lvl5pPr marL="1554163" indent="-228600" algn="l" rtl="0" fontAlgn="base">
        <a:spcBef>
          <a:spcPct val="20000"/>
        </a:spcBef>
        <a:spcAft>
          <a:spcPct val="0"/>
        </a:spcAft>
        <a:buClr>
          <a:srgbClr val="CF6DA4"/>
        </a:buClr>
        <a:buFont typeface="Wingdings 2" pitchFamily="18" charset="2"/>
        <a:buChar char=""/>
        <a:defRPr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06647273"/>
              </p:ext>
            </p:extLst>
          </p:nvPr>
        </p:nvGraphicFramePr>
        <p:xfrm>
          <a:off x="1115616" y="1484784"/>
          <a:ext cx="7632848" cy="4842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3419872" y="5229200"/>
            <a:ext cx="53285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+mn-lt"/>
              </a:rPr>
              <a:t>Datum tvorby: 22.3.2012</a:t>
            </a:r>
            <a:endParaRPr lang="cs-CZ" sz="16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2">
                <a:lumMod val="50000"/>
              </a:schemeClr>
            </a:solidFill>
          </a:ln>
        </p:spPr>
        <p:txBody>
          <a:bodyPr rtlCol="0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 smtClean="0">
                <a:solidFill>
                  <a:schemeClr val="accent2">
                    <a:lumMod val="50000"/>
                  </a:schemeClr>
                </a:solidFill>
              </a:rPr>
              <a:t>Anotace a metodický pokyn</a:t>
            </a:r>
            <a:endParaRPr lang="cs-CZ" sz="5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1042988" y="2324100"/>
            <a:ext cx="7273925" cy="3508375"/>
          </a:xfrm>
        </p:spPr>
        <p:txBody>
          <a:bodyPr/>
          <a:lstStyle/>
          <a:p>
            <a:pPr>
              <a:spcBef>
                <a:spcPct val="0"/>
              </a:spcBef>
              <a:buFontTx/>
              <a:buChar char="-"/>
            </a:pPr>
            <a:r>
              <a:rPr lang="cs-CZ" sz="2000" dirty="0" smtClean="0"/>
              <a:t>Materiál vhodný pro </a:t>
            </a:r>
            <a:r>
              <a:rPr lang="cs-CZ" sz="2000" dirty="0"/>
              <a:t>5. třídu ZŠP.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sz="2000" dirty="0"/>
              <a:t>Využitelný pro práci s interaktivní tabulí.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sz="2000" dirty="0"/>
              <a:t>Žáci pracují na IT a zároveň před sebou mají </a:t>
            </a:r>
            <a:r>
              <a:rPr lang="cs-CZ" sz="2000" dirty="0" smtClean="0"/>
              <a:t>text prezentace „Slabiky navíc v pohádce Mařenka a Jeníček“ </a:t>
            </a:r>
            <a:r>
              <a:rPr lang="cs-CZ" sz="2000" dirty="0"/>
              <a:t>v tištěné podobě.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sz="2000" dirty="0" smtClean="0"/>
              <a:t>Pohádku si společně přečteme a žáci odpovídají na následují otázky vztahující se k obsahu pohádky</a:t>
            </a:r>
            <a:r>
              <a:rPr lang="cs-CZ" sz="2000" dirty="0" smtClean="0"/>
              <a:t>.</a:t>
            </a:r>
            <a:endParaRPr lang="cs-CZ" sz="2000" dirty="0"/>
          </a:p>
          <a:p>
            <a:pPr>
              <a:spcBef>
                <a:spcPct val="0"/>
              </a:spcBef>
              <a:buFontTx/>
              <a:buChar char="-"/>
            </a:pPr>
            <a:r>
              <a:rPr lang="cs-CZ" sz="2000" dirty="0"/>
              <a:t>Důraz je kladen na čtení s porozuměním a orientaci v textu.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153988" cy="46038"/>
          </a:xfrm>
        </p:spPr>
        <p:txBody>
          <a:bodyPr>
            <a:normAutofit fontScale="90000"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2">
                  <a:shade val="85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765175"/>
            <a:ext cx="8229600" cy="5360988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cs-CZ" sz="3200" b="1" smtClean="0"/>
              <a:t>Příběh je zkrácenou verzí jedné známé pohádky, vzpomeneš si jaké?</a:t>
            </a:r>
          </a:p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cs-CZ" sz="3200" b="1" smtClean="0"/>
              <a:t>Dokážeš pohádku převyprávět v původní dlouhé verzi?</a:t>
            </a:r>
          </a:p>
        </p:txBody>
      </p:sp>
      <p:pic>
        <p:nvPicPr>
          <p:cNvPr id="18436" name="Picture 4" descr="MC900422909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04025" y="3716338"/>
            <a:ext cx="1800225" cy="28479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solidFill>
                  <a:schemeClr val="accent1">
                    <a:lumMod val="50000"/>
                  </a:schemeClr>
                </a:solidFill>
              </a:rPr>
              <a:t>Použité zdroje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spcBef>
                <a:spcPct val="0"/>
              </a:spcBef>
              <a:buFont typeface="Wingdings 2" pitchFamily="18" charset="2"/>
              <a:buNone/>
            </a:pPr>
            <a:r>
              <a:rPr lang="cs-CZ" dirty="0" smtClean="0"/>
              <a:t>- 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4" y="2132856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+mn-lt"/>
              </a:rPr>
              <a:t>- Vlastní tvorba</a:t>
            </a:r>
            <a:endParaRPr lang="cs-CZ" sz="28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230</TotalTime>
  <Words>148</Words>
  <Application>Microsoft Office PowerPoint</Application>
  <PresentationFormat>Předvádění na obrazovce (4:3)</PresentationFormat>
  <Paragraphs>17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Carnival</vt:lpstr>
      <vt:lpstr>Prezentace aplikace PowerPoint</vt:lpstr>
      <vt:lpstr>Anotace a metodický pokyn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35</cp:revision>
  <dcterms:created xsi:type="dcterms:W3CDTF">2011-08-21T15:31:45Z</dcterms:created>
  <dcterms:modified xsi:type="dcterms:W3CDTF">2012-05-21T08:14:20Z</dcterms:modified>
</cp:coreProperties>
</file>