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58" r:id="rId4"/>
    <p:sldId id="259" r:id="rId5"/>
    <p:sldId id="260" r:id="rId6"/>
    <p:sldId id="261" r:id="rId7"/>
    <p:sldId id="262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18" autoAdjust="0"/>
    <p:restoredTop sz="94671" autoAdjust="0"/>
  </p:normalViewPr>
  <p:slideViewPr>
    <p:cSldViewPr>
      <p:cViewPr varScale="1">
        <p:scale>
          <a:sx n="67" d="100"/>
          <a:sy n="67" d="100"/>
        </p:scale>
        <p:origin x="-154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982E6-8F19-4A82-8A22-D28CD8FCD2C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73C62-6093-4FBB-BEA7-2AC2BFD7F6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762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982E6-8F19-4A82-8A22-D28CD8FCD2C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73C62-6093-4FBB-BEA7-2AC2BFD7F6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581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982E6-8F19-4A82-8A22-D28CD8FCD2C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73C62-6093-4FBB-BEA7-2AC2BFD7F6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585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982E6-8F19-4A82-8A22-D28CD8FCD2C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73C62-6093-4FBB-BEA7-2AC2BFD7F6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288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982E6-8F19-4A82-8A22-D28CD8FCD2C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73C62-6093-4FBB-BEA7-2AC2BFD7F6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046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982E6-8F19-4A82-8A22-D28CD8FCD2C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73C62-6093-4FBB-BEA7-2AC2BFD7F6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662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982E6-8F19-4A82-8A22-D28CD8FCD2C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73C62-6093-4FBB-BEA7-2AC2BFD7F6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329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982E6-8F19-4A82-8A22-D28CD8FCD2C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73C62-6093-4FBB-BEA7-2AC2BFD7F6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867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982E6-8F19-4A82-8A22-D28CD8FCD2C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73C62-6093-4FBB-BEA7-2AC2BFD7F6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273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982E6-8F19-4A82-8A22-D28CD8FCD2C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73C62-6093-4FBB-BEA7-2AC2BFD7F6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08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982E6-8F19-4A82-8A22-D28CD8FCD2C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73C62-6093-4FBB-BEA7-2AC2BFD7F6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649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D982E6-8F19-4A82-8A22-D28CD8FCD2C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973C62-6093-4FBB-BEA7-2AC2BFD7F6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055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i%C5%99%C3%AD_Anton%C3%ADn_Bend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Zden%C4%9Bk_Fibich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osef_Suk_star%C5%A1%C3%A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406" y="764704"/>
            <a:ext cx="8229600" cy="1143000"/>
          </a:xfrm>
        </p:spPr>
        <p:txBody>
          <a:bodyPr/>
          <a:lstStyle/>
          <a:p>
            <a:r>
              <a:rPr lang="cs-CZ" dirty="0" smtClean="0"/>
              <a:t>Hudba a 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2204864"/>
            <a:ext cx="6480720" cy="2538861"/>
          </a:xfrm>
        </p:spPr>
        <p:txBody>
          <a:bodyPr/>
          <a:lstStyle/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Název školy:  Základní škola Karla Klíče Hostinné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Autor:  Mgr. Renáta Jehličková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Název:  </a:t>
            </a:r>
            <a:r>
              <a:rPr lang="cs-CZ" sz="2300" dirty="0" smtClean="0">
                <a:solidFill>
                  <a:prstClr val="black"/>
                </a:solidFill>
              </a:rPr>
              <a:t>VY_32_INOVACE_09_C_18_HUDBA A SLOVO</a:t>
            </a: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Téma</a:t>
            </a:r>
            <a:r>
              <a:rPr lang="cs-CZ" sz="2300" dirty="0" smtClean="0">
                <a:solidFill>
                  <a:prstClr val="black"/>
                </a:solidFill>
              </a:rPr>
              <a:t>:  HUDEBNÍ NAUKA</a:t>
            </a: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Číslo projektu: CZ.1.07/1.4.00/21.2131</a:t>
            </a:r>
          </a:p>
          <a:p>
            <a:pPr marL="0" lvl="0" indent="0">
              <a:buNone/>
            </a:pPr>
            <a:endParaRPr lang="cs-CZ" sz="23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3206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5516990"/>
              </p:ext>
            </p:extLst>
          </p:nvPr>
        </p:nvGraphicFramePr>
        <p:xfrm>
          <a:off x="1187624" y="2060848"/>
          <a:ext cx="6834212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25.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23.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VI.B</a:t>
                      </a:r>
                      <a:endParaRPr lang="cs-CZ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Umění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kultura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výchova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Hudební nauka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slovo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melodram,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scénická hudba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J.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A. Benda, 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Z. Fibich, J. Suk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160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Hudba a 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Hudba a slovo se spolu spojují odedávna – hudba se zpívá slovy:</a:t>
            </a:r>
          </a:p>
          <a:p>
            <a:pPr marL="0" indent="0">
              <a:buNone/>
            </a:pPr>
            <a:r>
              <a:rPr lang="cs-CZ" sz="2300" b="1" u="sng" dirty="0" smtClean="0"/>
              <a:t>Melodram</a:t>
            </a:r>
            <a:r>
              <a:rPr lang="cs-CZ" sz="2300" b="1" dirty="0" smtClean="0"/>
              <a:t> –  vznikl asi v 18. století </a:t>
            </a:r>
          </a:p>
          <a:p>
            <a:pPr marL="0" indent="0">
              <a:buNone/>
            </a:pPr>
            <a:r>
              <a:rPr lang="cs-CZ" sz="2300" b="1" dirty="0" smtClean="0">
                <a:hlinkClick r:id="rId2"/>
              </a:rPr>
              <a:t>Jiří Antonín Benda </a:t>
            </a:r>
            <a:r>
              <a:rPr lang="cs-CZ" sz="2300" b="1" dirty="0" smtClean="0"/>
              <a:t>(1722 – 1795)</a:t>
            </a:r>
          </a:p>
          <a:p>
            <a:pPr>
              <a:buFontTx/>
              <a:buChar char="-"/>
            </a:pPr>
            <a:r>
              <a:rPr lang="cs-CZ" sz="2300" dirty="0" smtClean="0"/>
              <a:t>začal psát melodramy jako jeden z prvních českých skladatelů</a:t>
            </a:r>
          </a:p>
          <a:p>
            <a:pPr>
              <a:buFontTx/>
              <a:buChar char="-"/>
            </a:pPr>
            <a:r>
              <a:rPr lang="cs-CZ" sz="2300" dirty="0" smtClean="0"/>
              <a:t>nejproslulejší scénický melodram </a:t>
            </a:r>
            <a:r>
              <a:rPr lang="cs-CZ" sz="2300" i="1" dirty="0" smtClean="0"/>
              <a:t>Ariadna na Naxu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(slova herců se střídají s mezihrami orchestru)</a:t>
            </a:r>
          </a:p>
          <a:p>
            <a:pPr>
              <a:buFontTx/>
              <a:buChar char="-"/>
            </a:pPr>
            <a:r>
              <a:rPr lang="cs-CZ" sz="2300" dirty="0" smtClean="0"/>
              <a:t>jeho melodramy obdivoval i Mozart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</a:t>
            </a:r>
            <a:r>
              <a:rPr lang="cs-CZ" sz="2300" b="1" dirty="0" smtClean="0"/>
              <a:t>– v 19. století </a:t>
            </a:r>
          </a:p>
          <a:p>
            <a:pPr>
              <a:buFontTx/>
              <a:buChar char="-"/>
            </a:pPr>
            <a:r>
              <a:rPr lang="cs-CZ" sz="2300" dirty="0" smtClean="0"/>
              <a:t>začaly se komponovat melodramy, v nichž zní hudba současně se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slovem</a:t>
            </a:r>
          </a:p>
          <a:p>
            <a:pPr>
              <a:buFontTx/>
              <a:buChar char="-"/>
            </a:pPr>
            <a:r>
              <a:rPr lang="cs-CZ" sz="2300" dirty="0" smtClean="0"/>
              <a:t>podoba buď </a:t>
            </a:r>
            <a:r>
              <a:rPr lang="cs-CZ" sz="2300" b="1" i="1" dirty="0" smtClean="0"/>
              <a:t>koncertní </a:t>
            </a:r>
            <a:r>
              <a:rPr lang="cs-CZ" sz="2300" dirty="0" smtClean="0"/>
              <a:t>(většinou klavír a recitace),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nebo </a:t>
            </a:r>
            <a:r>
              <a:rPr lang="cs-CZ" sz="2300" b="1" i="1" dirty="0" smtClean="0"/>
              <a:t>scénická</a:t>
            </a:r>
            <a:r>
              <a:rPr lang="cs-CZ" sz="2300" dirty="0" smtClean="0"/>
              <a:t> (celovečerní dramata doprovázená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  orchestrem)</a:t>
            </a:r>
          </a:p>
          <a:p>
            <a:pPr marL="0" indent="0">
              <a:buNone/>
            </a:pPr>
            <a:endParaRPr lang="cs-CZ" sz="23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814408" y="1772816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563888" y="4293096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48285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Hudba a 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V oboru </a:t>
            </a:r>
            <a:r>
              <a:rPr lang="cs-CZ" sz="2300" b="1" i="1" dirty="0" smtClean="0"/>
              <a:t>scénických</a:t>
            </a:r>
            <a:r>
              <a:rPr lang="cs-CZ" sz="2300" dirty="0" smtClean="0"/>
              <a:t> melodramů vynikl</a:t>
            </a:r>
          </a:p>
          <a:p>
            <a:pPr marL="0" indent="0">
              <a:buNone/>
            </a:pPr>
            <a:r>
              <a:rPr lang="cs-CZ" sz="2300" b="1" dirty="0" smtClean="0">
                <a:hlinkClick r:id="rId2"/>
              </a:rPr>
              <a:t>Zdeněk Fibich </a:t>
            </a:r>
            <a:r>
              <a:rPr lang="cs-CZ" sz="2300" b="1" dirty="0" smtClean="0"/>
              <a:t>(21. 12. 1850 – 15. 10. 1900)</a:t>
            </a:r>
          </a:p>
          <a:p>
            <a:pPr>
              <a:buFontTx/>
              <a:buChar char="-"/>
            </a:pPr>
            <a:r>
              <a:rPr lang="cs-CZ" sz="2300" dirty="0" smtClean="0"/>
              <a:t>současník Antonína Dvořáka</a:t>
            </a:r>
          </a:p>
          <a:p>
            <a:pPr>
              <a:buFontTx/>
              <a:buChar char="-"/>
            </a:pPr>
            <a:r>
              <a:rPr lang="cs-CZ" sz="2300" dirty="0" smtClean="0"/>
              <a:t>byl kapelníkem Prozatímního divadla, později dramaturgem opery Národního divadla</a:t>
            </a:r>
          </a:p>
          <a:p>
            <a:pPr>
              <a:buFontTx/>
              <a:buChar char="-"/>
            </a:pPr>
            <a:r>
              <a:rPr lang="cs-CZ" sz="2300" dirty="0" smtClean="0"/>
              <a:t>vrcholem tvorby je trilogie </a:t>
            </a:r>
            <a:r>
              <a:rPr lang="cs-CZ" sz="2300" i="1" dirty="0" err="1" smtClean="0"/>
              <a:t>Hippodamie</a:t>
            </a:r>
            <a:r>
              <a:rPr lang="cs-CZ" sz="2300" dirty="0" smtClean="0"/>
              <a:t> (tři velké na sebe navazující divadelní melodramy)</a:t>
            </a:r>
          </a:p>
          <a:p>
            <a:pPr>
              <a:buFontTx/>
              <a:buChar char="-"/>
            </a:pPr>
            <a:r>
              <a:rPr lang="cs-CZ" sz="2300" dirty="0" smtClean="0"/>
              <a:t>další dílo: - další melodramy (</a:t>
            </a:r>
            <a:r>
              <a:rPr lang="cs-CZ" sz="2300" i="1" dirty="0" smtClean="0"/>
              <a:t>Vodník</a:t>
            </a:r>
            <a:r>
              <a:rPr lang="cs-CZ" sz="2300" dirty="0" smtClean="0"/>
              <a:t>, </a:t>
            </a:r>
            <a:r>
              <a:rPr lang="cs-CZ" sz="2300" i="1" dirty="0" smtClean="0"/>
              <a:t>Štědrý den </a:t>
            </a:r>
            <a:r>
              <a:rPr lang="cs-CZ" sz="2300" dirty="0" smtClean="0"/>
              <a:t>– podle </a:t>
            </a:r>
            <a:r>
              <a:rPr lang="cs-CZ" sz="2300" i="1" dirty="0" smtClean="0"/>
              <a:t>Kytice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- opery (</a:t>
            </a:r>
            <a:r>
              <a:rPr lang="cs-CZ" sz="2300" i="1" dirty="0" smtClean="0"/>
              <a:t>Nevěsta Messinská</a:t>
            </a:r>
            <a:r>
              <a:rPr lang="cs-CZ" sz="2300" dirty="0" smtClean="0"/>
              <a:t>, </a:t>
            </a:r>
            <a:r>
              <a:rPr lang="cs-CZ" sz="2300" i="1" dirty="0" smtClean="0"/>
              <a:t>Bouře</a:t>
            </a:r>
            <a:r>
              <a:rPr lang="cs-CZ" sz="2300" dirty="0" smtClean="0"/>
              <a:t>, </a:t>
            </a:r>
            <a:r>
              <a:rPr lang="cs-CZ" sz="2300" i="1" dirty="0" smtClean="0"/>
              <a:t>Šárka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- symfonické básně (nejslavnější je </a:t>
            </a:r>
            <a:r>
              <a:rPr lang="cs-CZ" sz="2300" i="1" dirty="0" smtClean="0"/>
              <a:t>Poem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/>
              <a:t>Melodramy se komponují dodnes         často se k recitaci také improvizuje (jde o vyjádření nálady nebo děje).</a:t>
            </a:r>
            <a:endParaRPr lang="cs-CZ" sz="23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148064" y="1340768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572000" y="5877272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15999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424936" cy="864096"/>
          </a:xfrm>
          <a:solidFill>
            <a:schemeClr val="accent6"/>
          </a:solidFill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Hudba a 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424936" cy="5544616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500" b="1" u="sng" dirty="0" smtClean="0"/>
              <a:t>Scénická hudba </a:t>
            </a:r>
            <a:r>
              <a:rPr lang="cs-CZ" sz="2500" dirty="0" smtClean="0"/>
              <a:t>(hudba, která se hraje v průběhu divadelního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představení        předehry, mezihry, hudební vsuvky)</a:t>
            </a:r>
          </a:p>
          <a:p>
            <a:pPr marL="0" indent="0">
              <a:buNone/>
            </a:pPr>
            <a:r>
              <a:rPr lang="cs-CZ" sz="2500" b="1" dirty="0" smtClean="0">
                <a:hlinkClick r:id="rId2"/>
              </a:rPr>
              <a:t>Josef Suk </a:t>
            </a:r>
            <a:r>
              <a:rPr lang="cs-CZ" sz="2500" b="1" dirty="0" smtClean="0"/>
              <a:t>(4. 1. 1874 – 29. 5. 1935)</a:t>
            </a:r>
          </a:p>
          <a:p>
            <a:pPr>
              <a:buFontTx/>
              <a:buChar char="-"/>
            </a:pPr>
            <a:r>
              <a:rPr lang="cs-CZ" sz="2500" dirty="0" smtClean="0"/>
              <a:t>začal hrát na housle a skládat už jako malý kluk</a:t>
            </a:r>
          </a:p>
          <a:p>
            <a:pPr>
              <a:buFontTx/>
              <a:buChar char="-"/>
            </a:pPr>
            <a:r>
              <a:rPr lang="cs-CZ" sz="2500" dirty="0" smtClean="0"/>
              <a:t>studoval na pražské konzervatoři         byl žákem Antonína Dvořáka</a:t>
            </a:r>
          </a:p>
          <a:p>
            <a:pPr>
              <a:buFontTx/>
              <a:buChar char="-"/>
            </a:pPr>
            <a:r>
              <a:rPr lang="cs-CZ" sz="2500" dirty="0" smtClean="0"/>
              <a:t>jako houslista – člen slavného Českého kvarteta</a:t>
            </a:r>
          </a:p>
          <a:p>
            <a:pPr>
              <a:buFontTx/>
              <a:buChar char="-"/>
            </a:pPr>
            <a:r>
              <a:rPr lang="cs-CZ" sz="2500" dirty="0" smtClean="0"/>
              <a:t>vzal si za ženu Dvořákovu dceru Otylku (zemřela však již v r. 1905)</a:t>
            </a:r>
          </a:p>
          <a:p>
            <a:pPr>
              <a:buFontTx/>
              <a:buChar char="-"/>
            </a:pPr>
            <a:r>
              <a:rPr lang="cs-CZ" sz="2500" dirty="0" smtClean="0"/>
              <a:t>dílo: - hudba k dramatické pohádce J. Zeyera </a:t>
            </a:r>
            <a:r>
              <a:rPr lang="cs-CZ" sz="2500" i="1" dirty="0" smtClean="0"/>
              <a:t>Radúz a Mahulena</a:t>
            </a:r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           </a:t>
            </a:r>
            <a:r>
              <a:rPr lang="cs-CZ" sz="2500" dirty="0" smtClean="0"/>
              <a:t>(později z ní vytvořil čtyřvětou suitu </a:t>
            </a:r>
            <a:r>
              <a:rPr lang="cs-CZ" sz="2500" i="1" dirty="0" smtClean="0"/>
              <a:t>Pohádka</a:t>
            </a:r>
            <a:r>
              <a:rPr lang="cs-CZ" sz="2500" dirty="0" smtClean="0"/>
              <a:t>)</a:t>
            </a:r>
          </a:p>
          <a:p>
            <a:pPr marL="0" indent="0">
              <a:buNone/>
            </a:pPr>
            <a:r>
              <a:rPr lang="cs-CZ" sz="2500" dirty="0" smtClean="0"/>
              <a:t>              -  </a:t>
            </a:r>
            <a:r>
              <a:rPr lang="cs-CZ" sz="2500" i="1" dirty="0" smtClean="0"/>
              <a:t>Serenáda pro smyčce </a:t>
            </a:r>
            <a:r>
              <a:rPr lang="cs-CZ" sz="2500" dirty="0" smtClean="0"/>
              <a:t>(složil již v 18 letech)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- pochod </a:t>
            </a:r>
            <a:r>
              <a:rPr lang="cs-CZ" sz="2500" i="1" dirty="0" smtClean="0"/>
              <a:t>V nový život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- smuteční symfonie </a:t>
            </a:r>
            <a:r>
              <a:rPr lang="cs-CZ" sz="2500" i="1" dirty="0" err="1" smtClean="0"/>
              <a:t>Asrael</a:t>
            </a:r>
            <a:r>
              <a:rPr lang="cs-CZ" sz="2500" i="1" dirty="0" smtClean="0"/>
              <a:t> </a:t>
            </a:r>
            <a:r>
              <a:rPr lang="cs-CZ" sz="2500" dirty="0" smtClean="0"/>
              <a:t>(na paměť A. Dvořáka a Otylky)</a:t>
            </a:r>
          </a:p>
          <a:p>
            <a:pPr>
              <a:buFontTx/>
              <a:buChar char="-"/>
            </a:pPr>
            <a:r>
              <a:rPr lang="cs-CZ" sz="2500" dirty="0" smtClean="0"/>
              <a:t>jeho vnukem a pravnukem A. Dvořáka je dnešní český houslista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stejného jména </a:t>
            </a:r>
            <a:r>
              <a:rPr lang="cs-CZ" sz="2500" b="1" dirty="0" smtClean="0"/>
              <a:t>Josef Suk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995936" y="1700808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744741" y="2852936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580029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424936" cy="922114"/>
          </a:xfrm>
          <a:solidFill>
            <a:schemeClr val="bg2">
              <a:lumMod val="75000"/>
            </a:schemeClr>
          </a:solidFill>
          <a:ln>
            <a:solidFill>
              <a:schemeClr val="bg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Hudba a 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424936" cy="5184576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dirty="0" smtClean="0"/>
              <a:t>Odpovězte na otázky:</a:t>
            </a:r>
          </a:p>
          <a:p>
            <a:pPr marL="0" indent="0">
              <a:buNone/>
            </a:pPr>
            <a:r>
              <a:rPr lang="cs-CZ" sz="2300" dirty="0" smtClean="0"/>
              <a:t>Co je to melodram?</a:t>
            </a:r>
            <a:endParaRPr lang="cs-CZ" sz="2300" dirty="0"/>
          </a:p>
          <a:p>
            <a:pPr marL="0" indent="0">
              <a:buNone/>
            </a:pPr>
            <a:r>
              <a:rPr lang="cs-CZ" sz="2300" dirty="0" smtClean="0"/>
              <a:t>Kdo byl jedním z prvních českých skladatelů melodramů?</a:t>
            </a:r>
          </a:p>
          <a:p>
            <a:pPr marL="0" indent="0">
              <a:buNone/>
            </a:pPr>
            <a:r>
              <a:rPr lang="cs-CZ" sz="2300" dirty="0" smtClean="0"/>
              <a:t>Jaký jeho melodram byl nejproslulejší?</a:t>
            </a:r>
          </a:p>
          <a:p>
            <a:pPr marL="0" indent="0">
              <a:buNone/>
            </a:pPr>
            <a:r>
              <a:rPr lang="cs-CZ" sz="2300" dirty="0" smtClean="0"/>
              <a:t>Jak se od sebe lišily první melodramy od těch pozdějších z 19. století?</a:t>
            </a:r>
          </a:p>
          <a:p>
            <a:pPr marL="0" indent="0">
              <a:buNone/>
            </a:pPr>
            <a:r>
              <a:rPr lang="cs-CZ" sz="2300" dirty="0" smtClean="0"/>
              <a:t>Jaké dvě podoby mohou melodramy mít?</a:t>
            </a:r>
          </a:p>
          <a:p>
            <a:pPr marL="0" indent="0">
              <a:buNone/>
            </a:pPr>
            <a:r>
              <a:rPr lang="cs-CZ" sz="2300" dirty="0" smtClean="0"/>
              <a:t>Kdo z českých skladatelů vynikal v oboru scénických melodramů?</a:t>
            </a:r>
          </a:p>
          <a:p>
            <a:pPr marL="0" indent="0">
              <a:buNone/>
            </a:pPr>
            <a:r>
              <a:rPr lang="cs-CZ" sz="2300" dirty="0" smtClean="0"/>
              <a:t>Co o něm víš?</a:t>
            </a:r>
          </a:p>
          <a:p>
            <a:pPr marL="0" indent="0">
              <a:buNone/>
            </a:pPr>
            <a:r>
              <a:rPr lang="cs-CZ" sz="2300" dirty="0" smtClean="0"/>
              <a:t>Jakou podobu mohou mít melodramy v dnešní době?</a:t>
            </a:r>
          </a:p>
          <a:p>
            <a:pPr marL="0" indent="0">
              <a:buNone/>
            </a:pPr>
            <a:r>
              <a:rPr lang="cs-CZ" sz="2300" dirty="0" smtClean="0"/>
              <a:t>Co je scénická hudba?</a:t>
            </a:r>
            <a:endParaRPr lang="cs-CZ" sz="2300" dirty="0"/>
          </a:p>
          <a:p>
            <a:pPr marL="0" indent="0">
              <a:buNone/>
            </a:pPr>
            <a:r>
              <a:rPr lang="cs-CZ" sz="2300" dirty="0" smtClean="0"/>
              <a:t>Kdo z českých skladatelů byl známým tvůrcem scénické hudby</a:t>
            </a:r>
          </a:p>
          <a:p>
            <a:pPr marL="0" indent="0">
              <a:buNone/>
            </a:pPr>
            <a:r>
              <a:rPr lang="cs-CZ" sz="2300" dirty="0" smtClean="0"/>
              <a:t>Co o něm víš?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35394327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 smtClean="0">
                <a:solidFill>
                  <a:prstClr val="black"/>
                </a:solidFill>
              </a:rPr>
              <a:t>25. </a:t>
            </a:r>
            <a:r>
              <a:rPr lang="cs-CZ" sz="2300" dirty="0">
                <a:solidFill>
                  <a:prstClr val="black"/>
                </a:solidFill>
              </a:rPr>
              <a:t>ledna 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</a:t>
            </a:r>
            <a:r>
              <a:rPr lang="cs-CZ" sz="2300" dirty="0" smtClean="0">
                <a:solidFill>
                  <a:prstClr val="black"/>
                </a:solidFill>
              </a:rPr>
              <a:t>6.ročník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Výklad</a:t>
            </a:r>
          </a:p>
          <a:p>
            <a:pPr lvl="0">
              <a:buFontTx/>
              <a:buChar char="-"/>
            </a:pPr>
            <a:r>
              <a:rPr lang="cs-CZ" sz="2300" dirty="0">
                <a:solidFill>
                  <a:prstClr val="black"/>
                </a:solidFill>
              </a:rPr>
              <a:t>Seznámení s </a:t>
            </a:r>
            <a:r>
              <a:rPr lang="cs-CZ" sz="2300" dirty="0" smtClean="0">
                <a:solidFill>
                  <a:prstClr val="black"/>
                </a:solidFill>
              </a:rPr>
              <a:t>hudebními formami, v nichž je s hudbou spojeno slovo (melodram, scénická hudba)</a:t>
            </a:r>
            <a:endParaRPr lang="cs-CZ" sz="23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300" dirty="0">
                <a:solidFill>
                  <a:prstClr val="black"/>
                </a:solidFill>
              </a:rPr>
              <a:t>Seznámení </a:t>
            </a:r>
            <a:r>
              <a:rPr lang="cs-CZ" sz="2300" dirty="0" smtClean="0">
                <a:solidFill>
                  <a:prstClr val="black"/>
                </a:solidFill>
              </a:rPr>
              <a:t>s nejvýznamnějšími autory těchto hudebních forem</a:t>
            </a:r>
          </a:p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Praktické </a:t>
            </a:r>
            <a:r>
              <a:rPr lang="cs-CZ" sz="2300" b="1" u="sng" dirty="0">
                <a:solidFill>
                  <a:prstClr val="black"/>
                </a:solidFill>
              </a:rPr>
              <a:t>činnosti </a:t>
            </a:r>
            <a:r>
              <a:rPr lang="cs-CZ" sz="2300" dirty="0">
                <a:solidFill>
                  <a:prstClr val="black"/>
                </a:solidFill>
              </a:rPr>
              <a:t>– odpovědi na otázky jako kontrola </a:t>
            </a:r>
            <a:r>
              <a:rPr lang="cs-CZ" sz="2300" dirty="0" smtClean="0">
                <a:solidFill>
                  <a:prstClr val="black"/>
                </a:solidFill>
              </a:rPr>
              <a:t>zapamatování</a:t>
            </a:r>
          </a:p>
          <a:p>
            <a:pPr marL="0" lvl="0" indent="0">
              <a:buNone/>
            </a:pPr>
            <a:r>
              <a:rPr lang="cs-CZ" sz="2300">
                <a:solidFill>
                  <a:prstClr val="black"/>
                </a:solidFill>
              </a:rPr>
              <a:t> </a:t>
            </a:r>
            <a:r>
              <a:rPr lang="cs-CZ" sz="2300" smtClean="0">
                <a:solidFill>
                  <a:prstClr val="black"/>
                </a:solidFill>
              </a:rPr>
              <a:t>                                   </a:t>
            </a:r>
            <a:r>
              <a:rPr lang="cs-CZ" sz="2300" dirty="0">
                <a:solidFill>
                  <a:prstClr val="black"/>
                </a:solidFill>
              </a:rPr>
              <a:t>si nových informací z učiva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629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Texty z vlastních zdrojů.</a:t>
            </a:r>
          </a:p>
          <a:p>
            <a:pPr marL="0" indent="0">
              <a:buNone/>
            </a:pPr>
            <a:r>
              <a:rPr lang="cs-CZ" sz="2300" dirty="0" smtClean="0"/>
              <a:t>Obrázky a </a:t>
            </a:r>
            <a:r>
              <a:rPr lang="cs-CZ" sz="2300" smtClean="0"/>
              <a:t>webové stránky z </a:t>
            </a:r>
            <a:r>
              <a:rPr lang="cs-CZ" sz="2300" dirty="0" smtClean="0"/>
              <a:t>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832439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</TotalTime>
  <Words>599</Words>
  <Application>Microsoft Office PowerPoint</Application>
  <PresentationFormat>Předvádění na obrazovce (4:3)</PresentationFormat>
  <Paragraphs>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Hudba a slovo</vt:lpstr>
      <vt:lpstr>Prezentace aplikace PowerPoint</vt:lpstr>
      <vt:lpstr>Hudba a slovo</vt:lpstr>
      <vt:lpstr>Hudba a slovo</vt:lpstr>
      <vt:lpstr>Hudba a slovo</vt:lpstr>
      <vt:lpstr>Hudba a slovo</vt:lpstr>
      <vt:lpstr>Mgr. Renáta Jehličková 25. ledna 2012 Určeno pro 6.ročník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a slovo</dc:title>
  <dc:creator>Renata Jehličková</dc:creator>
  <cp:lastModifiedBy>Renata Jehličková</cp:lastModifiedBy>
  <cp:revision>50</cp:revision>
  <dcterms:created xsi:type="dcterms:W3CDTF">2012-02-18T08:24:58Z</dcterms:created>
  <dcterms:modified xsi:type="dcterms:W3CDTF">2012-02-27T23:29:58Z</dcterms:modified>
</cp:coreProperties>
</file>