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9" r:id="rId2"/>
    <p:sldId id="290" r:id="rId3"/>
    <p:sldId id="291" r:id="rId4"/>
    <p:sldId id="293" r:id="rId5"/>
    <p:sldId id="294" r:id="rId6"/>
    <p:sldId id="298" r:id="rId7"/>
    <p:sldId id="292" r:id="rId8"/>
    <p:sldId id="308" r:id="rId9"/>
    <p:sldId id="295" r:id="rId10"/>
    <p:sldId id="297" r:id="rId11"/>
    <p:sldId id="307" r:id="rId12"/>
    <p:sldId id="306" r:id="rId13"/>
    <p:sldId id="305" r:id="rId14"/>
    <p:sldId id="300" r:id="rId15"/>
    <p:sldId id="303" r:id="rId16"/>
    <p:sldId id="288" r:id="rId17"/>
  </p:sldIdLst>
  <p:sldSz cx="9144000" cy="6858000" type="screen4x3"/>
  <p:notesSz cx="6815138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99FF33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7" autoAdjust="0"/>
    <p:restoredTop sz="94670" autoAdjust="0"/>
  </p:normalViewPr>
  <p:slideViewPr>
    <p:cSldViewPr>
      <p:cViewPr>
        <p:scale>
          <a:sx n="60" d="100"/>
          <a:sy n="60" d="100"/>
        </p:scale>
        <p:origin x="-1434" y="-10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60335" y="0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3925" y="746125"/>
            <a:ext cx="4968875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514" y="4722694"/>
            <a:ext cx="5452110" cy="44741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60335" y="9443662"/>
            <a:ext cx="2953226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016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687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VY_32_INOVACE_IV_3_10_Velkomoravská říše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IV</a:t>
            </a:r>
            <a:r>
              <a:rPr lang="cs-CZ" b="1" dirty="0" smtClean="0"/>
              <a:t>            Sada číslo:  </a:t>
            </a:r>
            <a:r>
              <a:rPr lang="cs-CZ" dirty="0"/>
              <a:t>3</a:t>
            </a:r>
            <a:r>
              <a:rPr lang="cs-CZ" b="1" dirty="0" smtClean="0"/>
              <a:t>              Pořadové číslo DUM:   </a:t>
            </a:r>
            <a:r>
              <a:rPr lang="cs-CZ" dirty="0" smtClean="0"/>
              <a:t>10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404664"/>
            <a:ext cx="7776864" cy="80945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se vznikem Velkomoravské říše.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s časovými údaji, učí se využívat informační zdroje pro pochopení </a:t>
            </a:r>
            <a:r>
              <a:rPr lang="cs-CZ" dirty="0" smtClean="0"/>
              <a:t>minulosti, poznává způsob života předků.</a:t>
            </a:r>
            <a:endParaRPr lang="cs-CZ" dirty="0"/>
          </a:p>
          <a:p>
            <a:endParaRPr lang="cs-CZ" sz="1600" dirty="0" smtClean="0"/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9 – 10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Velká Morava, Velkomoravská říše, kníže, křesťanství, křesťané, hlaholice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40min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/>
              <a:t>Žáci se seznamují </a:t>
            </a:r>
            <a:r>
              <a:rPr lang="cs-CZ" dirty="0" smtClean="0"/>
              <a:t>se vznikem prvního státu na našem území. Prezentací  si                                 osvojují </a:t>
            </a:r>
            <a:r>
              <a:rPr lang="cs-CZ" dirty="0"/>
              <a:t>nové </a:t>
            </a:r>
            <a:r>
              <a:rPr lang="cs-CZ" dirty="0" smtClean="0"/>
              <a:t>učivo. Snímky 9, 10, 12, 14 slouží k přímé práci s interaktivní tabulí, snímky lze vytisknout jako pracovní listy pro individuální nebo skupinovou práci.</a:t>
            </a:r>
          </a:p>
          <a:p>
            <a:r>
              <a:rPr lang="cs-CZ" dirty="0" smtClean="0"/>
              <a:t>Snímky 9 – 10 – Žáci potvrdí dotykem správné tvrzení.</a:t>
            </a:r>
          </a:p>
          <a:p>
            <a:r>
              <a:rPr lang="cs-CZ" dirty="0" smtClean="0"/>
              <a:t>Snímek 12 </a:t>
            </a:r>
            <a:r>
              <a:rPr lang="cs-CZ" smtClean="0"/>
              <a:t>– </a:t>
            </a:r>
            <a:r>
              <a:rPr lang="cs-CZ" smtClean="0"/>
              <a:t>Žáci potvrdí </a:t>
            </a:r>
            <a:r>
              <a:rPr lang="cs-CZ" dirty="0" smtClean="0"/>
              <a:t>dotykem správnou odpověď v rámečku.</a:t>
            </a:r>
          </a:p>
          <a:p>
            <a:r>
              <a:rPr lang="cs-CZ" dirty="0" smtClean="0"/>
              <a:t>Snímek 14 – </a:t>
            </a:r>
            <a:r>
              <a:rPr lang="cs-CZ" dirty="0" smtClean="0"/>
              <a:t>Žáci </a:t>
            </a:r>
            <a:r>
              <a:rPr lang="cs-CZ" dirty="0" smtClean="0"/>
              <a:t>vybarvují slova </a:t>
            </a:r>
            <a:r>
              <a:rPr lang="cs-CZ" dirty="0" smtClean="0"/>
              <a:t>dle zadání.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kosené hrany 4"/>
          <p:cNvSpPr/>
          <p:nvPr/>
        </p:nvSpPr>
        <p:spPr>
          <a:xfrm>
            <a:off x="1231032" y="3080077"/>
            <a:ext cx="6768752" cy="2088232"/>
          </a:xfrm>
          <a:prstGeom prst="beve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VELKOMORAVSKÁ ŘÍŠE</a:t>
            </a:r>
            <a:endParaRPr lang="cs-CZ" sz="4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024336" cy="2582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436095" y="476672"/>
            <a:ext cx="3024187" cy="258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2922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979" y="19379"/>
            <a:ext cx="79478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 9. století vzniká na našem území první stát</a:t>
            </a:r>
          </a:p>
        </p:txBody>
      </p:sp>
      <p:sp>
        <p:nvSpPr>
          <p:cNvPr id="3" name="Dvojitá vlna 2"/>
          <p:cNvSpPr/>
          <p:nvPr/>
        </p:nvSpPr>
        <p:spPr>
          <a:xfrm>
            <a:off x="2843808" y="1268760"/>
            <a:ext cx="3168352" cy="1326651"/>
          </a:xfrm>
          <a:prstGeom prst="double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Velká Morava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5445" y="2817389"/>
            <a:ext cx="98440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první kníže                   sjednotil Slovany proti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útočníkům                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31652" y="4567710"/>
            <a:ext cx="66407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j</a:t>
            </a:r>
            <a:r>
              <a:rPr lang="cs-CZ" sz="3200" dirty="0" smtClean="0"/>
              <a:t>eho nástupce – kníže </a:t>
            </a:r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za jeho vlády rozkvět Velké Moravy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podporoval nové náboženství – 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1556" y="3573016"/>
            <a:ext cx="1920480" cy="2331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55703" y="2817389"/>
            <a:ext cx="165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MOJMÍR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96324" y="4567710"/>
            <a:ext cx="20030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RASTISLAV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36675" y="5557178"/>
            <a:ext cx="2055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křesťanství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7779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3259" y="476672"/>
            <a:ext cx="8078430" cy="89562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do své říše povolal dva bratry 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přišli z města Soluně (území dnešního Řecka)</a:t>
            </a:r>
          </a:p>
          <a:p>
            <a:r>
              <a:rPr lang="cs-CZ" sz="3200" dirty="0" smtClean="0"/>
              <a:t>     znali slovanský jazyk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učili </a:t>
            </a:r>
            <a:r>
              <a:rPr lang="cs-CZ" sz="3200" dirty="0" smtClean="0"/>
              <a:t>lidi </a:t>
            </a:r>
            <a:r>
              <a:rPr lang="cs-CZ" sz="3200" dirty="0"/>
              <a:t>číst a psát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nejstarší slovanské </a:t>
            </a:r>
            <a:r>
              <a:rPr lang="cs-CZ" sz="3200" dirty="0" smtClean="0"/>
              <a:t>písmo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794620"/>
            <a:ext cx="1632850" cy="1694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177348" y="1196752"/>
            <a:ext cx="1633537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Dvojitá vlna 7"/>
          <p:cNvSpPr/>
          <p:nvPr/>
        </p:nvSpPr>
        <p:spPr>
          <a:xfrm>
            <a:off x="899591" y="1196752"/>
            <a:ext cx="4386119" cy="1341613"/>
          </a:xfrm>
          <a:prstGeom prst="double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Konstantin a Metoděj</a:t>
            </a:r>
          </a:p>
          <a:p>
            <a:r>
              <a:rPr lang="cs-CZ" sz="3600" b="1" dirty="0" smtClean="0"/>
              <a:t>     (Cyril)</a:t>
            </a:r>
            <a:endParaRPr lang="cs-CZ" sz="3600" b="1" dirty="0"/>
          </a:p>
        </p:txBody>
      </p:sp>
      <p:sp>
        <p:nvSpPr>
          <p:cNvPr id="10" name="Dvojitá vlna 9"/>
          <p:cNvSpPr/>
          <p:nvPr/>
        </p:nvSpPr>
        <p:spPr>
          <a:xfrm>
            <a:off x="5163919" y="5301208"/>
            <a:ext cx="2193059" cy="744722"/>
          </a:xfrm>
          <a:prstGeom prst="double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hlaholice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395684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92044"/>
            <a:ext cx="874846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mezi Slovany šířili – zvěstovali křesťanskou víru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/>
          </a:p>
          <a:p>
            <a:r>
              <a:rPr lang="cs-CZ" sz="3200" dirty="0"/>
              <a:t>     = </a:t>
            </a:r>
            <a:r>
              <a:rPr lang="cs-CZ" sz="3200" b="1" dirty="0"/>
              <a:t>slovanští </a:t>
            </a:r>
            <a:r>
              <a:rPr lang="cs-CZ" sz="3200" b="1" dirty="0" err="1"/>
              <a:t>věrozvěstové</a:t>
            </a:r>
            <a:r>
              <a:rPr lang="cs-CZ" sz="3200" dirty="0"/>
              <a:t> 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KŘESŤANÉ = lidé, kteří se hlásí k učení </a:t>
            </a:r>
            <a:r>
              <a:rPr lang="cs-CZ" sz="2800" dirty="0" smtClean="0"/>
              <a:t>Ježíše Krista</a:t>
            </a:r>
            <a:r>
              <a:rPr lang="cs-CZ" sz="3200" dirty="0" smtClean="0"/>
              <a:t> </a:t>
            </a:r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základem je víra v jednoho Boha, láska k lidem, </a:t>
            </a:r>
          </a:p>
          <a:p>
            <a:r>
              <a:rPr lang="cs-CZ" sz="3200" dirty="0" smtClean="0"/>
              <a:t>     vzájemná pomoc, život podle Desatera božích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přikázání (Bible)</a:t>
            </a:r>
          </a:p>
          <a:p>
            <a:endParaRPr lang="cs-CZ" sz="3200" dirty="0"/>
          </a:p>
          <a:p>
            <a:r>
              <a:rPr lang="cs-CZ" sz="3200" dirty="0" smtClean="0"/>
              <a:t>         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81128"/>
            <a:ext cx="252028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30162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58427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ú</a:t>
            </a:r>
            <a:r>
              <a:rPr lang="cs-CZ" sz="3200" dirty="0" smtClean="0"/>
              <a:t>zemí Velké Moravy se rozšířilo za vlády knížete</a:t>
            </a:r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999099"/>
            <a:ext cx="2402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SVATOPLUKA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132856"/>
            <a:ext cx="627011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stavěly se kamenné kostely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knížecí paláce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vyráběly se zlaté a stříbrné šperky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vzkvétal obchod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27349"/>
            <a:ext cx="280831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5085184"/>
            <a:ext cx="854644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p</a:t>
            </a:r>
            <a:r>
              <a:rPr lang="cs-CZ" sz="3200" dirty="0" smtClean="0"/>
              <a:t>o smrti </a:t>
            </a:r>
            <a:r>
              <a:rPr lang="cs-CZ" sz="3200" b="1" dirty="0" smtClean="0">
                <a:solidFill>
                  <a:srgbClr val="00B050"/>
                </a:solidFill>
              </a:rPr>
              <a:t>SVATOPLUKA </a:t>
            </a:r>
            <a:r>
              <a:rPr lang="cs-CZ" sz="3200" dirty="0" smtClean="0"/>
              <a:t>hádky a spory mezi jeho </a:t>
            </a:r>
          </a:p>
          <a:p>
            <a:r>
              <a:rPr lang="cs-CZ" sz="3200" dirty="0" smtClean="0"/>
              <a:t>     syny         </a:t>
            </a:r>
            <a:endParaRPr lang="cs-CZ" sz="3200" dirty="0"/>
          </a:p>
        </p:txBody>
      </p:sp>
      <p:sp>
        <p:nvSpPr>
          <p:cNvPr id="6" name="Šipka doprava 5"/>
          <p:cNvSpPr/>
          <p:nvPr/>
        </p:nvSpPr>
        <p:spPr>
          <a:xfrm>
            <a:off x="1497575" y="5746754"/>
            <a:ext cx="504056" cy="285130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Dvojitá vlna 8"/>
          <p:cNvSpPr/>
          <p:nvPr/>
        </p:nvSpPr>
        <p:spPr>
          <a:xfrm>
            <a:off x="2121238" y="5644272"/>
            <a:ext cx="6840760" cy="1036259"/>
          </a:xfrm>
          <a:prstGeom prst="doubleWav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 10.stol. ZÁNIK VELKOMORAVSKÉ ŘÍŠE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313150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3384376" cy="329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1547664" y="548680"/>
            <a:ext cx="7380312" cy="3024336"/>
          </a:xfrm>
          <a:prstGeom prst="cloudCallout">
            <a:avLst>
              <a:gd name="adj1" fmla="val -37968"/>
              <a:gd name="adj2" fmla="val 7525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ANO – NE</a:t>
            </a:r>
          </a:p>
          <a:p>
            <a:pPr algn="ctr"/>
            <a:r>
              <a:rPr lang="cs-CZ" sz="3600" b="1" dirty="0" smtClean="0"/>
              <a:t>Potvrď správné tvrzení.</a:t>
            </a:r>
          </a:p>
          <a:p>
            <a:pPr algn="ctr"/>
            <a:r>
              <a:rPr lang="cs-CZ" sz="3600" b="1" dirty="0" smtClean="0"/>
              <a:t>Stiskni správnou odpověď.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608176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29" y="221297"/>
            <a:ext cx="69134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Velkomoravská říše vznikla v 9. století.</a:t>
            </a:r>
            <a:endParaRPr lang="cs-CZ" sz="3200" dirty="0"/>
          </a:p>
        </p:txBody>
      </p:sp>
      <p:sp>
        <p:nvSpPr>
          <p:cNvPr id="4" name="Zkosené hrany 3"/>
          <p:cNvSpPr/>
          <p:nvPr/>
        </p:nvSpPr>
        <p:spPr>
          <a:xfrm>
            <a:off x="2608903" y="87376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4245861" y="87376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078" y="221297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9330" y="221297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0029" y="1909903"/>
            <a:ext cx="6332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2. Prvním knížetem se stal Svatopluk.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992" y="3568660"/>
            <a:ext cx="7456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 Nástupcem prvního knížete byl Rastislav.  </a:t>
            </a:r>
            <a:endParaRPr lang="cs-CZ" sz="3200" dirty="0"/>
          </a:p>
        </p:txBody>
      </p:sp>
      <p:sp>
        <p:nvSpPr>
          <p:cNvPr id="16" name="Zkosené hrany 15"/>
          <p:cNvSpPr/>
          <p:nvPr/>
        </p:nvSpPr>
        <p:spPr>
          <a:xfrm>
            <a:off x="2585513" y="2566138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2573396" y="424078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4226451" y="2566138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4226451" y="424078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272892"/>
            <a:ext cx="7844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4. Nové náboženství se jmenovalo křesťanství.</a:t>
            </a:r>
            <a:endParaRPr lang="cs-CZ" sz="3200" dirty="0"/>
          </a:p>
        </p:txBody>
      </p:sp>
      <p:sp>
        <p:nvSpPr>
          <p:cNvPr id="24" name="Zkosené hrany 23"/>
          <p:cNvSpPr/>
          <p:nvPr/>
        </p:nvSpPr>
        <p:spPr>
          <a:xfrm>
            <a:off x="2585513" y="5907933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kosené hrany 24"/>
          <p:cNvSpPr/>
          <p:nvPr/>
        </p:nvSpPr>
        <p:spPr>
          <a:xfrm>
            <a:off x="4226451" y="5907933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9330" y="1822574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078" y="1822574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6748" y="3394004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1828" y="3773719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8078" y="5098236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1828" y="5823168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00066" y="2566138"/>
            <a:ext cx="1415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Mojmír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5508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5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6" grpId="0" animBg="1"/>
      <p:bldP spid="17" grpId="0" animBg="1"/>
      <p:bldP spid="18" grpId="0" animBg="1"/>
      <p:bldP spid="19" grpId="0" animBg="1"/>
      <p:bldP spid="24" grpId="0" animBg="1"/>
      <p:bldP spid="25" grpId="0" animBg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20972"/>
            <a:ext cx="8054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 Učení bratři se jmenovali Mojmír a Metoděj. </a:t>
            </a:r>
            <a:endParaRPr lang="cs-CZ" sz="3200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2391" y="175597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1832" y="935029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kosené hrany 4"/>
          <p:cNvSpPr/>
          <p:nvPr/>
        </p:nvSpPr>
        <p:spPr>
          <a:xfrm>
            <a:off x="2608903" y="87376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4259183" y="873760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20301" y="703002"/>
            <a:ext cx="19704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Konstantin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(Cyril)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1943253"/>
            <a:ext cx="65155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6. Šířili křesťanství, učili lidi číst a psát.</a:t>
            </a:r>
            <a:endParaRPr lang="cs-CZ" sz="3200" dirty="0"/>
          </a:p>
        </p:txBody>
      </p:sp>
      <p:sp>
        <p:nvSpPr>
          <p:cNvPr id="9" name="Zkosené hrany 8"/>
          <p:cNvSpPr/>
          <p:nvPr/>
        </p:nvSpPr>
        <p:spPr>
          <a:xfrm>
            <a:off x="2651357" y="2584697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4285557" y="2584697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1964" y="2073939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5983" y="2073939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13246" y="3564305"/>
            <a:ext cx="6315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7. Nové písmo se jmenovalo cyrilice. </a:t>
            </a:r>
            <a:endParaRPr lang="cs-CZ" sz="3200" dirty="0"/>
          </a:p>
        </p:txBody>
      </p:sp>
      <p:sp>
        <p:nvSpPr>
          <p:cNvPr id="14" name="Zkosené hrany 13"/>
          <p:cNvSpPr/>
          <p:nvPr/>
        </p:nvSpPr>
        <p:spPr>
          <a:xfrm>
            <a:off x="2667829" y="4293096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4296165" y="4293096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9912" y="3502644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7934" y="3502647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692236" y="4349767"/>
            <a:ext cx="1691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hlaholice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3620" y="5232193"/>
            <a:ext cx="80638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8. Za vlády Svatopluka vzkvétala Velkomoravská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říše.</a:t>
            </a:r>
            <a:endParaRPr lang="cs-CZ" sz="3200" dirty="0"/>
          </a:p>
        </p:txBody>
      </p:sp>
      <p:sp>
        <p:nvSpPr>
          <p:cNvPr id="20" name="Zkosené hrany 19"/>
          <p:cNvSpPr/>
          <p:nvPr/>
        </p:nvSpPr>
        <p:spPr>
          <a:xfrm>
            <a:off x="2644524" y="5931646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4285557" y="5931646"/>
            <a:ext cx="1224136" cy="698118"/>
          </a:xfrm>
          <a:prstGeom prst="beve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4504" y="5775262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5983" y="5793776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152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500"/>
                            </p:stCondLst>
                            <p:childTnLst>
                              <p:par>
                                <p:cTn id="8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9" grpId="0" animBg="1"/>
      <p:bldP spid="10" grpId="0" animBg="1"/>
      <p:bldP spid="14" grpId="0" animBg="1"/>
      <p:bldP spid="15" grpId="0" animBg="1"/>
      <p:bldP spid="18" grpId="0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3384376" cy="329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2627784" y="836712"/>
            <a:ext cx="6120680" cy="3024336"/>
          </a:xfrm>
          <a:prstGeom prst="cloudCallout">
            <a:avLst>
              <a:gd name="adj1" fmla="val -51877"/>
              <a:gd name="adj2" fmla="val 59098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ANO – NE</a:t>
            </a:r>
          </a:p>
          <a:p>
            <a:pPr algn="ctr"/>
            <a:r>
              <a:rPr lang="cs-CZ" sz="3600" b="1" dirty="0" smtClean="0"/>
              <a:t>Odpověz na otázky.</a:t>
            </a:r>
          </a:p>
          <a:p>
            <a:pPr algn="ctr"/>
            <a:r>
              <a:rPr lang="cs-CZ" sz="3600" b="1" dirty="0" smtClean="0"/>
              <a:t>Stiskni správný rámeček.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649048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8267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Kterému knížeti se podařilo sjednotit Slovany?</a:t>
            </a:r>
            <a:endParaRPr lang="cs-CZ" sz="3200" dirty="0"/>
          </a:p>
        </p:txBody>
      </p:sp>
      <p:sp>
        <p:nvSpPr>
          <p:cNvPr id="5" name="Rámeček 4"/>
          <p:cNvSpPr/>
          <p:nvPr/>
        </p:nvSpPr>
        <p:spPr>
          <a:xfrm>
            <a:off x="2984468" y="780493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Mojmír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611560" y="780493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Svatopluk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012160" y="773415"/>
            <a:ext cx="1368152" cy="8273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524328" y="780493"/>
            <a:ext cx="1368152" cy="8273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6426" y="1877858"/>
            <a:ext cx="7595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2. Který kníže povolal na Moravu dva bratry?</a:t>
            </a:r>
            <a:endParaRPr lang="cs-CZ" sz="3200" dirty="0"/>
          </a:p>
        </p:txBody>
      </p:sp>
      <p:sp>
        <p:nvSpPr>
          <p:cNvPr id="9" name="Rámeček 8"/>
          <p:cNvSpPr/>
          <p:nvPr/>
        </p:nvSpPr>
        <p:spPr>
          <a:xfrm>
            <a:off x="645734" y="2492896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Rastislav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2987824" y="2492896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Svatopluk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046182" y="2462633"/>
            <a:ext cx="1368152" cy="8273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579096" y="2439254"/>
            <a:ext cx="1368152" cy="8273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2033" y="3603470"/>
            <a:ext cx="64542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3. Jaké nové jméno přijal Konstantin? </a:t>
            </a:r>
            <a:endParaRPr lang="cs-CZ" sz="3200" dirty="0"/>
          </a:p>
        </p:txBody>
      </p:sp>
      <p:sp>
        <p:nvSpPr>
          <p:cNvPr id="13" name="Rámeček 12"/>
          <p:cNvSpPr/>
          <p:nvPr/>
        </p:nvSpPr>
        <p:spPr>
          <a:xfrm>
            <a:off x="645734" y="4204232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Metoděj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994203" y="4204232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Cyril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046182" y="4151774"/>
            <a:ext cx="1368152" cy="8273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579096" y="4150590"/>
            <a:ext cx="1368152" cy="8273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3480" y="5298343"/>
            <a:ext cx="5058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4</a:t>
            </a:r>
            <a:r>
              <a:rPr lang="cs-CZ" sz="3200" dirty="0" smtClean="0"/>
              <a:t>. Kdy zanikla Velká Morava? </a:t>
            </a:r>
            <a:endParaRPr lang="cs-CZ" sz="3200" dirty="0"/>
          </a:p>
        </p:txBody>
      </p:sp>
      <p:sp>
        <p:nvSpPr>
          <p:cNvPr id="18" name="Rámeček 17"/>
          <p:cNvSpPr/>
          <p:nvPr/>
        </p:nvSpPr>
        <p:spPr>
          <a:xfrm>
            <a:off x="645734" y="5918827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 10.stol.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3006597" y="5918827"/>
            <a:ext cx="2160240" cy="720080"/>
          </a:xfrm>
          <a:prstGeom prst="fram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 11.stol.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046182" y="5811543"/>
            <a:ext cx="1368152" cy="827364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ANO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579096" y="5811543"/>
            <a:ext cx="1368152" cy="82736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NE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1278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50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50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50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50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50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5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5" dur="5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6" dur="5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50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50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50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9" dur="50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0" dur="50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50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50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50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"/>
                            </p:stCondLst>
                            <p:childTnLst>
                              <p:par>
                                <p:cTn id="9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6" dur="50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21" y="3284984"/>
            <a:ext cx="3384376" cy="329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037467" y="430879"/>
            <a:ext cx="5832648" cy="3528392"/>
          </a:xfrm>
          <a:prstGeom prst="cloudCallout">
            <a:avLst>
              <a:gd name="adj1" fmla="val -61707"/>
              <a:gd name="adj2" fmla="val 57160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Najdi slavná jména osob, jméno města a název našich předků, kteří osídlili naši vlast v 5.-6. století.</a:t>
            </a:r>
            <a:endParaRPr lang="cs-CZ" sz="3200" b="1" dirty="0"/>
          </a:p>
        </p:txBody>
      </p:sp>
      <p:sp>
        <p:nvSpPr>
          <p:cNvPr id="4" name="Obláček 3"/>
          <p:cNvSpPr/>
          <p:nvPr/>
        </p:nvSpPr>
        <p:spPr>
          <a:xfrm>
            <a:off x="3923928" y="4653136"/>
            <a:ext cx="3533382" cy="1368151"/>
          </a:xfrm>
          <a:prstGeom prst="cloudCallout">
            <a:avLst>
              <a:gd name="adj1" fmla="val -88091"/>
              <a:gd name="adj2" fmla="val -73064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Vybarvuj </a:t>
            </a:r>
          </a:p>
          <a:p>
            <a:pPr algn="ctr"/>
            <a:r>
              <a:rPr lang="cs-CZ" sz="3200" b="1" dirty="0" smtClean="0"/>
              <a:t>pěti směry.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842810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07773002"/>
              </p:ext>
            </p:extLst>
          </p:nvPr>
        </p:nvGraphicFramePr>
        <p:xfrm>
          <a:off x="251520" y="836712"/>
          <a:ext cx="7272816" cy="665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8459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Ě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É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</a:tr>
              <a:tr h="1446468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32839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79251833"/>
              </p:ext>
            </p:extLst>
          </p:nvPr>
        </p:nvGraphicFramePr>
        <p:xfrm>
          <a:off x="251520" y="836712"/>
          <a:ext cx="7272816" cy="665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8459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99FF33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Ě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rgbClr val="99FF33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G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99FF33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solidFill>
                      <a:srgbClr val="99FF33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Ň</a:t>
                      </a:r>
                      <a:endParaRPr lang="cs-CZ" sz="3200" dirty="0"/>
                    </a:p>
                  </a:txBody>
                  <a:tcPr>
                    <a:solidFill>
                      <a:srgbClr val="99FF33"/>
                    </a:solidFill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Y</a:t>
                      </a:r>
                      <a:endParaRPr lang="cs-CZ" sz="3200" dirty="0"/>
                    </a:p>
                  </a:txBody>
                  <a:tcP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Z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J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C</a:t>
                      </a:r>
                      <a:endParaRPr lang="cs-CZ" sz="3200" dirty="0"/>
                    </a:p>
                  </a:txBody>
                  <a:tcPr>
                    <a:solidFill>
                      <a:srgbClr val="FF66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É</a:t>
                      </a:r>
                      <a:endParaRPr lang="cs-CZ" sz="32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446468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51520" y="256292"/>
            <a:ext cx="1420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512444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Čerpáno z otevřené galerie Microsoft Office </a:t>
            </a:r>
            <a:r>
              <a:rPr lang="cs-CZ" sz="2800" b="1" u="sng" dirty="0">
                <a:hlinkClick r:id="rId3"/>
              </a:rPr>
              <a:t>www.microsoft.office.com</a:t>
            </a:r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1384</TotalTime>
  <Words>623</Words>
  <Application>Microsoft Office PowerPoint</Application>
  <PresentationFormat>Předvádění na obrazovce (4:3)</PresentationFormat>
  <Paragraphs>345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 </cp:lastModifiedBy>
  <cp:revision>248</cp:revision>
  <dcterms:created xsi:type="dcterms:W3CDTF">2012-03-26T21:10:22Z</dcterms:created>
  <dcterms:modified xsi:type="dcterms:W3CDTF">2012-05-23T09:45:23Z</dcterms:modified>
</cp:coreProperties>
</file>