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6" r:id="rId3"/>
    <p:sldId id="258" r:id="rId4"/>
    <p:sldId id="259" r:id="rId5"/>
    <p:sldId id="261" r:id="rId6"/>
    <p:sldId id="262" r:id="rId7"/>
    <p:sldId id="279" r:id="rId8"/>
    <p:sldId id="263" r:id="rId9"/>
    <p:sldId id="264" r:id="rId10"/>
    <p:sldId id="280" r:id="rId11"/>
    <p:sldId id="265" r:id="rId12"/>
    <p:sldId id="267" r:id="rId13"/>
    <p:sldId id="266" r:id="rId14"/>
    <p:sldId id="268" r:id="rId15"/>
    <p:sldId id="269" r:id="rId16"/>
    <p:sldId id="270" r:id="rId17"/>
    <p:sldId id="276" r:id="rId18"/>
    <p:sldId id="281" r:id="rId19"/>
    <p:sldId id="282" r:id="rId20"/>
    <p:sldId id="284" r:id="rId21"/>
    <p:sldId id="285" r:id="rId22"/>
    <p:sldId id="286" r:id="rId23"/>
    <p:sldId id="275" r:id="rId24"/>
    <p:sldId id="25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3DE007-DE6E-4001-814E-E634BA41FFB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082F0E8-367F-462C-9ABF-7D0A257D344E}">
      <dgm:prSet phldrT="[Text]"/>
      <dgm:spPr/>
      <dgm:t>
        <a:bodyPr/>
        <a:lstStyle/>
        <a:p>
          <a:r>
            <a:rPr lang="cs-CZ" dirty="0" smtClean="0"/>
            <a:t>MLÉČ</a:t>
          </a:r>
          <a:endParaRPr lang="cs-CZ" dirty="0"/>
        </a:p>
      </dgm:t>
    </dgm:pt>
    <dgm:pt modelId="{75EF5E53-9339-4356-B82C-9CFEFD0F5336}" type="parTrans" cxnId="{435C4D37-94A5-4ADE-B427-3E1A2392497A}">
      <dgm:prSet/>
      <dgm:spPr/>
      <dgm:t>
        <a:bodyPr/>
        <a:lstStyle/>
        <a:p>
          <a:endParaRPr lang="cs-CZ"/>
        </a:p>
      </dgm:t>
    </dgm:pt>
    <dgm:pt modelId="{0343D45D-E334-4E8C-ACB1-5AC2BC0A6B08}" type="sibTrans" cxnId="{435C4D37-94A5-4ADE-B427-3E1A2392497A}">
      <dgm:prSet/>
      <dgm:spPr/>
      <dgm:t>
        <a:bodyPr/>
        <a:lstStyle/>
        <a:p>
          <a:endParaRPr lang="cs-CZ"/>
        </a:p>
      </dgm:t>
    </dgm:pt>
    <dgm:pt modelId="{F5971416-B111-4297-8A86-F79FBEB21BAC}">
      <dgm:prSet phldrT="[Text]"/>
      <dgm:spPr/>
      <dgm:t>
        <a:bodyPr/>
        <a:lstStyle/>
        <a:p>
          <a:r>
            <a:rPr lang="cs-CZ" dirty="0" smtClean="0"/>
            <a:t>KLEN</a:t>
          </a:r>
          <a:endParaRPr lang="cs-CZ" dirty="0"/>
        </a:p>
      </dgm:t>
    </dgm:pt>
    <dgm:pt modelId="{0A85CEA4-491B-4C3C-8DD0-9A3E235A4B46}" type="parTrans" cxnId="{A4AC03AB-1C03-4746-8EA0-7F7A2AD752DA}">
      <dgm:prSet/>
      <dgm:spPr/>
      <dgm:t>
        <a:bodyPr/>
        <a:lstStyle/>
        <a:p>
          <a:endParaRPr lang="cs-CZ"/>
        </a:p>
      </dgm:t>
    </dgm:pt>
    <dgm:pt modelId="{8E8E5EB4-B36A-49F4-AC81-FC89C82AC29C}" type="sibTrans" cxnId="{A4AC03AB-1C03-4746-8EA0-7F7A2AD752DA}">
      <dgm:prSet/>
      <dgm:spPr/>
      <dgm:t>
        <a:bodyPr/>
        <a:lstStyle/>
        <a:p>
          <a:endParaRPr lang="cs-CZ"/>
        </a:p>
      </dgm:t>
    </dgm:pt>
    <dgm:pt modelId="{54B6CB1C-78E4-4D75-B29F-C745EFBCF39F}">
      <dgm:prSet phldrT="[Text]"/>
      <dgm:spPr/>
      <dgm:t>
        <a:bodyPr/>
        <a:lstStyle/>
        <a:p>
          <a:r>
            <a:rPr lang="cs-CZ" dirty="0" smtClean="0"/>
            <a:t>BABYKA</a:t>
          </a:r>
          <a:endParaRPr lang="cs-CZ" dirty="0"/>
        </a:p>
      </dgm:t>
    </dgm:pt>
    <dgm:pt modelId="{8E93C693-9BA9-422A-9055-BC87F3BBFFD4}" type="parTrans" cxnId="{7FEF1B20-A72C-4863-A135-14736474081C}">
      <dgm:prSet/>
      <dgm:spPr/>
      <dgm:t>
        <a:bodyPr/>
        <a:lstStyle/>
        <a:p>
          <a:endParaRPr lang="cs-CZ"/>
        </a:p>
      </dgm:t>
    </dgm:pt>
    <dgm:pt modelId="{E304F3B0-886D-42DA-95E7-445BD34D6E11}" type="sibTrans" cxnId="{7FEF1B20-A72C-4863-A135-14736474081C}">
      <dgm:prSet/>
      <dgm:spPr/>
      <dgm:t>
        <a:bodyPr/>
        <a:lstStyle/>
        <a:p>
          <a:endParaRPr lang="cs-CZ"/>
        </a:p>
      </dgm:t>
    </dgm:pt>
    <dgm:pt modelId="{C17A395F-CD89-4134-A722-67ABFCDAEBD0}" type="pres">
      <dgm:prSet presAssocID="{833DE007-DE6E-4001-814E-E634BA41FFB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C671B3-BF76-47D7-930A-5E824E4A7167}" type="pres">
      <dgm:prSet presAssocID="{6082F0E8-367F-462C-9ABF-7D0A257D344E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A4CB01-8819-409C-A31D-02C7FAEED4BC}" type="pres">
      <dgm:prSet presAssocID="{0343D45D-E334-4E8C-ACB1-5AC2BC0A6B08}" presName="sibTrans" presStyleCnt="0"/>
      <dgm:spPr/>
    </dgm:pt>
    <dgm:pt modelId="{DF6F76D2-6260-420D-A879-FB24438AF3CF}" type="pres">
      <dgm:prSet presAssocID="{F5971416-B111-4297-8A86-F79FBEB21BA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5E04C7-D488-4D45-858C-AF47839EC7D6}" type="pres">
      <dgm:prSet presAssocID="{8E8E5EB4-B36A-49F4-AC81-FC89C82AC29C}" presName="sibTrans" presStyleCnt="0"/>
      <dgm:spPr/>
    </dgm:pt>
    <dgm:pt modelId="{785D265E-81BD-443A-9BE2-252BD52E54CC}" type="pres">
      <dgm:prSet presAssocID="{54B6CB1C-78E4-4D75-B29F-C745EFBCF39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5C4D37-94A5-4ADE-B427-3E1A2392497A}" srcId="{833DE007-DE6E-4001-814E-E634BA41FFB0}" destId="{6082F0E8-367F-462C-9ABF-7D0A257D344E}" srcOrd="0" destOrd="0" parTransId="{75EF5E53-9339-4356-B82C-9CFEFD0F5336}" sibTransId="{0343D45D-E334-4E8C-ACB1-5AC2BC0A6B08}"/>
    <dgm:cxn modelId="{8A340FB3-06FF-4245-AF85-BCE0A95831C2}" type="presOf" srcId="{833DE007-DE6E-4001-814E-E634BA41FFB0}" destId="{C17A395F-CD89-4134-A722-67ABFCDAEBD0}" srcOrd="0" destOrd="0" presId="urn:microsoft.com/office/officeart/2005/8/layout/default"/>
    <dgm:cxn modelId="{2533B252-A2B9-4FA0-84E2-E7E67F3E6603}" type="presOf" srcId="{6082F0E8-367F-462C-9ABF-7D0A257D344E}" destId="{7BC671B3-BF76-47D7-930A-5E824E4A7167}" srcOrd="0" destOrd="0" presId="urn:microsoft.com/office/officeart/2005/8/layout/default"/>
    <dgm:cxn modelId="{83A51C95-638A-47B0-BDDB-F884150ABE09}" type="presOf" srcId="{F5971416-B111-4297-8A86-F79FBEB21BAC}" destId="{DF6F76D2-6260-420D-A879-FB24438AF3CF}" srcOrd="0" destOrd="0" presId="urn:microsoft.com/office/officeart/2005/8/layout/default"/>
    <dgm:cxn modelId="{7FEF1B20-A72C-4863-A135-14736474081C}" srcId="{833DE007-DE6E-4001-814E-E634BA41FFB0}" destId="{54B6CB1C-78E4-4D75-B29F-C745EFBCF39F}" srcOrd="2" destOrd="0" parTransId="{8E93C693-9BA9-422A-9055-BC87F3BBFFD4}" sibTransId="{E304F3B0-886D-42DA-95E7-445BD34D6E11}"/>
    <dgm:cxn modelId="{A4AC03AB-1C03-4746-8EA0-7F7A2AD752DA}" srcId="{833DE007-DE6E-4001-814E-E634BA41FFB0}" destId="{F5971416-B111-4297-8A86-F79FBEB21BAC}" srcOrd="1" destOrd="0" parTransId="{0A85CEA4-491B-4C3C-8DD0-9A3E235A4B46}" sibTransId="{8E8E5EB4-B36A-49F4-AC81-FC89C82AC29C}"/>
    <dgm:cxn modelId="{629C0250-C199-4F25-9917-8972B955D0EF}" type="presOf" srcId="{54B6CB1C-78E4-4D75-B29F-C745EFBCF39F}" destId="{785D265E-81BD-443A-9BE2-252BD52E54CC}" srcOrd="0" destOrd="0" presId="urn:microsoft.com/office/officeart/2005/8/layout/default"/>
    <dgm:cxn modelId="{C1A4F18F-92C9-4F0A-9A6D-0286D2EC3631}" type="presParOf" srcId="{C17A395F-CD89-4134-A722-67ABFCDAEBD0}" destId="{7BC671B3-BF76-47D7-930A-5E824E4A7167}" srcOrd="0" destOrd="0" presId="urn:microsoft.com/office/officeart/2005/8/layout/default"/>
    <dgm:cxn modelId="{95C80C53-398E-425F-BBE9-C95CD3A7CC1F}" type="presParOf" srcId="{C17A395F-CD89-4134-A722-67ABFCDAEBD0}" destId="{20A4CB01-8819-409C-A31D-02C7FAEED4BC}" srcOrd="1" destOrd="0" presId="urn:microsoft.com/office/officeart/2005/8/layout/default"/>
    <dgm:cxn modelId="{642E6916-5F68-44BD-BE48-B9A7F3158592}" type="presParOf" srcId="{C17A395F-CD89-4134-A722-67ABFCDAEBD0}" destId="{DF6F76D2-6260-420D-A879-FB24438AF3CF}" srcOrd="2" destOrd="0" presId="urn:microsoft.com/office/officeart/2005/8/layout/default"/>
    <dgm:cxn modelId="{E4F82F24-A9F1-4B23-B0C2-C630F02C3D6A}" type="presParOf" srcId="{C17A395F-CD89-4134-A722-67ABFCDAEBD0}" destId="{1C5E04C7-D488-4D45-858C-AF47839EC7D6}" srcOrd="3" destOrd="0" presId="urn:microsoft.com/office/officeart/2005/8/layout/default"/>
    <dgm:cxn modelId="{6EF29196-4D9D-4B27-98EE-8DACEA3EB681}" type="presParOf" srcId="{C17A395F-CD89-4134-A722-67ABFCDAEBD0}" destId="{785D265E-81BD-443A-9BE2-252BD52E54C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C671B3-BF76-47D7-930A-5E824E4A7167}">
      <dsp:nvSpPr>
        <dsp:cNvPr id="0" name=""/>
        <dsp:cNvSpPr/>
      </dsp:nvSpPr>
      <dsp:spPr>
        <a:xfrm>
          <a:off x="745352" y="3117"/>
          <a:ext cx="2259863" cy="135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MLÉČ</a:t>
          </a:r>
          <a:endParaRPr lang="cs-CZ" sz="3800" kern="1200" dirty="0"/>
        </a:p>
      </dsp:txBody>
      <dsp:txXfrm>
        <a:off x="745352" y="3117"/>
        <a:ext cx="2259863" cy="1355918"/>
      </dsp:txXfrm>
    </dsp:sp>
    <dsp:sp modelId="{DF6F76D2-6260-420D-A879-FB24438AF3CF}">
      <dsp:nvSpPr>
        <dsp:cNvPr id="0" name=""/>
        <dsp:cNvSpPr/>
      </dsp:nvSpPr>
      <dsp:spPr>
        <a:xfrm>
          <a:off x="745352" y="1585022"/>
          <a:ext cx="2259863" cy="135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KLEN</a:t>
          </a:r>
          <a:endParaRPr lang="cs-CZ" sz="3800" kern="1200" dirty="0"/>
        </a:p>
      </dsp:txBody>
      <dsp:txXfrm>
        <a:off x="745352" y="1585022"/>
        <a:ext cx="2259863" cy="1355918"/>
      </dsp:txXfrm>
    </dsp:sp>
    <dsp:sp modelId="{785D265E-81BD-443A-9BE2-252BD52E54CC}">
      <dsp:nvSpPr>
        <dsp:cNvPr id="0" name=""/>
        <dsp:cNvSpPr/>
      </dsp:nvSpPr>
      <dsp:spPr>
        <a:xfrm>
          <a:off x="745352" y="3166926"/>
          <a:ext cx="2259863" cy="135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BABYKA</a:t>
          </a:r>
          <a:endParaRPr lang="cs-CZ" sz="3800" kern="1200" dirty="0"/>
        </a:p>
      </dsp:txBody>
      <dsp:txXfrm>
        <a:off x="745352" y="3166926"/>
        <a:ext cx="2259863" cy="13559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VY_52_INOVACE_8_2_LISTNATÉ STROMY A KEŘE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 Pomocí prezentace popisování charakteristických znaků našich běžných druhů listnatých stromů a keřů. Žáci se pokusí podle charakteristiky určit druh stromu, pak přidejte obrázek a teprve potom klikněte a objeví se název stromu.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23.5.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23.5.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P10803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620688"/>
            <a:ext cx="7992888" cy="5994666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LISTNATÉ STROMY A KEŘE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5656" y="2780928"/>
            <a:ext cx="6560234" cy="1752600"/>
          </a:xfrm>
        </p:spPr>
        <p:txBody>
          <a:bodyPr/>
          <a:lstStyle/>
          <a:p>
            <a:r>
              <a:rPr lang="cs-CZ" dirty="0" smtClean="0"/>
              <a:t>SEMENNÉ ROSTLINY - BOTANIKA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ctr">
              <a:lnSpc>
                <a:spcPct val="160000"/>
              </a:lnSpc>
            </a:pPr>
            <a:r>
              <a:rPr lang="cs-CZ" sz="2800" b="1" dirty="0" smtClean="0"/>
              <a:t>ČÍM SE LIŠÍ NAHOSEMENNÉ A KRYTOSEMENNÉ ROSTLINY? </a:t>
            </a:r>
          </a:p>
          <a:p>
            <a:pPr algn="ctr">
              <a:lnSpc>
                <a:spcPct val="160000"/>
              </a:lnSpc>
              <a:buNone/>
            </a:pPr>
            <a:r>
              <a:rPr lang="cs-CZ" sz="2800" dirty="0" smtClean="0"/>
              <a:t>NAHOSEMENNÉ NEMAJÍ PLOD, SEMENO VOLNĚ LEŽÍ NA ŠUPINĚ ŠIŠTICE A KRYTOSEMENNÉ MAJÍ SEMENO UKRYTO V PLODU</a:t>
            </a:r>
          </a:p>
          <a:p>
            <a:pPr algn="ctr">
              <a:lnSpc>
                <a:spcPct val="160000"/>
              </a:lnSpc>
            </a:pPr>
            <a:endParaRPr lang="cs-CZ" sz="2800" b="1" dirty="0" smtClean="0"/>
          </a:p>
          <a:p>
            <a:pPr algn="ctr">
              <a:lnSpc>
                <a:spcPct val="160000"/>
              </a:lnSpc>
            </a:pPr>
            <a:r>
              <a:rPr lang="cs-CZ" sz="2800" b="1" dirty="0" smtClean="0"/>
              <a:t>NA JAKÉ SKUPINY DĚLÍME NAHOSEMENNÉ ROSTLINY? </a:t>
            </a:r>
          </a:p>
          <a:p>
            <a:pPr algn="ctr">
              <a:lnSpc>
                <a:spcPct val="160000"/>
              </a:lnSpc>
              <a:buNone/>
            </a:pPr>
            <a:r>
              <a:rPr lang="cs-CZ" sz="2800" dirty="0" smtClean="0"/>
              <a:t>JINANY A JEHLIČNANY</a:t>
            </a:r>
          </a:p>
          <a:p>
            <a:pPr algn="ctr">
              <a:lnSpc>
                <a:spcPct val="160000"/>
              </a:lnSpc>
            </a:pPr>
            <a:endParaRPr lang="cs-CZ" sz="2800" b="1" dirty="0" smtClean="0"/>
          </a:p>
          <a:p>
            <a:pPr algn="ctr">
              <a:lnSpc>
                <a:spcPct val="160000"/>
              </a:lnSpc>
            </a:pPr>
            <a:r>
              <a:rPr lang="cs-CZ" sz="2800" b="1" dirty="0" smtClean="0"/>
              <a:t>NA JAKÉ SKUPINY DĚLÍME KRYTOSEMENNÉ ROSTLINY?</a:t>
            </a:r>
            <a:r>
              <a:rPr lang="cs-CZ" sz="2800" dirty="0" smtClean="0"/>
              <a:t> </a:t>
            </a:r>
          </a:p>
          <a:p>
            <a:pPr algn="ctr">
              <a:lnSpc>
                <a:spcPct val="160000"/>
              </a:lnSpc>
              <a:buNone/>
            </a:pPr>
            <a:r>
              <a:rPr lang="cs-CZ" sz="2800" dirty="0" smtClean="0"/>
              <a:t>JEDNODĚLOŽNÉ A DVOUDĚLOŽNÉ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BUK LESNÍ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ŠEDÁ, HLADKÁ BORKA</a:t>
            </a:r>
          </a:p>
          <a:p>
            <a:r>
              <a:rPr lang="cs-CZ" dirty="0" smtClean="0"/>
              <a:t>LISTY JSOU LESKLÉ S VEJČITOU ČEPELÍ</a:t>
            </a:r>
          </a:p>
          <a:p>
            <a:r>
              <a:rPr lang="cs-CZ" dirty="0" smtClean="0"/>
              <a:t>KVĚTY JSOU JEDNOPOHLAVNÉ</a:t>
            </a:r>
          </a:p>
          <a:p>
            <a:r>
              <a:rPr lang="cs-CZ" dirty="0" smtClean="0"/>
              <a:t>PLODEM JE BUKVICE =TROJBOKÁ NAŽKA  V OSTNITÉ ČÍŠCE</a:t>
            </a:r>
          </a:p>
          <a:p>
            <a:r>
              <a:rPr lang="cs-CZ" dirty="0" smtClean="0"/>
              <a:t>DŘEVO: TVRDÉ</a:t>
            </a:r>
          </a:p>
          <a:p>
            <a:r>
              <a:rPr lang="cs-CZ" dirty="0" smtClean="0"/>
              <a:t>VYUŽITÍ: VÝROBA NÁBYTKU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40352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1" name="Zástupný symbol pro obsah 10" descr="buk lesní, kvě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70264" y="1646238"/>
            <a:ext cx="3394472" cy="45259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TMAVĚ HNĚDÁ BORKA</a:t>
            </a:r>
          </a:p>
          <a:p>
            <a:r>
              <a:rPr lang="cs-CZ" dirty="0" smtClean="0"/>
              <a:t>LALOČNATÉ LISTY</a:t>
            </a:r>
          </a:p>
          <a:p>
            <a:r>
              <a:rPr lang="cs-CZ" dirty="0" smtClean="0"/>
              <a:t>KVĚTY JSOU JEDNOPOHLAVNÉ</a:t>
            </a:r>
          </a:p>
          <a:p>
            <a:r>
              <a:rPr lang="cs-CZ" dirty="0" smtClean="0"/>
              <a:t>PLODEM JE ŽALUD = NAŽKA  V MISKOVITÉ ČÍŠCE</a:t>
            </a:r>
          </a:p>
          <a:p>
            <a:r>
              <a:rPr lang="cs-CZ" dirty="0" smtClean="0"/>
              <a:t>DŘEVO: VELMI TVRDÉ</a:t>
            </a:r>
          </a:p>
          <a:p>
            <a:r>
              <a:rPr lang="cs-CZ" dirty="0" smtClean="0"/>
              <a:t>VYUŽITÍ: VODNÍ STAVBY, PROTOŽE NEHNIJE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40352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OBR.2,3</a:t>
            </a:r>
            <a:endParaRPr lang="cs-CZ" dirty="0"/>
          </a:p>
        </p:txBody>
      </p:sp>
      <p:pic>
        <p:nvPicPr>
          <p:cNvPr id="8" name="Zástupný symbol pro obsah 7" descr="dub, květ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628800"/>
            <a:ext cx="4038600" cy="3028440"/>
          </a:xfrm>
        </p:spPr>
      </p:pic>
      <p:pic>
        <p:nvPicPr>
          <p:cNvPr id="10" name="Obrázek 9" descr="dub.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4437112"/>
            <a:ext cx="1440160" cy="1924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 LETNÍ  A ZIMNÍ</a:t>
            </a:r>
            <a:endParaRPr lang="cs-CZ" dirty="0"/>
          </a:p>
        </p:txBody>
      </p:sp>
      <p:pic>
        <p:nvPicPr>
          <p:cNvPr id="5" name="Zástupný symbol pro obsah 4" descr="dub letní.h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98274"/>
            <a:ext cx="4038600" cy="3021890"/>
          </a:xfrm>
        </p:spPr>
      </p:pic>
      <p:pic>
        <p:nvPicPr>
          <p:cNvPr id="6" name="Zástupný symbol pro obsah 5" descr="dub zimní.h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98274"/>
            <a:ext cx="4038600" cy="3021890"/>
          </a:xfrm>
        </p:spPr>
      </p:pic>
      <p:sp>
        <p:nvSpPr>
          <p:cNvPr id="7" name="TextovéPole 6"/>
          <p:cNvSpPr txBox="1"/>
          <p:nvPr/>
        </p:nvSpPr>
        <p:spPr>
          <a:xfrm>
            <a:off x="7380312" y="587727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4,5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LÍPA SRDČITÁ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474840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NÁRODNÍ STROM</a:t>
            </a:r>
          </a:p>
          <a:p>
            <a:r>
              <a:rPr lang="cs-CZ" dirty="0" smtClean="0"/>
              <a:t>LISTY SE SRDČITOU ČEPELÍ</a:t>
            </a:r>
          </a:p>
          <a:p>
            <a:r>
              <a:rPr lang="cs-CZ" dirty="0" smtClean="0"/>
              <a:t>KVĚTENSTVÍ: BLANITÝ LISTEN</a:t>
            </a:r>
          </a:p>
          <a:p>
            <a:r>
              <a:rPr lang="cs-CZ" dirty="0" smtClean="0"/>
              <a:t>PLOD: OŘÍŠEK </a:t>
            </a:r>
          </a:p>
          <a:p>
            <a:r>
              <a:rPr lang="cs-CZ" dirty="0" smtClean="0"/>
              <a:t>DŘEVO JE MĚKKÉ</a:t>
            </a:r>
          </a:p>
          <a:p>
            <a:r>
              <a:rPr lang="cs-CZ" dirty="0" smtClean="0"/>
              <a:t>VYUŽITÍ: ŘEZBÁŘSTVÍ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40352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pic>
        <p:nvPicPr>
          <p:cNvPr id="9" name="Zástupný symbol pro obsah 8" descr="lípa srdčitá (4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98274"/>
            <a:ext cx="4038600" cy="302189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VRBA JÍVA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474840" cy="4525963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KVĚTY JEDNOPOHLAVNÉ</a:t>
            </a:r>
          </a:p>
          <a:p>
            <a:r>
              <a:rPr lang="cs-CZ" dirty="0" smtClean="0"/>
              <a:t>KVĚTENSTVÍ: JEHNĚDA</a:t>
            </a:r>
          </a:p>
          <a:p>
            <a:r>
              <a:rPr lang="cs-CZ" dirty="0" smtClean="0"/>
              <a:t>LIDOVĚ SE JIM ŘÍKÁ „KOČIČKY“</a:t>
            </a:r>
          </a:p>
          <a:p>
            <a:r>
              <a:rPr lang="cs-CZ" dirty="0" smtClean="0"/>
              <a:t>PLODY: TOBOLKA S MNOHA OCHMÝŘENÝMI SEMENY</a:t>
            </a:r>
          </a:p>
          <a:p>
            <a:r>
              <a:rPr lang="cs-CZ" dirty="0" smtClean="0"/>
              <a:t>VĚTROSNUBNÉ</a:t>
            </a:r>
          </a:p>
          <a:p>
            <a:r>
              <a:rPr lang="cs-CZ" dirty="0" smtClean="0"/>
              <a:t>ROSTLINA DVOUDOMÁ</a:t>
            </a:r>
          </a:p>
          <a:p>
            <a:r>
              <a:rPr lang="cs-CZ" dirty="0" smtClean="0"/>
              <a:t>DŘEVO JE VELMI MĚKKÉ</a:t>
            </a:r>
          </a:p>
          <a:p>
            <a:r>
              <a:rPr lang="cs-CZ" dirty="0" smtClean="0"/>
              <a:t>VYUŽITÍ: PLETENÍ KOŠŮ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740352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pic>
        <p:nvPicPr>
          <p:cNvPr id="11" name="Zástupný symbol pro obsah 10" descr="vrba jív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74220" y="1646238"/>
            <a:ext cx="3386559" cy="45259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01522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SAMČÍ A SAMIČÍ JEHNĚDY  a  PLODY VRBY</a:t>
            </a:r>
            <a:endParaRPr lang="cs-CZ" sz="3200" dirty="0"/>
          </a:p>
        </p:txBody>
      </p:sp>
      <p:pic>
        <p:nvPicPr>
          <p:cNvPr id="5" name="Zástupný symbol pro obsah 4" descr="vrba, samčí a samičí jehněd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924944"/>
            <a:ext cx="4038600" cy="3029621"/>
          </a:xfrm>
        </p:spPr>
      </p:pic>
      <p:pic>
        <p:nvPicPr>
          <p:cNvPr id="6" name="Zástupný symbol pro obsah 5" descr="vrba, plody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88024" y="1556792"/>
            <a:ext cx="4038600" cy="3021890"/>
          </a:xfrm>
        </p:spPr>
      </p:pic>
      <p:sp>
        <p:nvSpPr>
          <p:cNvPr id="7" name="TextovéPole 6"/>
          <p:cNvSpPr txBox="1"/>
          <p:nvPr/>
        </p:nvSpPr>
        <p:spPr>
          <a:xfrm>
            <a:off x="7668344" y="60932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OBR.8,9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TOPOL ČERNÝ A OSIKA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ČASTO VYSAZOVÁNY PODÉL CEST</a:t>
            </a:r>
          </a:p>
          <a:p>
            <a:r>
              <a:rPr lang="cs-CZ" dirty="0" smtClean="0"/>
              <a:t>KVĚTENSTVÍ: JEHNĚDY</a:t>
            </a:r>
          </a:p>
          <a:p>
            <a:r>
              <a:rPr lang="cs-CZ" dirty="0" smtClean="0"/>
              <a:t>PLODY: TOBOLKA SE SEMENY S BÍLÝM CHMÝREM</a:t>
            </a:r>
          </a:p>
          <a:p>
            <a:r>
              <a:rPr lang="cs-CZ" dirty="0" smtClean="0"/>
              <a:t>RUB LISTU JE BĚLOPLSTNATÝ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4328" y="58772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pic>
        <p:nvPicPr>
          <p:cNvPr id="8" name="Zástupný symbol pro obsah 7" descr="topol černý.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98274"/>
            <a:ext cx="4038600" cy="302189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VÍŠ, PROČ SE UŽÍVÁ RČENÍ:                        „</a:t>
            </a:r>
            <a:r>
              <a:rPr lang="cs-CZ" b="1" dirty="0" smtClean="0"/>
              <a:t>TŘESE  SE JAKO OSIKA“?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NÁPADNÉ CHVĚNÍ LISTŮ TOPOLU OSIKY I PŘI MALÉM ZÁVANU VĚTRU, PROTOŽE MAJÍ DLOUHÉ ZPLOŠTĚLÉ ŘAPÍKY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HABR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MÁ HLADKOU, TMAVĚ HNĚDOU BORKU</a:t>
            </a:r>
          </a:p>
          <a:p>
            <a:r>
              <a:rPr lang="cs-CZ" sz="2400" dirty="0" smtClean="0"/>
              <a:t>LISTY S PILOVITOU ČEPELÍ</a:t>
            </a:r>
          </a:p>
          <a:p>
            <a:r>
              <a:rPr lang="cs-CZ" sz="2400" dirty="0" smtClean="0"/>
              <a:t>KVĚTY JSOU JEDNOPOHLAVNÉ</a:t>
            </a:r>
          </a:p>
          <a:p>
            <a:r>
              <a:rPr lang="cs-CZ" sz="2400" dirty="0" smtClean="0"/>
              <a:t>KVĚTENSTVÍ: JEHNĚDY</a:t>
            </a:r>
          </a:p>
          <a:p>
            <a:r>
              <a:rPr lang="cs-CZ" sz="2400" dirty="0" smtClean="0"/>
              <a:t>PLOD: OŘÍŠEK PŘIROSTLÍ K TROJLALOČNÉMU KŘÍDLU</a:t>
            </a:r>
          </a:p>
          <a:p>
            <a:r>
              <a:rPr lang="cs-CZ" sz="2400" dirty="0" smtClean="0"/>
              <a:t>DŘEVO:VELMI TVRDÉ</a:t>
            </a:r>
          </a:p>
          <a:p>
            <a:endParaRPr lang="cs-CZ" sz="24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288" y="58772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OBR.11,12</a:t>
            </a:r>
            <a:endParaRPr lang="cs-CZ" dirty="0"/>
          </a:p>
        </p:txBody>
      </p:sp>
      <p:pic>
        <p:nvPicPr>
          <p:cNvPr id="10" name="Zástupný symbol pro obsah 9" descr="hab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2780928"/>
            <a:ext cx="4038600" cy="3021890"/>
          </a:xfrm>
        </p:spPr>
      </p:pic>
      <p:pic>
        <p:nvPicPr>
          <p:cNvPr id="11" name="Obrázek 10" descr="habr, plo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556792"/>
            <a:ext cx="2936004" cy="21968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BŘÍZA BĚLOKORÁ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LISTY S KOSOČTVEREČNOU ČEPELÍ</a:t>
            </a:r>
          </a:p>
          <a:p>
            <a:r>
              <a:rPr lang="cs-CZ" dirty="0" smtClean="0"/>
              <a:t>KVĚTY: JEDNOPOHLAVNÉ</a:t>
            </a:r>
          </a:p>
          <a:p>
            <a:r>
              <a:rPr lang="cs-CZ" dirty="0" smtClean="0"/>
              <a:t>KVĚTENSTVÍ: JEHNĚDY</a:t>
            </a:r>
          </a:p>
          <a:p>
            <a:r>
              <a:rPr lang="cs-CZ" dirty="0" smtClean="0"/>
              <a:t>PLOD: KŘÍDLATÁ NAŽKA</a:t>
            </a:r>
          </a:p>
          <a:p>
            <a:r>
              <a:rPr lang="cs-CZ" dirty="0" smtClean="0"/>
              <a:t>VYUŽITÍ DŘEVA: PALIVO, VÝROBA NÁBYTKU</a:t>
            </a:r>
          </a:p>
          <a:p>
            <a:r>
              <a:rPr lang="cs-CZ" dirty="0" smtClean="0"/>
              <a:t>NÁPADNÁ BÍLÁ BORKA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602128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OBR.13,14</a:t>
            </a:r>
            <a:endParaRPr lang="cs-CZ" dirty="0"/>
          </a:p>
        </p:txBody>
      </p:sp>
      <p:pic>
        <p:nvPicPr>
          <p:cNvPr id="8" name="Zástupný symbol pro obsah 7" descr="bříza.c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412776"/>
            <a:ext cx="3894584" cy="2914130"/>
          </a:xfrm>
        </p:spPr>
      </p:pic>
      <p:pic>
        <p:nvPicPr>
          <p:cNvPr id="9" name="Obrázek 8" descr="bříza bělokorá, jehněd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789040"/>
            <a:ext cx="1862796" cy="24895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JAVOR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98776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PLOD: KŘÍDLATÁ DVOUNAŽKA</a:t>
            </a:r>
          </a:p>
          <a:p>
            <a:endParaRPr lang="cs-CZ" dirty="0" smtClean="0"/>
          </a:p>
          <a:p>
            <a:r>
              <a:rPr lang="cs-CZ" sz="2400" dirty="0" smtClean="0"/>
              <a:t>LISTY DLANITOLALOČNATÉ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5652120" y="1628800"/>
          <a:ext cx="3750568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Obrázek 8" descr="javor babyka.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11960" y="4797152"/>
            <a:ext cx="1925201" cy="1440535"/>
          </a:xfrm>
          <a:prstGeom prst="rect">
            <a:avLst/>
          </a:prstGeom>
        </p:spPr>
      </p:pic>
      <p:pic>
        <p:nvPicPr>
          <p:cNvPr id="10" name="Obrázek 9" descr="javor klen s dvounažkami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11960" y="3212976"/>
            <a:ext cx="1924700" cy="1440160"/>
          </a:xfrm>
          <a:prstGeom prst="rect">
            <a:avLst/>
          </a:prstGeom>
        </p:spPr>
      </p:pic>
      <p:pic>
        <p:nvPicPr>
          <p:cNvPr id="11" name="Obrázek 10" descr="javor mléč.b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16200000">
            <a:off x="4381232" y="1387520"/>
            <a:ext cx="1434272" cy="191683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7092280" y="63093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OBR.15,16,17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 ČERNÝ A ČERVENÝ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z="2400" dirty="0" smtClean="0"/>
          </a:p>
          <a:p>
            <a:r>
              <a:rPr lang="cs-CZ" sz="2400" dirty="0" smtClean="0"/>
              <a:t>KVĚTENSTVÍ:OKOLÍK </a:t>
            </a:r>
          </a:p>
          <a:p>
            <a:endParaRPr lang="cs-CZ" sz="2400" dirty="0" smtClean="0"/>
          </a:p>
          <a:p>
            <a:r>
              <a:rPr lang="cs-CZ" sz="2400" dirty="0" smtClean="0"/>
              <a:t>PLOD: BOBULE</a:t>
            </a:r>
          </a:p>
          <a:p>
            <a:endParaRPr lang="cs-CZ" sz="2400" dirty="0" smtClean="0"/>
          </a:p>
          <a:p>
            <a:r>
              <a:rPr lang="cs-CZ" sz="2400" dirty="0" smtClean="0"/>
              <a:t>PLODY I KVĚTY MAJÍ LÉČIVÝ ÚČINEK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  <p:pic>
        <p:nvPicPr>
          <p:cNvPr id="8" name="Zástupný symbol pro obsah 7" descr="bez černý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94744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VYUŽITÍ BEZU V LIDOVÉM LÉČITELSTVÍ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ODVAR Z BEZU ČERNÉHO VYVOLÁVÁ POCENÍ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BEZINKY OBSAHUJÍ VITAMÍN C A POUŽÍVAJÍ SE PROTI BOLESTEM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JASAN ZTEPILÝ</a:t>
            </a:r>
            <a:endParaRPr lang="cs-CZ" dirty="0"/>
          </a:p>
        </p:txBody>
      </p:sp>
      <p:pic>
        <p:nvPicPr>
          <p:cNvPr id="5" name="Zástupný symbol pro obsah 4" descr="jasan.k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98274"/>
            <a:ext cx="4038600" cy="3021890"/>
          </a:xfrm>
        </p:spPr>
      </p:pic>
      <p:pic>
        <p:nvPicPr>
          <p:cNvPr id="6" name="Zástupný symbol pro obsah 5" descr="jasan. květ.d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94744"/>
            <a:ext cx="4038600" cy="3028950"/>
          </a:xfrm>
        </p:spPr>
      </p:pic>
      <p:sp>
        <p:nvSpPr>
          <p:cNvPr id="7" name="TextovéPole 6"/>
          <p:cNvSpPr txBox="1"/>
          <p:nvPr/>
        </p:nvSpPr>
        <p:spPr>
          <a:xfrm>
            <a:off x="7236296" y="62373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OBR.19,20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JÍROVEC MAĎAL</a:t>
            </a:r>
            <a:endParaRPr lang="cs-CZ" dirty="0"/>
          </a:p>
        </p:txBody>
      </p:sp>
      <p:pic>
        <p:nvPicPr>
          <p:cNvPr id="5" name="Zástupný symbol pro obsah 4" descr="jírovec.c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98274"/>
            <a:ext cx="4038600" cy="3021890"/>
          </a:xfrm>
        </p:spPr>
      </p:pic>
      <p:pic>
        <p:nvPicPr>
          <p:cNvPr id="6" name="Zástupný symbol pro obsah 5" descr="jírovec.pupeny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94472"/>
            <a:ext cx="4038600" cy="3029494"/>
          </a:xfrm>
        </p:spPr>
      </p:pic>
      <p:sp>
        <p:nvSpPr>
          <p:cNvPr id="7" name="TextovéPole 6"/>
          <p:cNvSpPr txBox="1"/>
          <p:nvPr/>
        </p:nvSpPr>
        <p:spPr>
          <a:xfrm>
            <a:off x="7236296" y="62373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OBR.21,22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LÍSKA OBECNÁ</a:t>
            </a:r>
            <a:endParaRPr lang="cs-CZ" dirty="0"/>
          </a:p>
        </p:txBody>
      </p:sp>
      <p:pic>
        <p:nvPicPr>
          <p:cNvPr id="4" name="Zástupný symbol pro obsah 3" descr="líska, list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94744"/>
            <a:ext cx="4038600" cy="3028950"/>
          </a:xfrm>
        </p:spPr>
      </p:pic>
      <p:pic>
        <p:nvPicPr>
          <p:cNvPr id="7" name="Zástupný symbol pro obsah 6" descr="líska, samčí a samičí květenství.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70680" y="1646238"/>
            <a:ext cx="3393639" cy="4525962"/>
          </a:xfrm>
        </p:spPr>
      </p:pic>
      <p:sp>
        <p:nvSpPr>
          <p:cNvPr id="8" name="TextovéPole 7"/>
          <p:cNvSpPr txBox="1"/>
          <p:nvPr/>
        </p:nvSpPr>
        <p:spPr>
          <a:xfrm>
            <a:off x="971600" y="5805264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SAMČÍ A SAMIČÍ  JEHNĚDY</a:t>
            </a:r>
            <a:endParaRPr lang="cs-CZ" sz="2800" dirty="0"/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3779912" y="3356992"/>
            <a:ext cx="2376264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627784" y="5229200"/>
            <a:ext cx="352839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524328" y="62373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OBR.23,24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OLŠE LEPKAVÁ</a:t>
            </a:r>
            <a:endParaRPr lang="cs-CZ" dirty="0"/>
          </a:p>
        </p:txBody>
      </p:sp>
      <p:pic>
        <p:nvPicPr>
          <p:cNvPr id="5" name="Zástupný symbol pro obsah 4" descr="olše lepkav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2" y="1646238"/>
            <a:ext cx="6048716" cy="4525962"/>
          </a:xfrm>
        </p:spPr>
      </p:pic>
      <p:sp>
        <p:nvSpPr>
          <p:cNvPr id="7" name="TextovéPole 6"/>
          <p:cNvSpPr txBox="1"/>
          <p:nvPr/>
        </p:nvSpPr>
        <p:spPr>
          <a:xfrm>
            <a:off x="7524328" y="62373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OŘEŠÁK KRÁLOVSKÝ</a:t>
            </a:r>
            <a:endParaRPr lang="cs-CZ" dirty="0"/>
          </a:p>
        </p:txBody>
      </p:sp>
      <p:pic>
        <p:nvPicPr>
          <p:cNvPr id="7" name="Zástupný symbol pro obsah 6" descr="ořešák královský, samčí květy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94744"/>
            <a:ext cx="4038600" cy="3028950"/>
          </a:xfrm>
        </p:spPr>
      </p:pic>
      <p:pic>
        <p:nvPicPr>
          <p:cNvPr id="8" name="Zástupný symbol pro obsah 7" descr="ořešák královský, samičí květy (1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94424"/>
            <a:ext cx="4038600" cy="3029590"/>
          </a:xfrm>
        </p:spPr>
      </p:pic>
      <p:sp>
        <p:nvSpPr>
          <p:cNvPr id="9" name="TextovéPole 8"/>
          <p:cNvSpPr txBox="1"/>
          <p:nvPr/>
        </p:nvSpPr>
        <p:spPr>
          <a:xfrm>
            <a:off x="7524328" y="62373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OBR.26,27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ZÁPIS DO SEŠITU</a:t>
            </a:r>
            <a:r>
              <a:rPr lang="cs-CZ" sz="2800" dirty="0" smtClean="0"/>
              <a:t>:</a:t>
            </a:r>
          </a:p>
          <a:p>
            <a:pPr>
              <a:buNone/>
            </a:pPr>
            <a:endParaRPr lang="cs-CZ" sz="2800" u="sng" dirty="0" smtClean="0"/>
          </a:p>
          <a:p>
            <a:pPr>
              <a:buNone/>
            </a:pPr>
            <a:r>
              <a:rPr lang="cs-CZ" sz="2800" u="sng" dirty="0" smtClean="0"/>
              <a:t>LISTNATÉ STROMY A KEŘE</a:t>
            </a:r>
          </a:p>
          <a:p>
            <a:pPr>
              <a:buNone/>
            </a:pPr>
            <a:r>
              <a:rPr lang="cs-CZ" sz="2800" dirty="0" smtClean="0"/>
              <a:t>Druhy:</a:t>
            </a:r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sz="2800" dirty="0" smtClean="0"/>
              <a:t>Buk </a:t>
            </a:r>
            <a:r>
              <a:rPr lang="cs-CZ" sz="2800" dirty="0" smtClean="0"/>
              <a:t>lesní, dub letní a zimní, lípa srdčitá, vrba jíva, topol bílý a osika, habr obecný, bříza bělokorá, javor mléč, klen a babyka, bez černý a červený, jasan </a:t>
            </a:r>
            <a:r>
              <a:rPr lang="cs-CZ" sz="2800" dirty="0" err="1" smtClean="0"/>
              <a:t>ztepilý</a:t>
            </a:r>
            <a:r>
              <a:rPr lang="cs-CZ" sz="2800" dirty="0" smtClean="0"/>
              <a:t>, olše lepkavá, ořešák královský, líska obecná</a:t>
            </a:r>
            <a:r>
              <a:rPr lang="cs-CZ" sz="2800" dirty="0" smtClean="0"/>
              <a:t>, </a:t>
            </a:r>
            <a:r>
              <a:rPr lang="cs-CZ" sz="2800" dirty="0" smtClean="0"/>
              <a:t>jírovec maďal, …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není-li uvedeno jinak vlastní práce autora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err="1" smtClean="0"/>
              <a:t>Čabradová</a:t>
            </a:r>
            <a:r>
              <a:rPr lang="cs-CZ" sz="1200" dirty="0" smtClean="0"/>
              <a:t>,V. a kol.:Přírodopis učebnice pro 7. ročník,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Plzeň, 2005</a:t>
            </a:r>
          </a:p>
          <a:p>
            <a:pPr>
              <a:buNone/>
            </a:pPr>
            <a:r>
              <a:rPr lang="cs-CZ" sz="1200" dirty="0" smtClean="0"/>
              <a:t> obr. 1- 27 se souhlasem Renaty Daňkové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</TotalTime>
  <Words>492</Words>
  <Application>Microsoft Office PowerPoint</Application>
  <PresentationFormat>Předvádění na obrazovce (4:3)</PresentationFormat>
  <Paragraphs>155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Lití písma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LISTNATÉ STROMY A KEŘE</vt:lpstr>
      <vt:lpstr>OPAKOVÁNÍ</vt:lpstr>
      <vt:lpstr>BUK LESNÍ</vt:lpstr>
      <vt:lpstr>DUB</vt:lpstr>
      <vt:lpstr>DUB LETNÍ  A ZIMNÍ</vt:lpstr>
      <vt:lpstr>LÍPA SRDČITÁ</vt:lpstr>
      <vt:lpstr>VRBA JÍVA</vt:lpstr>
      <vt:lpstr>SAMČÍ A SAMIČÍ JEHNĚDY  a  PLODY VRBY</vt:lpstr>
      <vt:lpstr>TOPOL ČERNÝ A OSIKA </vt:lpstr>
      <vt:lpstr>Snímek 11</vt:lpstr>
      <vt:lpstr>HABR OBECNÝ</vt:lpstr>
      <vt:lpstr>BŘÍZA BĚLOKORÁ</vt:lpstr>
      <vt:lpstr>JAVOR</vt:lpstr>
      <vt:lpstr>BEZ ČERNÝ A ČERVENÝ</vt:lpstr>
      <vt:lpstr>VYUŽITÍ BEZU V LIDOVÉM LÉČITELSTVÍ</vt:lpstr>
      <vt:lpstr>JASAN ZTEPILÝ</vt:lpstr>
      <vt:lpstr>JÍROVEC MAĎAL</vt:lpstr>
      <vt:lpstr>LÍSKA OBECNÁ</vt:lpstr>
      <vt:lpstr>OLŠE LEPKAVÁ</vt:lpstr>
      <vt:lpstr>OŘEŠÁK KRÁLOVSKÝ</vt:lpstr>
      <vt:lpstr>Snímek 22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23</cp:revision>
  <dcterms:modified xsi:type="dcterms:W3CDTF">2012-05-23T10:37:29Z</dcterms:modified>
</cp:coreProperties>
</file>