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5.xml"/><Relationship Id="rId18" Type="http://schemas.openxmlformats.org/officeDocument/2006/relationships/slide" Target="slide20.xml"/><Relationship Id="rId3" Type="http://schemas.openxmlformats.org/officeDocument/2006/relationships/slide" Target="slide5.xml"/><Relationship Id="rId21" Type="http://schemas.openxmlformats.org/officeDocument/2006/relationships/slide" Target="slide23.xml"/><Relationship Id="rId7" Type="http://schemas.openxmlformats.org/officeDocument/2006/relationships/slide" Target="slide9.xml"/><Relationship Id="rId12" Type="http://schemas.openxmlformats.org/officeDocument/2006/relationships/slide" Target="slide14.xml"/><Relationship Id="rId17" Type="http://schemas.openxmlformats.org/officeDocument/2006/relationships/slide" Target="slide19.xml"/><Relationship Id="rId2" Type="http://schemas.openxmlformats.org/officeDocument/2006/relationships/slide" Target="slide4.xml"/><Relationship Id="rId16" Type="http://schemas.openxmlformats.org/officeDocument/2006/relationships/slide" Target="slide18.xml"/><Relationship Id="rId20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slide" Target="slide13.xml"/><Relationship Id="rId5" Type="http://schemas.openxmlformats.org/officeDocument/2006/relationships/slide" Target="slide7.xml"/><Relationship Id="rId15" Type="http://schemas.openxmlformats.org/officeDocument/2006/relationships/slide" Target="slide17.xml"/><Relationship Id="rId10" Type="http://schemas.openxmlformats.org/officeDocument/2006/relationships/slide" Target="slide12.xml"/><Relationship Id="rId19" Type="http://schemas.openxmlformats.org/officeDocument/2006/relationships/slide" Target="slide21.xml"/><Relationship Id="rId4" Type="http://schemas.openxmlformats.org/officeDocument/2006/relationships/slide" Target="slide6.xml"/><Relationship Id="rId9" Type="http://schemas.openxmlformats.org/officeDocument/2006/relationships/slide" Target="slide11.xml"/><Relationship Id="rId14" Type="http://schemas.openxmlformats.org/officeDocument/2006/relationships/slide" Target="slide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Pediculus_humanus_capitis.p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 VY_52_INOVACE_ 10_2_POZNÁVÁNÍ DRUHŮ HMYZU S PROMĚNOU NEDOKONALOU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Jana </a:t>
            </a:r>
            <a:r>
              <a:rPr lang="cs-CZ" sz="1700" dirty="0" err="1" smtClean="0"/>
              <a:t>Střížková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oblast/Předmět/Téma: ČLOVĚK A PŘÍRODA / PŘÍRODOPIS / PŘEHLED ORGANISMŮ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marL="452438" indent="-452438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Hravou formou poznávání a určování druhů vážek, stejnokřídlých, </a:t>
            </a:r>
            <a:r>
              <a:rPr lang="cs-CZ" sz="1700" dirty="0" smtClean="0"/>
              <a:t>rovnokřídlých, vší a </a:t>
            </a:r>
            <a:r>
              <a:rPr lang="cs-CZ" sz="1700" dirty="0" smtClean="0"/>
              <a:t>ploštic. Lze využít při učení jednotlivých druhů formou soutěže nebo lze využít jako test. Například: učitel si vybere 5 druhů a postupně promítne jen těch pět, žáci zapisují druhy do sešitu na testy a učitel pak oznámkuje</a:t>
            </a:r>
            <a:r>
              <a:rPr lang="cs-CZ" sz="1700" dirty="0" smtClean="0"/>
              <a:t>. Žáci ještě mohou druhy zařazovat do řádů.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 6.C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23. 5. 2012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 23. 5. 2012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„</a:t>
            </a:r>
            <a:r>
              <a:rPr lang="cs-CZ" dirty="0" err="1" smtClean="0"/>
              <a:t>poznávačka</a:t>
            </a:r>
            <a:r>
              <a:rPr lang="cs-CZ" dirty="0" smtClean="0"/>
              <a:t>“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URČOVÁNÍ DRUHŮ VÁŽEK, STEJNOKŘÍDLÝCH, </a:t>
            </a:r>
            <a:r>
              <a:rPr lang="cs-CZ" smtClean="0"/>
              <a:t>ROVNOLKŘÍDLÝCH</a:t>
            </a:r>
            <a:r>
              <a:rPr lang="cs-CZ" smtClean="0"/>
              <a:t>, VŠÍ </a:t>
            </a:r>
            <a:r>
              <a:rPr lang="cs-CZ" dirty="0" smtClean="0"/>
              <a:t>A  </a:t>
            </a:r>
            <a:r>
              <a:rPr lang="cs-CZ" dirty="0" smtClean="0"/>
              <a:t>PLOŠTIC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Měsíc 26">
            <a:hlinkClick r:id="rId2" action="ppaction://hlinksldjump"/>
          </p:cNvPr>
          <p:cNvSpPr/>
          <p:nvPr/>
        </p:nvSpPr>
        <p:spPr>
          <a:xfrm>
            <a:off x="683568" y="836712"/>
            <a:ext cx="936104" cy="864096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Měsíc 27">
            <a:hlinkClick r:id="rId3" action="ppaction://hlinksldjump"/>
          </p:cNvPr>
          <p:cNvSpPr/>
          <p:nvPr/>
        </p:nvSpPr>
        <p:spPr>
          <a:xfrm>
            <a:off x="611560" y="1988840"/>
            <a:ext cx="936104" cy="864096"/>
          </a:xfrm>
          <a:prstGeom prst="mo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Měsíc 28">
            <a:hlinkClick r:id="rId4" action="ppaction://hlinksldjump"/>
          </p:cNvPr>
          <p:cNvSpPr/>
          <p:nvPr/>
        </p:nvSpPr>
        <p:spPr>
          <a:xfrm>
            <a:off x="539552" y="3284984"/>
            <a:ext cx="936104" cy="864096"/>
          </a:xfrm>
          <a:prstGeom prst="mo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Měsíc 29">
            <a:hlinkClick r:id="rId5" action="ppaction://hlinksldjump"/>
          </p:cNvPr>
          <p:cNvSpPr/>
          <p:nvPr/>
        </p:nvSpPr>
        <p:spPr>
          <a:xfrm>
            <a:off x="539552" y="4653136"/>
            <a:ext cx="936104" cy="864096"/>
          </a:xfrm>
          <a:prstGeom prst="moon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Blesk 31">
            <a:hlinkClick r:id="rId6" action="ppaction://hlinksldjump"/>
          </p:cNvPr>
          <p:cNvSpPr/>
          <p:nvPr/>
        </p:nvSpPr>
        <p:spPr>
          <a:xfrm>
            <a:off x="2555776" y="980728"/>
            <a:ext cx="864096" cy="720080"/>
          </a:xfrm>
          <a:prstGeom prst="lightningBol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Blesk 33">
            <a:hlinkClick r:id="rId7" action="ppaction://hlinksldjump"/>
          </p:cNvPr>
          <p:cNvSpPr/>
          <p:nvPr/>
        </p:nvSpPr>
        <p:spPr>
          <a:xfrm>
            <a:off x="2555776" y="2204864"/>
            <a:ext cx="864096" cy="720080"/>
          </a:xfrm>
          <a:prstGeom prst="lightningBol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Blesk 34">
            <a:hlinkClick r:id="rId8" action="ppaction://hlinksldjump"/>
          </p:cNvPr>
          <p:cNvSpPr/>
          <p:nvPr/>
        </p:nvSpPr>
        <p:spPr>
          <a:xfrm>
            <a:off x="2411760" y="3501008"/>
            <a:ext cx="864096" cy="720080"/>
          </a:xfrm>
          <a:prstGeom prst="lightningBol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Blesk 35">
            <a:hlinkClick r:id="rId9" action="ppaction://hlinksldjump"/>
          </p:cNvPr>
          <p:cNvSpPr/>
          <p:nvPr/>
        </p:nvSpPr>
        <p:spPr>
          <a:xfrm>
            <a:off x="2483768" y="4869160"/>
            <a:ext cx="864096" cy="720080"/>
          </a:xfrm>
          <a:prstGeom prst="lightningBol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Slunce 37">
            <a:hlinkClick r:id="rId10" action="ppaction://hlinksldjump"/>
          </p:cNvPr>
          <p:cNvSpPr/>
          <p:nvPr/>
        </p:nvSpPr>
        <p:spPr>
          <a:xfrm>
            <a:off x="4211960" y="908720"/>
            <a:ext cx="1008112" cy="86409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Slunce 38">
            <a:hlinkClick r:id="rId11" action="ppaction://hlinksldjump"/>
          </p:cNvPr>
          <p:cNvSpPr/>
          <p:nvPr/>
        </p:nvSpPr>
        <p:spPr>
          <a:xfrm>
            <a:off x="4211960" y="2060848"/>
            <a:ext cx="1008112" cy="864096"/>
          </a:xfrm>
          <a:prstGeom prst="su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Slunce 39">
            <a:hlinkClick r:id="rId12" action="ppaction://hlinksldjump"/>
          </p:cNvPr>
          <p:cNvSpPr/>
          <p:nvPr/>
        </p:nvSpPr>
        <p:spPr>
          <a:xfrm>
            <a:off x="4211960" y="3356992"/>
            <a:ext cx="1008112" cy="864096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Slunce 40">
            <a:hlinkClick r:id="rId13" action="ppaction://hlinksldjump"/>
          </p:cNvPr>
          <p:cNvSpPr/>
          <p:nvPr/>
        </p:nvSpPr>
        <p:spPr>
          <a:xfrm>
            <a:off x="4139952" y="4653136"/>
            <a:ext cx="1008112" cy="864096"/>
          </a:xfrm>
          <a:prstGeom prst="sun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Pěticípá hvězda 42">
            <a:hlinkClick r:id="rId14" action="ppaction://hlinksldjump"/>
          </p:cNvPr>
          <p:cNvSpPr/>
          <p:nvPr/>
        </p:nvSpPr>
        <p:spPr>
          <a:xfrm>
            <a:off x="6084168" y="836712"/>
            <a:ext cx="936104" cy="792088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Pěticípá hvězda 43">
            <a:hlinkClick r:id="rId15" action="ppaction://hlinksldjump"/>
          </p:cNvPr>
          <p:cNvSpPr/>
          <p:nvPr/>
        </p:nvSpPr>
        <p:spPr>
          <a:xfrm>
            <a:off x="6084168" y="2060848"/>
            <a:ext cx="936104" cy="792088"/>
          </a:xfrm>
          <a:prstGeom prst="star5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Pěticípá hvězda 44">
            <a:hlinkClick r:id="rId16" action="ppaction://hlinksldjump"/>
          </p:cNvPr>
          <p:cNvSpPr/>
          <p:nvPr/>
        </p:nvSpPr>
        <p:spPr>
          <a:xfrm>
            <a:off x="6084168" y="3429000"/>
            <a:ext cx="936104" cy="792088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Pěticípá hvězda 45">
            <a:hlinkClick r:id="rId17" action="ppaction://hlinksldjump"/>
          </p:cNvPr>
          <p:cNvSpPr/>
          <p:nvPr/>
        </p:nvSpPr>
        <p:spPr>
          <a:xfrm>
            <a:off x="6012160" y="4725144"/>
            <a:ext cx="936104" cy="792088"/>
          </a:xfrm>
          <a:prstGeom prst="star5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Mrak 47">
            <a:hlinkClick r:id="rId18" action="ppaction://hlinksldjump"/>
          </p:cNvPr>
          <p:cNvSpPr/>
          <p:nvPr/>
        </p:nvSpPr>
        <p:spPr>
          <a:xfrm>
            <a:off x="7668344" y="836712"/>
            <a:ext cx="1008112" cy="864096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Mrak 48">
            <a:hlinkClick r:id="rId19" action="ppaction://hlinksldjump"/>
          </p:cNvPr>
          <p:cNvSpPr/>
          <p:nvPr/>
        </p:nvSpPr>
        <p:spPr>
          <a:xfrm>
            <a:off x="7740352" y="1988840"/>
            <a:ext cx="1008112" cy="864096"/>
          </a:xfrm>
          <a:prstGeom prst="cloud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Mrak 49">
            <a:hlinkClick r:id="rId20" action="ppaction://hlinksldjump"/>
          </p:cNvPr>
          <p:cNvSpPr/>
          <p:nvPr/>
        </p:nvSpPr>
        <p:spPr>
          <a:xfrm>
            <a:off x="7668344" y="3429000"/>
            <a:ext cx="1008112" cy="864096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Mrak 50">
            <a:hlinkClick r:id="rId21" action="ppaction://hlinksldjump"/>
          </p:cNvPr>
          <p:cNvSpPr/>
          <p:nvPr/>
        </p:nvSpPr>
        <p:spPr>
          <a:xfrm>
            <a:off x="7740352" y="4725144"/>
            <a:ext cx="1008112" cy="864096"/>
          </a:xfrm>
          <a:prstGeom prst="cloud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5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7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7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8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9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9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1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1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3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6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6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7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9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0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0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10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1" fill="hold">
                      <p:stCondLst>
                        <p:cond delay="0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1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2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23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4" fill="hold">
                      <p:stCondLst>
                        <p:cond delay="0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2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3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3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7" fill="hold">
                      <p:stCondLst>
                        <p:cond delay="0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4" fill="hold">
                      <p:stCondLst>
                        <p:cond delay="0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DRUH</a:t>
            </a:r>
            <a:endParaRPr lang="cs-CZ" dirty="0"/>
          </a:p>
        </p:txBody>
      </p:sp>
      <p:pic>
        <p:nvPicPr>
          <p:cNvPr id="10" name="Zástupný symbol pro obsah 9" descr="motýlic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9662" y="1935163"/>
            <a:ext cx="5864675" cy="4389437"/>
          </a:xfrm>
        </p:spPr>
      </p:pic>
      <p:sp>
        <p:nvSpPr>
          <p:cNvPr id="4" name="TextovéPole 3"/>
          <p:cNvSpPr txBox="1"/>
          <p:nvPr/>
        </p:nvSpPr>
        <p:spPr>
          <a:xfrm>
            <a:off x="7524328" y="623731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1907704" y="6237312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ZPĚT NA HLAVNÍ POLE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00192" y="90872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motýlice</a:t>
            </a:r>
            <a:endParaRPr lang="cs-CZ" dirty="0"/>
          </a:p>
        </p:txBody>
      </p:sp>
      <p:sp>
        <p:nvSpPr>
          <p:cNvPr id="11" name="Vývojový diagram: paměť se sekvenčním přístupem 10"/>
          <p:cNvSpPr/>
          <p:nvPr/>
        </p:nvSpPr>
        <p:spPr>
          <a:xfrm>
            <a:off x="4139952" y="908720"/>
            <a:ext cx="2016224" cy="792088"/>
          </a:xfrm>
          <a:prstGeom prst="flowChartMagneticTap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DRUH</a:t>
            </a:r>
            <a:endParaRPr lang="cs-CZ" dirty="0"/>
          </a:p>
        </p:txBody>
      </p:sp>
      <p:pic>
        <p:nvPicPr>
          <p:cNvPr id="12" name="Zástupný symbol pro obsah 11" descr="vážka rudá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25457" y="1935163"/>
            <a:ext cx="3293085" cy="4389437"/>
          </a:xfrm>
        </p:spPr>
      </p:pic>
      <p:sp>
        <p:nvSpPr>
          <p:cNvPr id="4" name="TextovéPole 3"/>
          <p:cNvSpPr txBox="1"/>
          <p:nvPr/>
        </p:nvSpPr>
        <p:spPr>
          <a:xfrm>
            <a:off x="7596336" y="616530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1907704" y="6237312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ZPĚT NA HLAVNÍ POLE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516216" y="105273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vážka rudá</a:t>
            </a:r>
            <a:endParaRPr lang="cs-CZ" dirty="0"/>
          </a:p>
        </p:txBody>
      </p:sp>
      <p:sp>
        <p:nvSpPr>
          <p:cNvPr id="8" name="Vývojový diagram: paměť se sekvenčním přístupem 7"/>
          <p:cNvSpPr/>
          <p:nvPr/>
        </p:nvSpPr>
        <p:spPr>
          <a:xfrm>
            <a:off x="4139952" y="908720"/>
            <a:ext cx="2016224" cy="792088"/>
          </a:xfrm>
          <a:prstGeom prst="flowChartMagneticTap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DRUH</a:t>
            </a:r>
            <a:endParaRPr lang="cs-CZ" dirty="0"/>
          </a:p>
        </p:txBody>
      </p:sp>
      <p:pic>
        <p:nvPicPr>
          <p:cNvPr id="10" name="Zástupný symbol pro obsah 9" descr="šidélk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5708" y="1935163"/>
            <a:ext cx="5852583" cy="4389437"/>
          </a:xfrm>
        </p:spPr>
      </p:pic>
      <p:sp>
        <p:nvSpPr>
          <p:cNvPr id="4" name="TextovéPole 3"/>
          <p:cNvSpPr txBox="1"/>
          <p:nvPr/>
        </p:nvSpPr>
        <p:spPr>
          <a:xfrm>
            <a:off x="7740352" y="609329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1907704" y="6237312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ZPĚT NA HLAVNÍ POLE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516216" y="1124744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šidélko</a:t>
            </a:r>
            <a:endParaRPr lang="cs-CZ" dirty="0"/>
          </a:p>
        </p:txBody>
      </p:sp>
      <p:sp>
        <p:nvSpPr>
          <p:cNvPr id="8" name="Vývojový diagram: paměť se sekvenčním přístupem 7"/>
          <p:cNvSpPr/>
          <p:nvPr/>
        </p:nvSpPr>
        <p:spPr>
          <a:xfrm>
            <a:off x="4139952" y="908720"/>
            <a:ext cx="2016224" cy="792088"/>
          </a:xfrm>
          <a:prstGeom prst="flowChartMagneticTap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DRUH</a:t>
            </a:r>
            <a:endParaRPr lang="cs-CZ" dirty="0"/>
          </a:p>
        </p:txBody>
      </p:sp>
      <p:pic>
        <p:nvPicPr>
          <p:cNvPr id="10" name="Zástupný symbol pro obsah 9" descr="vážka, larva.m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07704" y="1826874"/>
            <a:ext cx="5465003" cy="4099537"/>
          </a:xfrm>
        </p:spPr>
      </p:pic>
      <p:sp>
        <p:nvSpPr>
          <p:cNvPr id="4" name="TextovéPole 3"/>
          <p:cNvSpPr txBox="1"/>
          <p:nvPr/>
        </p:nvSpPr>
        <p:spPr>
          <a:xfrm>
            <a:off x="7236296" y="594928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OBR.4</a:t>
            </a:r>
            <a:endParaRPr lang="cs-CZ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1907704" y="6237312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ZPĚT NA HLAVNÍ POLE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012160" y="1052736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najáda = larva vážky</a:t>
            </a:r>
            <a:endParaRPr lang="cs-CZ" dirty="0"/>
          </a:p>
        </p:txBody>
      </p:sp>
      <p:sp>
        <p:nvSpPr>
          <p:cNvPr id="8" name="Vývojový diagram: paměť se sekvenčním přístupem 7"/>
          <p:cNvSpPr/>
          <p:nvPr/>
        </p:nvSpPr>
        <p:spPr>
          <a:xfrm>
            <a:off x="3923928" y="836712"/>
            <a:ext cx="2016224" cy="792088"/>
          </a:xfrm>
          <a:prstGeom prst="flowChartMagneticTap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DRUH</a:t>
            </a:r>
            <a:endParaRPr lang="cs-CZ" dirty="0"/>
          </a:p>
        </p:txBody>
      </p:sp>
      <p:pic>
        <p:nvPicPr>
          <p:cNvPr id="12" name="Zástupný symbol pro obsah 11" descr="pěnodějka červená (7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6667" y="1935164"/>
            <a:ext cx="5589629" cy="4193596"/>
          </a:xfrm>
        </p:spPr>
      </p:pic>
      <p:sp>
        <p:nvSpPr>
          <p:cNvPr id="4" name="TextovéPole 3"/>
          <p:cNvSpPr txBox="1"/>
          <p:nvPr/>
        </p:nvSpPr>
        <p:spPr>
          <a:xfrm>
            <a:off x="7596336" y="616530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OBR.5</a:t>
            </a:r>
            <a:endParaRPr lang="cs-CZ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1979712" y="6237312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ZPĚT NA HLAVNÍ POLE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56176" y="1052736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pěnodějka červená</a:t>
            </a:r>
            <a:endParaRPr lang="cs-CZ" dirty="0"/>
          </a:p>
        </p:txBody>
      </p:sp>
      <p:sp>
        <p:nvSpPr>
          <p:cNvPr id="8" name="Vývojový diagram: paměť se sekvenčním přístupem 7"/>
          <p:cNvSpPr/>
          <p:nvPr/>
        </p:nvSpPr>
        <p:spPr>
          <a:xfrm>
            <a:off x="4139952" y="908720"/>
            <a:ext cx="2016224" cy="792088"/>
          </a:xfrm>
          <a:prstGeom prst="flowChartMagneticTap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DRUH</a:t>
            </a:r>
            <a:endParaRPr lang="cs-CZ" dirty="0"/>
          </a:p>
        </p:txBody>
      </p:sp>
      <p:pic>
        <p:nvPicPr>
          <p:cNvPr id="10" name="Zástupný symbol pro obsah 9" descr="mšice (5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25335" y="1935163"/>
            <a:ext cx="3293329" cy="4389437"/>
          </a:xfrm>
        </p:spPr>
      </p:pic>
      <p:sp>
        <p:nvSpPr>
          <p:cNvPr id="4" name="TextovéPole 3"/>
          <p:cNvSpPr txBox="1"/>
          <p:nvPr/>
        </p:nvSpPr>
        <p:spPr>
          <a:xfrm>
            <a:off x="7380312" y="609329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OBR.6</a:t>
            </a:r>
            <a:endParaRPr lang="cs-CZ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1907704" y="6237312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ZPĚT NA HLAVNÍ POLE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516216" y="1196752"/>
            <a:ext cx="2627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mšice</a:t>
            </a:r>
            <a:endParaRPr lang="cs-CZ" dirty="0"/>
          </a:p>
        </p:txBody>
      </p:sp>
      <p:sp>
        <p:nvSpPr>
          <p:cNvPr id="8" name="Vývojový diagram: paměť se sekvenčním přístupem 7"/>
          <p:cNvSpPr/>
          <p:nvPr/>
        </p:nvSpPr>
        <p:spPr>
          <a:xfrm>
            <a:off x="4139952" y="908720"/>
            <a:ext cx="2016224" cy="792088"/>
          </a:xfrm>
          <a:prstGeom prst="flowChartMagneticTap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DRUH</a:t>
            </a:r>
            <a:endParaRPr lang="cs-CZ" dirty="0"/>
          </a:p>
        </p:txBody>
      </p:sp>
      <p:pic>
        <p:nvPicPr>
          <p:cNvPr id="10" name="Zástupný symbol pro obsah 9" descr="ruměnice pospolná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98476" y="1935163"/>
            <a:ext cx="3347048" cy="4389437"/>
          </a:xfrm>
        </p:spPr>
      </p:pic>
      <p:sp>
        <p:nvSpPr>
          <p:cNvPr id="4" name="TextovéPole 3"/>
          <p:cNvSpPr txBox="1"/>
          <p:nvPr/>
        </p:nvSpPr>
        <p:spPr>
          <a:xfrm>
            <a:off x="7164288" y="602128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OBR.7</a:t>
            </a:r>
            <a:endParaRPr lang="cs-CZ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1907704" y="6237312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ZPĚT NA HLAVNÍ POLE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660232" y="1124744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ruměnice pospolná</a:t>
            </a:r>
            <a:endParaRPr lang="cs-CZ" dirty="0"/>
          </a:p>
        </p:txBody>
      </p:sp>
      <p:sp>
        <p:nvSpPr>
          <p:cNvPr id="8" name="Vývojový diagram: paměť se sekvenčním přístupem 7"/>
          <p:cNvSpPr/>
          <p:nvPr/>
        </p:nvSpPr>
        <p:spPr>
          <a:xfrm>
            <a:off x="4139952" y="908720"/>
            <a:ext cx="2016224" cy="792088"/>
          </a:xfrm>
          <a:prstGeom prst="flowChartMagneticTap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DRUH</a:t>
            </a:r>
            <a:endParaRPr lang="cs-CZ" dirty="0"/>
          </a:p>
        </p:txBody>
      </p:sp>
      <p:pic>
        <p:nvPicPr>
          <p:cNvPr id="14" name="Zástupný symbol pro obsah 13" descr="štěnic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68889" y="2060848"/>
            <a:ext cx="4320480" cy="3240360"/>
          </a:xfrm>
        </p:spPr>
      </p:pic>
      <p:sp>
        <p:nvSpPr>
          <p:cNvPr id="4" name="TextovéPole 3"/>
          <p:cNvSpPr txBox="1"/>
          <p:nvPr/>
        </p:nvSpPr>
        <p:spPr>
          <a:xfrm>
            <a:off x="6876256" y="580526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OBR.8</a:t>
            </a:r>
            <a:endParaRPr lang="cs-CZ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1907704" y="6237312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ZPĚT NA HLAVNÍ POLE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72200" y="1196752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štěnice</a:t>
            </a:r>
            <a:endParaRPr lang="cs-CZ" dirty="0"/>
          </a:p>
        </p:txBody>
      </p:sp>
      <p:sp>
        <p:nvSpPr>
          <p:cNvPr id="8" name="Vývojový diagram: paměť se sekvenčním přístupem 7"/>
          <p:cNvSpPr/>
          <p:nvPr/>
        </p:nvSpPr>
        <p:spPr>
          <a:xfrm>
            <a:off x="4139952" y="908720"/>
            <a:ext cx="2016224" cy="792088"/>
          </a:xfrm>
          <a:prstGeom prst="flowChartMagneticTap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DRUH</a:t>
            </a:r>
            <a:endParaRPr lang="cs-CZ" dirty="0"/>
          </a:p>
        </p:txBody>
      </p:sp>
      <p:pic>
        <p:nvPicPr>
          <p:cNvPr id="10" name="Zástupný symbol pro obsah 9" descr="kněžice trávozelená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68114" y="2060847"/>
            <a:ext cx="5140189" cy="3853901"/>
          </a:xfrm>
        </p:spPr>
      </p:pic>
      <p:sp>
        <p:nvSpPr>
          <p:cNvPr id="4" name="TextovéPole 3"/>
          <p:cNvSpPr txBox="1"/>
          <p:nvPr/>
        </p:nvSpPr>
        <p:spPr>
          <a:xfrm>
            <a:off x="7236296" y="602128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OBR.9</a:t>
            </a:r>
            <a:endParaRPr lang="cs-CZ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1907704" y="6237312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ZPĚT NA HLAVNÍ POLE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00192" y="1124744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kněžice trávozelená</a:t>
            </a:r>
            <a:endParaRPr lang="cs-CZ" dirty="0"/>
          </a:p>
        </p:txBody>
      </p:sp>
      <p:sp>
        <p:nvSpPr>
          <p:cNvPr id="8" name="Vývojový diagram: paměť se sekvenčním přístupem 7"/>
          <p:cNvSpPr/>
          <p:nvPr/>
        </p:nvSpPr>
        <p:spPr>
          <a:xfrm>
            <a:off x="4139952" y="908720"/>
            <a:ext cx="2016224" cy="792088"/>
          </a:xfrm>
          <a:prstGeom prst="flowChartMagneticTap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DRUH</a:t>
            </a:r>
            <a:endParaRPr lang="cs-CZ" dirty="0"/>
          </a:p>
        </p:txBody>
      </p:sp>
      <p:pic>
        <p:nvPicPr>
          <p:cNvPr id="10" name="Zástupný symbol pro obsah 9" descr="zákeřnic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1988840"/>
            <a:ext cx="5456938" cy="4093799"/>
          </a:xfrm>
        </p:spPr>
      </p:pic>
      <p:sp>
        <p:nvSpPr>
          <p:cNvPr id="4" name="TextovéPole 3"/>
          <p:cNvSpPr txBox="1"/>
          <p:nvPr/>
        </p:nvSpPr>
        <p:spPr>
          <a:xfrm>
            <a:off x="7308304" y="602128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OBR.10</a:t>
            </a:r>
            <a:endParaRPr lang="cs-CZ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1907704" y="6237312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ZPĚT NA HLAVNÍ POLE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72200" y="1196752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zákeřnice</a:t>
            </a:r>
            <a:endParaRPr lang="cs-CZ" dirty="0"/>
          </a:p>
        </p:txBody>
      </p:sp>
      <p:sp>
        <p:nvSpPr>
          <p:cNvPr id="8" name="Vývojový diagram: paměť se sekvenčním přístupem 7"/>
          <p:cNvSpPr/>
          <p:nvPr/>
        </p:nvSpPr>
        <p:spPr>
          <a:xfrm>
            <a:off x="4139952" y="908720"/>
            <a:ext cx="2016224" cy="792088"/>
          </a:xfrm>
          <a:prstGeom prst="flowChartMagneticTap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DRUH</a:t>
            </a:r>
            <a:endParaRPr lang="cs-CZ" dirty="0"/>
          </a:p>
        </p:txBody>
      </p:sp>
      <p:pic>
        <p:nvPicPr>
          <p:cNvPr id="10" name="Zástupný symbol pro obsah 9" descr="bruslařka obecná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1916832"/>
            <a:ext cx="5685003" cy="4263752"/>
          </a:xfrm>
        </p:spPr>
      </p:pic>
      <p:sp>
        <p:nvSpPr>
          <p:cNvPr id="4" name="TextovéPole 3"/>
          <p:cNvSpPr txBox="1"/>
          <p:nvPr/>
        </p:nvSpPr>
        <p:spPr>
          <a:xfrm>
            <a:off x="7308304" y="609329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OBR.11</a:t>
            </a:r>
            <a:endParaRPr lang="cs-CZ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1907704" y="6237312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ZPĚT NA HLAVNÍ POLE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228184" y="1196752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bruslařka obecná</a:t>
            </a:r>
            <a:endParaRPr lang="cs-CZ" dirty="0"/>
          </a:p>
        </p:txBody>
      </p:sp>
      <p:sp>
        <p:nvSpPr>
          <p:cNvPr id="8" name="Vývojový diagram: paměť se sekvenčním přístupem 7"/>
          <p:cNvSpPr/>
          <p:nvPr/>
        </p:nvSpPr>
        <p:spPr>
          <a:xfrm>
            <a:off x="4139952" y="908720"/>
            <a:ext cx="2016224" cy="792088"/>
          </a:xfrm>
          <a:prstGeom prst="flowChartMagneticTap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DRUH</a:t>
            </a:r>
            <a:endParaRPr lang="cs-CZ" dirty="0"/>
          </a:p>
        </p:txBody>
      </p:sp>
      <p:pic>
        <p:nvPicPr>
          <p:cNvPr id="10" name="Zástupný symbol pro obsah 9" descr="jehlanka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7664" y="1988840"/>
            <a:ext cx="5590587" cy="4192940"/>
          </a:xfrm>
        </p:spPr>
      </p:pic>
      <p:sp>
        <p:nvSpPr>
          <p:cNvPr id="4" name="TextovéPole 3"/>
          <p:cNvSpPr txBox="1"/>
          <p:nvPr/>
        </p:nvSpPr>
        <p:spPr>
          <a:xfrm>
            <a:off x="7452320" y="616530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OBR.12</a:t>
            </a:r>
            <a:endParaRPr lang="cs-CZ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1907704" y="6237312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ZPĚT NA HLAVNÍ POLE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551712" y="1124744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jehlanka</a:t>
            </a:r>
            <a:endParaRPr lang="cs-CZ" dirty="0"/>
          </a:p>
        </p:txBody>
      </p:sp>
      <p:sp>
        <p:nvSpPr>
          <p:cNvPr id="8" name="Vývojový diagram: paměť se sekvenčním přístupem 7"/>
          <p:cNvSpPr/>
          <p:nvPr/>
        </p:nvSpPr>
        <p:spPr>
          <a:xfrm>
            <a:off x="4139952" y="908720"/>
            <a:ext cx="2016224" cy="792088"/>
          </a:xfrm>
          <a:prstGeom prst="flowChartMagneticTap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DRUH</a:t>
            </a:r>
            <a:endParaRPr lang="cs-CZ" dirty="0"/>
          </a:p>
        </p:txBody>
      </p:sp>
      <p:pic>
        <p:nvPicPr>
          <p:cNvPr id="12" name="Zástupný symbol pro obsah 11" descr="splešťule blátivá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1916832"/>
            <a:ext cx="5685003" cy="4263752"/>
          </a:xfrm>
        </p:spPr>
      </p:pic>
      <p:sp>
        <p:nvSpPr>
          <p:cNvPr id="4" name="TextovéPole 3"/>
          <p:cNvSpPr txBox="1"/>
          <p:nvPr/>
        </p:nvSpPr>
        <p:spPr>
          <a:xfrm>
            <a:off x="8135888" y="616530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OBR.13</a:t>
            </a:r>
            <a:endParaRPr lang="cs-CZ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1907704" y="6237312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ZPĚT NA HLAVNÍ POLE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228184" y="1196752"/>
            <a:ext cx="2700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splešťule blátivá</a:t>
            </a:r>
            <a:endParaRPr lang="cs-CZ" dirty="0"/>
          </a:p>
        </p:txBody>
      </p:sp>
      <p:sp>
        <p:nvSpPr>
          <p:cNvPr id="8" name="Vývojový diagram: paměť se sekvenčním přístupem 7"/>
          <p:cNvSpPr/>
          <p:nvPr/>
        </p:nvSpPr>
        <p:spPr>
          <a:xfrm>
            <a:off x="4139952" y="908720"/>
            <a:ext cx="2016224" cy="792088"/>
          </a:xfrm>
          <a:prstGeom prst="flowChartMagneticTap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DRUH</a:t>
            </a:r>
            <a:endParaRPr lang="cs-CZ" dirty="0"/>
          </a:p>
        </p:txBody>
      </p:sp>
      <p:pic>
        <p:nvPicPr>
          <p:cNvPr id="10" name="Zástupný symbol pro obsah 9" descr="znakoplavk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63750" y="2212181"/>
            <a:ext cx="5016500" cy="3835400"/>
          </a:xfrm>
        </p:spPr>
      </p:pic>
      <p:sp>
        <p:nvSpPr>
          <p:cNvPr id="4" name="TextovéPole 3"/>
          <p:cNvSpPr txBox="1"/>
          <p:nvPr/>
        </p:nvSpPr>
        <p:spPr>
          <a:xfrm>
            <a:off x="7812360" y="602128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OBR.14</a:t>
            </a:r>
            <a:endParaRPr lang="cs-CZ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1907704" y="6237312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ZPĚT NA HLAVNÍ POLE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56176" y="1124744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znakoplavka</a:t>
            </a:r>
            <a:endParaRPr lang="cs-CZ" dirty="0"/>
          </a:p>
        </p:txBody>
      </p:sp>
      <p:sp>
        <p:nvSpPr>
          <p:cNvPr id="8" name="Vývojový diagram: paměť se sekvenčním přístupem 7"/>
          <p:cNvSpPr/>
          <p:nvPr/>
        </p:nvSpPr>
        <p:spPr>
          <a:xfrm>
            <a:off x="4139952" y="908720"/>
            <a:ext cx="2016224" cy="792088"/>
          </a:xfrm>
          <a:prstGeom prst="flowChartMagneticTap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DRUH</a:t>
            </a:r>
            <a:endParaRPr lang="cs-CZ" dirty="0"/>
          </a:p>
        </p:txBody>
      </p:sp>
      <p:pic>
        <p:nvPicPr>
          <p:cNvPr id="10" name="Zástupný symbol pro obsah 9" descr="cvrček polní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5708" y="1935163"/>
            <a:ext cx="5852583" cy="4389437"/>
          </a:xfrm>
        </p:spPr>
      </p:pic>
      <p:sp>
        <p:nvSpPr>
          <p:cNvPr id="4" name="TextovéPole 3"/>
          <p:cNvSpPr txBox="1"/>
          <p:nvPr/>
        </p:nvSpPr>
        <p:spPr>
          <a:xfrm>
            <a:off x="7812360" y="602128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OBR.15</a:t>
            </a:r>
            <a:endParaRPr lang="cs-CZ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1907704" y="6237312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ZPĚT NA HLAVNÍ POLE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228184" y="1124744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cvrček polní</a:t>
            </a:r>
            <a:endParaRPr lang="cs-CZ" dirty="0"/>
          </a:p>
        </p:txBody>
      </p:sp>
      <p:sp>
        <p:nvSpPr>
          <p:cNvPr id="8" name="Vývojový diagram: paměť se sekvenčním přístupem 7"/>
          <p:cNvSpPr/>
          <p:nvPr/>
        </p:nvSpPr>
        <p:spPr>
          <a:xfrm>
            <a:off x="4139952" y="908720"/>
            <a:ext cx="2016224" cy="792088"/>
          </a:xfrm>
          <a:prstGeom prst="flowChartMagneticTap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DRUH</a:t>
            </a:r>
            <a:endParaRPr lang="cs-CZ" dirty="0"/>
          </a:p>
        </p:txBody>
      </p:sp>
      <p:pic>
        <p:nvPicPr>
          <p:cNvPr id="10" name="Zástupný symbol pro obsah 9" descr="kobylka zelená (3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15683" y="1916832"/>
            <a:ext cx="5468540" cy="4101405"/>
          </a:xfrm>
        </p:spPr>
      </p:pic>
      <p:sp>
        <p:nvSpPr>
          <p:cNvPr id="4" name="TextovéPole 3"/>
          <p:cNvSpPr txBox="1"/>
          <p:nvPr/>
        </p:nvSpPr>
        <p:spPr>
          <a:xfrm>
            <a:off x="7380312" y="616530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OBR.16</a:t>
            </a:r>
            <a:endParaRPr lang="cs-CZ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1907704" y="6237312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ZPĚT NA HLAVNÍ POLE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72200" y="1124744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kobylka zelená</a:t>
            </a:r>
            <a:endParaRPr lang="cs-CZ" dirty="0"/>
          </a:p>
        </p:txBody>
      </p:sp>
      <p:sp>
        <p:nvSpPr>
          <p:cNvPr id="8" name="Vývojový diagram: paměť se sekvenčním přístupem 7"/>
          <p:cNvSpPr/>
          <p:nvPr/>
        </p:nvSpPr>
        <p:spPr>
          <a:xfrm>
            <a:off x="4139952" y="908720"/>
            <a:ext cx="2016224" cy="792088"/>
          </a:xfrm>
          <a:prstGeom prst="flowChartMagneticTap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DRUH</a:t>
            </a:r>
            <a:endParaRPr lang="cs-CZ" dirty="0"/>
          </a:p>
        </p:txBody>
      </p:sp>
      <p:pic>
        <p:nvPicPr>
          <p:cNvPr id="10" name="Zástupný symbol pro obsah 9" descr="krtonožk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1916832"/>
            <a:ext cx="6152648" cy="3813501"/>
          </a:xfrm>
        </p:spPr>
      </p:pic>
      <p:sp>
        <p:nvSpPr>
          <p:cNvPr id="4" name="TextovéPole 3"/>
          <p:cNvSpPr txBox="1"/>
          <p:nvPr/>
        </p:nvSpPr>
        <p:spPr>
          <a:xfrm>
            <a:off x="7452320" y="609329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OBR.17</a:t>
            </a:r>
            <a:endParaRPr lang="cs-CZ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1907704" y="6237312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ZPĚT NA HLAVNÍ POLE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228184" y="1124744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krtonožka</a:t>
            </a:r>
            <a:endParaRPr lang="cs-CZ" dirty="0"/>
          </a:p>
        </p:txBody>
      </p:sp>
      <p:sp>
        <p:nvSpPr>
          <p:cNvPr id="8" name="Vývojový diagram: paměť se sekvenčním přístupem 7"/>
          <p:cNvSpPr/>
          <p:nvPr/>
        </p:nvSpPr>
        <p:spPr>
          <a:xfrm>
            <a:off x="4139952" y="908720"/>
            <a:ext cx="2016224" cy="792088"/>
          </a:xfrm>
          <a:prstGeom prst="flowChartMagneticTap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DRUH</a:t>
            </a:r>
            <a:endParaRPr lang="cs-CZ" dirty="0"/>
          </a:p>
        </p:txBody>
      </p:sp>
      <p:pic>
        <p:nvPicPr>
          <p:cNvPr id="14" name="Zástupný symbol pro obsah 13" descr="saranče.k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19672" y="2060848"/>
            <a:ext cx="5589242" cy="4193859"/>
          </a:xfrm>
        </p:spPr>
      </p:pic>
      <p:sp>
        <p:nvSpPr>
          <p:cNvPr id="4" name="TextovéPole 3"/>
          <p:cNvSpPr txBox="1"/>
          <p:nvPr/>
        </p:nvSpPr>
        <p:spPr>
          <a:xfrm>
            <a:off x="7308304" y="609329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OBR.18</a:t>
            </a:r>
            <a:endParaRPr lang="cs-CZ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1907704" y="6237312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ZPĚT NA HLAVNÍ POLE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444208" y="1124744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saranče</a:t>
            </a:r>
            <a:endParaRPr lang="cs-CZ" dirty="0"/>
          </a:p>
        </p:txBody>
      </p:sp>
      <p:sp>
        <p:nvSpPr>
          <p:cNvPr id="8" name="Vývojový diagram: paměť se sekvenčním přístupem 7"/>
          <p:cNvSpPr/>
          <p:nvPr/>
        </p:nvSpPr>
        <p:spPr>
          <a:xfrm>
            <a:off x="4139952" y="908720"/>
            <a:ext cx="2016224" cy="792088"/>
          </a:xfrm>
          <a:prstGeom prst="flowChartMagneticTap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DRUH</a:t>
            </a:r>
            <a:endParaRPr lang="cs-CZ" dirty="0"/>
          </a:p>
        </p:txBody>
      </p:sp>
      <p:pic>
        <p:nvPicPr>
          <p:cNvPr id="11" name="Zástupný symbol pro obsah 10" descr="mravkole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1844824"/>
            <a:ext cx="5781014" cy="4335760"/>
          </a:xfrm>
        </p:spPr>
      </p:pic>
      <p:sp>
        <p:nvSpPr>
          <p:cNvPr id="4" name="TextovéPole 3"/>
          <p:cNvSpPr txBox="1"/>
          <p:nvPr/>
        </p:nvSpPr>
        <p:spPr>
          <a:xfrm>
            <a:off x="7308304" y="616530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OBR.19</a:t>
            </a:r>
            <a:endParaRPr lang="cs-CZ" dirty="0"/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1907704" y="6237312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ZPĚT NA HLAVNÍ POLE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444208" y="1196752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mravkolev</a:t>
            </a:r>
            <a:endParaRPr lang="cs-CZ" dirty="0"/>
          </a:p>
        </p:txBody>
      </p:sp>
      <p:sp>
        <p:nvSpPr>
          <p:cNvPr id="9" name="Vývojový diagram: paměť se sekvenčním přístupem 8"/>
          <p:cNvSpPr/>
          <p:nvPr/>
        </p:nvSpPr>
        <p:spPr>
          <a:xfrm>
            <a:off x="4139952" y="908720"/>
            <a:ext cx="2016224" cy="792088"/>
          </a:xfrm>
          <a:prstGeom prst="flowChartMagneticTap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DRUH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380312" y="609329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OBR.20</a:t>
            </a:r>
            <a:endParaRPr lang="cs-CZ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1907704" y="6237312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ZPĚT NA HLAVNÍ POLE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516216" y="1196752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Veš dětská</a:t>
            </a:r>
            <a:endParaRPr lang="cs-CZ" dirty="0"/>
          </a:p>
        </p:txBody>
      </p:sp>
      <p:sp>
        <p:nvSpPr>
          <p:cNvPr id="8" name="Vývojový diagram: paměť se sekvenčním přístupem 7"/>
          <p:cNvSpPr/>
          <p:nvPr/>
        </p:nvSpPr>
        <p:spPr>
          <a:xfrm>
            <a:off x="4139952" y="908720"/>
            <a:ext cx="2016224" cy="792088"/>
          </a:xfrm>
          <a:prstGeom prst="flowChartMagneticTap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  <p:pic>
        <p:nvPicPr>
          <p:cNvPr id="15" name="Zástupný symbol pro obsah 14" descr="Pediculus_humanus_capitis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036373" y="2780929"/>
            <a:ext cx="4123489" cy="2193696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  <a:r>
              <a:rPr lang="cs-CZ" dirty="0" smtClean="0"/>
              <a:t>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/>
              <a:t>není-li uvedeno jinak vlastní práce autora</a:t>
            </a:r>
          </a:p>
          <a:p>
            <a:pPr>
              <a:buNone/>
            </a:pPr>
            <a:endParaRPr lang="cs-CZ" sz="1400" dirty="0" smtClean="0"/>
          </a:p>
          <a:p>
            <a:r>
              <a:rPr lang="cs-CZ" sz="1400" dirty="0" smtClean="0"/>
              <a:t>Obrázky č. </a:t>
            </a:r>
            <a:r>
              <a:rPr lang="cs-CZ" sz="1400" dirty="0" smtClean="0"/>
              <a:t>1-19  </a:t>
            </a:r>
            <a:r>
              <a:rPr lang="cs-CZ" sz="1400" dirty="0" smtClean="0"/>
              <a:t>Se souhlasem Renaty </a:t>
            </a:r>
            <a:r>
              <a:rPr lang="cs-CZ" sz="1400" dirty="0" smtClean="0"/>
              <a:t>Daňkové</a:t>
            </a:r>
          </a:p>
          <a:p>
            <a:r>
              <a:rPr lang="cs-CZ" sz="1400" dirty="0" smtClean="0"/>
              <a:t>/</a:t>
            </a:r>
            <a:r>
              <a:rPr lang="cs-CZ" sz="1400" dirty="0" smtClean="0"/>
              <a:t>cit.2012-05-22/. </a:t>
            </a:r>
            <a:r>
              <a:rPr lang="cs-CZ" sz="1400" dirty="0" smtClean="0"/>
              <a:t>obr. č. 3 -6 jsou dostupné pod licencí public </a:t>
            </a:r>
            <a:r>
              <a:rPr lang="cs-CZ" sz="1400" dirty="0" err="1" smtClean="0"/>
              <a:t>domain</a:t>
            </a:r>
            <a:r>
              <a:rPr lang="cs-CZ" sz="1400" dirty="0" smtClean="0"/>
              <a:t> na www</a:t>
            </a:r>
            <a:r>
              <a:rPr lang="cs-CZ" sz="1400" dirty="0" smtClean="0"/>
              <a:t>:</a:t>
            </a:r>
          </a:p>
          <a:p>
            <a:pPr>
              <a:buNone/>
            </a:pPr>
            <a:r>
              <a:rPr lang="cs-CZ" sz="1400" dirty="0" smtClean="0"/>
              <a:t>Obr. 20 volné dílo, </a:t>
            </a:r>
            <a:r>
              <a:rPr lang="cs-CZ" sz="1400" dirty="0" smtClean="0">
                <a:hlinkClick r:id="rId2"/>
              </a:rPr>
              <a:t>http</a:t>
            </a:r>
            <a:r>
              <a:rPr lang="cs-CZ" sz="1400" dirty="0" smtClean="0">
                <a:hlinkClick r:id="rId2"/>
              </a:rPr>
              <a:t>://</a:t>
            </a:r>
            <a:r>
              <a:rPr lang="cs-CZ" sz="1400" dirty="0" smtClean="0">
                <a:hlinkClick r:id="rId2"/>
              </a:rPr>
              <a:t>cs.wikipedia.org/wiki/Soubor:Pediculus_humanus_capitis.png</a:t>
            </a: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46</TotalTime>
  <Words>291</Words>
  <Application>Microsoft Office PowerPoint</Application>
  <PresentationFormat>Předvádění na obrazovce (4:3)</PresentationFormat>
  <Paragraphs>141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24</vt:i4>
      </vt:variant>
    </vt:vector>
  </HeadingPairs>
  <TitlesOfParts>
    <vt:vector size="26" baseType="lpstr">
      <vt:lpstr>Tok</vt:lpstr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„poznávačka“</vt:lpstr>
      <vt:lpstr>Snímek 3</vt:lpstr>
      <vt:lpstr>URČI DRUH</vt:lpstr>
      <vt:lpstr>URČI DRUH</vt:lpstr>
      <vt:lpstr>URČI DRUH</vt:lpstr>
      <vt:lpstr>URČI DRUH</vt:lpstr>
      <vt:lpstr>URČI DRUH</vt:lpstr>
      <vt:lpstr>URČI DRUH</vt:lpstr>
      <vt:lpstr>URČI DRUH</vt:lpstr>
      <vt:lpstr>URČI DRUH</vt:lpstr>
      <vt:lpstr>URČI DRUH</vt:lpstr>
      <vt:lpstr>URČI DRUH</vt:lpstr>
      <vt:lpstr>URČI DRUH</vt:lpstr>
      <vt:lpstr>URČI DRUH</vt:lpstr>
      <vt:lpstr>URČI DRUH</vt:lpstr>
      <vt:lpstr>URČI DRUH</vt:lpstr>
      <vt:lpstr>URČI DRUH</vt:lpstr>
      <vt:lpstr>URČI DRUH</vt:lpstr>
      <vt:lpstr>URČI DRUH</vt:lpstr>
      <vt:lpstr>URČI DRUH</vt:lpstr>
      <vt:lpstr>URČI DRUH</vt:lpstr>
      <vt:lpstr>URČI DRUH</vt:lpstr>
      <vt:lpstr>Použité zdroje: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Základní škola Ústí nad Labem, Anežky České 702/17, příspěvková organizace   Číslo projektu: CZ.1.07/1.4.00/21.2887     Název projektu: „Učíme lépe a moderněji“  OP VK 1.4                   Výukový materiál</dc:title>
  <cp:lastModifiedBy>User</cp:lastModifiedBy>
  <cp:revision>9</cp:revision>
  <dcterms:modified xsi:type="dcterms:W3CDTF">2012-05-22T17:27:04Z</dcterms:modified>
</cp:coreProperties>
</file>