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6" d="100"/>
          <a:sy n="66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49A610-128D-4926-BFA7-4D981315E51C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F0BB73-D81C-4AC6-8307-7D4AFC1BC0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728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F0BB73-D81C-4AC6-8307-7D4AFC1BC08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2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087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9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107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707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923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402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423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689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970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276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526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12767-0520-4A8E-AD7C-009FF6D1637A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33C3A-CEFF-4DE0-9BFE-DA780B365F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78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ariace_(hudba)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Rondo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cert" TargetMode="External"/><Relationship Id="rId2" Type="http://schemas.openxmlformats.org/officeDocument/2006/relationships/hyperlink" Target="http://cs.wikipedia.org/wiki/Koncert_(hudebn%C3%AD_skladba)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Další hudební form</a:t>
            </a:r>
            <a:r>
              <a:rPr lang="cs-CZ" dirty="0"/>
              <a:t>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037281"/>
            <a:ext cx="7200800" cy="3888432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Autor:  Mgr. </a:t>
            </a:r>
            <a:r>
              <a:rPr lang="cs-CZ" sz="2300" dirty="0" smtClean="0">
                <a:solidFill>
                  <a:schemeClr val="tx1"/>
                </a:solidFill>
              </a:rPr>
              <a:t>Renáta Jehličková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Název:  </a:t>
            </a:r>
            <a:r>
              <a:rPr lang="cs-CZ" sz="2300" dirty="0" smtClean="0">
                <a:solidFill>
                  <a:schemeClr val="tx1"/>
                </a:solidFill>
              </a:rPr>
              <a:t>VY_32_INOVACE_09_C_20_DALŠÍ HUDEBNÍ FORMY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Téma</a:t>
            </a:r>
            <a:r>
              <a:rPr lang="cs-CZ" sz="2300" dirty="0" smtClean="0">
                <a:solidFill>
                  <a:schemeClr val="tx1"/>
                </a:solidFill>
              </a:rPr>
              <a:t>:  </a:t>
            </a:r>
            <a:r>
              <a:rPr lang="cs-CZ" sz="2300" dirty="0">
                <a:solidFill>
                  <a:schemeClr val="tx1"/>
                </a:solidFill>
              </a:rPr>
              <a:t>H</a:t>
            </a:r>
            <a:r>
              <a:rPr lang="cs-CZ" sz="2300" dirty="0" smtClean="0">
                <a:solidFill>
                  <a:schemeClr val="tx1"/>
                </a:solidFill>
              </a:rPr>
              <a:t>UDEBNÍ NAUKA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639" y="4797152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82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1349524"/>
              </p:ext>
            </p:extLst>
          </p:nvPr>
        </p:nvGraphicFramePr>
        <p:xfrm>
          <a:off x="1187624" y="206084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28.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Další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hudební formy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 forma, skladba, variace, rondo, koncert, sólista, orchestr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6992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008112"/>
          </a:xfrm>
          <a:solidFill>
            <a:schemeClr val="accent2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Kromě písňové formy existují i další hudební formy, ve kterých mohou být skladby napsány:</a:t>
            </a:r>
          </a:p>
          <a:p>
            <a:pPr marL="0" indent="0">
              <a:buNone/>
            </a:pPr>
            <a:r>
              <a:rPr lang="cs-CZ" sz="2300" b="1" u="sng" dirty="0" smtClean="0">
                <a:hlinkClick r:id="rId3"/>
              </a:rPr>
              <a:t>Variace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instrumentální skladba s jednou výraznou hudební myšlenkou, kterou skladatel různě obměňuje (vkládá do ní jiné melodie, mění její rytmus, tempo, barvu atd.)</a:t>
            </a:r>
          </a:p>
          <a:p>
            <a:pPr>
              <a:buFontTx/>
              <a:buChar char="-"/>
            </a:pPr>
            <a:r>
              <a:rPr lang="cs-CZ" sz="2300" dirty="0" smtClean="0"/>
              <a:t>nejvíce je skládali např. W. A. Mozart, Joseph Haydn, Igor </a:t>
            </a:r>
            <a:r>
              <a:rPr lang="cs-CZ" sz="2300" dirty="0" err="1" smtClean="0"/>
              <a:t>Stravinskij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>
                <a:hlinkClick r:id="rId4"/>
              </a:rPr>
              <a:t>Rondo</a:t>
            </a:r>
            <a:r>
              <a:rPr lang="cs-CZ" sz="2300" dirty="0" smtClean="0"/>
              <a:t> </a:t>
            </a:r>
          </a:p>
          <a:p>
            <a:pPr>
              <a:buFontTx/>
              <a:buChar char="-"/>
            </a:pPr>
            <a:r>
              <a:rPr lang="cs-CZ" sz="2300" dirty="0" smtClean="0"/>
              <a:t>jedna hudební myšlenka, která je střídána jinou melodií, se stále vrací</a:t>
            </a:r>
          </a:p>
          <a:p>
            <a:pPr>
              <a:buFontTx/>
              <a:buChar char="-"/>
            </a:pPr>
            <a:r>
              <a:rPr lang="cs-CZ" sz="2300" dirty="0" smtClean="0"/>
              <a:t>hlavní téma musí ve skladbě zaznít nejméně třikrát</a:t>
            </a:r>
          </a:p>
          <a:p>
            <a:pPr>
              <a:buFontTx/>
              <a:buChar char="-"/>
            </a:pPr>
            <a:r>
              <a:rPr lang="cs-CZ" sz="2300" dirty="0" smtClean="0"/>
              <a:t>hlavní hudební myšlenka ronda (díl A) je vždy vystřídána jinou hudbou – mezivětami (díl B, C, D)</a:t>
            </a:r>
          </a:p>
          <a:p>
            <a:pPr>
              <a:buFontTx/>
              <a:buChar char="-"/>
            </a:pPr>
            <a:r>
              <a:rPr lang="cs-CZ" sz="2300" dirty="0" smtClean="0"/>
              <a:t>nejznámější – </a:t>
            </a:r>
            <a:r>
              <a:rPr lang="cs-CZ" sz="2300" i="1" dirty="0" smtClean="0"/>
              <a:t>Pějme píseň dokola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160763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28992" cy="1008112"/>
          </a:xfrm>
          <a:solidFill>
            <a:schemeClr val="accent2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Další hudební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544616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Koncert</a:t>
            </a:r>
            <a:endParaRPr lang="cs-CZ" sz="2300" b="1" u="sng" dirty="0" smtClean="0"/>
          </a:p>
          <a:p>
            <a:pPr>
              <a:buFontTx/>
              <a:buChar char="-"/>
            </a:pPr>
            <a:r>
              <a:rPr lang="cs-CZ" sz="2300" dirty="0" smtClean="0"/>
              <a:t>druh skladby, ve které hraje kromě orchestru také sólista na nějaký hudební nástroj (i zpěvák či pěvecký sbor)</a:t>
            </a:r>
          </a:p>
          <a:p>
            <a:pPr>
              <a:buFontTx/>
              <a:buChar char="-"/>
            </a:pPr>
            <a:r>
              <a:rPr lang="cs-CZ" sz="2300" dirty="0" smtClean="0"/>
              <a:t>během skladby si sólista s orchestrem předávají slovo</a:t>
            </a:r>
          </a:p>
          <a:p>
            <a:pPr>
              <a:buFontTx/>
              <a:buChar char="-"/>
            </a:pPr>
            <a:r>
              <a:rPr lang="cs-CZ" sz="2300" dirty="0" smtClean="0"/>
              <a:t>nejslavnější koncert pro klavír a orchestr napsal ruský skladatel Petr </a:t>
            </a:r>
            <a:r>
              <a:rPr lang="cs-CZ" sz="2300" dirty="0" err="1" smtClean="0"/>
              <a:t>Iljič</a:t>
            </a:r>
            <a:r>
              <a:rPr lang="cs-CZ" sz="2300" dirty="0" smtClean="0"/>
              <a:t> Čajkovskij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>
              <a:buFontTx/>
              <a:buChar char="-"/>
            </a:pPr>
            <a:r>
              <a:rPr lang="cs-CZ" sz="2300" dirty="0" smtClean="0"/>
              <a:t>též je to </a:t>
            </a:r>
            <a:r>
              <a:rPr lang="cs-CZ" sz="2300" b="1" i="1" dirty="0" smtClean="0">
                <a:hlinkClick r:id="rId3"/>
              </a:rPr>
              <a:t>společenská událost</a:t>
            </a:r>
            <a:r>
              <a:rPr lang="cs-CZ" sz="2300" dirty="0" smtClean="0"/>
              <a:t>, při které se ve velkém sále provozuje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hudba</a:t>
            </a:r>
          </a:p>
          <a:p>
            <a:pPr>
              <a:buFontTx/>
              <a:buChar char="-"/>
            </a:pPr>
            <a:r>
              <a:rPr lang="cs-CZ" sz="2300" dirty="0" smtClean="0"/>
              <a:t>může být produkce populární, tak vážné hudby, se skladbami jednoho nebo více autorů, které provozuje jeden nebo několik sólistů, orchestr, pěvecký sbor nebo hudební skupina.</a:t>
            </a:r>
          </a:p>
          <a:p>
            <a:pPr>
              <a:buFontTx/>
              <a:buChar char="-"/>
            </a:pPr>
            <a:r>
              <a:rPr lang="cs-CZ" sz="2300" dirty="0" smtClean="0"/>
              <a:t>může být součástí hudebních festivalů nebo turné</a:t>
            </a:r>
          </a:p>
        </p:txBody>
      </p:sp>
    </p:spTree>
    <p:extLst>
      <p:ext uri="{BB962C8B-B14F-4D97-AF65-F5344CB8AC3E}">
        <p14:creationId xmlns:p14="http://schemas.microsoft.com/office/powerpoint/2010/main" val="23996830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Odpověz správně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03617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Skladba, ve které skladatel obměňuje základní hudební myšlenku se nazývá: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rondo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variace</a:t>
            </a: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koncert</a:t>
            </a:r>
          </a:p>
        </p:txBody>
      </p:sp>
    </p:spTree>
    <p:extLst>
      <p:ext uri="{BB962C8B-B14F-4D97-AF65-F5344CB8AC3E}">
        <p14:creationId xmlns:p14="http://schemas.microsoft.com/office/powerpoint/2010/main" val="2417831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Skladba, ve které se stále vrací jedna hudební myšlenka a střídá se s dalšími, se nazývá: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koncert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rondo</a:t>
            </a: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sonáta</a:t>
            </a:r>
          </a:p>
        </p:txBody>
      </p:sp>
    </p:spTree>
    <p:extLst>
      <p:ext uri="{BB962C8B-B14F-4D97-AF65-F5344CB8AC3E}">
        <p14:creationId xmlns:p14="http://schemas.microsoft.com/office/powerpoint/2010/main" val="242097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 rondu se hlavní hudební myšlenka musí vrátit nejméně: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dvakrát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třikrát</a:t>
            </a: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čtyřikrát</a:t>
            </a:r>
          </a:p>
        </p:txBody>
      </p:sp>
    </p:spTree>
    <p:extLst>
      <p:ext uri="{BB962C8B-B14F-4D97-AF65-F5344CB8AC3E}">
        <p14:creationId xmlns:p14="http://schemas.microsoft.com/office/powerpoint/2010/main" val="255618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Skladba, ve které si slovo předává sólista s orchestrem, se nazývá: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rekviem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symfonie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koncert</a:t>
            </a:r>
          </a:p>
        </p:txBody>
      </p:sp>
    </p:spTree>
    <p:extLst>
      <p:ext uri="{BB962C8B-B14F-4D97-AF65-F5344CB8AC3E}">
        <p14:creationId xmlns:p14="http://schemas.microsoft.com/office/powerpoint/2010/main" val="255618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Nejslavnější koncert pro klavír a orchestr napsal: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020540" y="3284984"/>
            <a:ext cx="189527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L. van Beethoven</a:t>
            </a: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63888" y="3302000"/>
            <a:ext cx="1944216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Joseph Haydn</a:t>
            </a:r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6156176" y="3306812"/>
            <a:ext cx="2016224" cy="13681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300" dirty="0" smtClean="0"/>
              <a:t>P. I. Čajkovskij</a:t>
            </a:r>
          </a:p>
        </p:txBody>
      </p:sp>
    </p:spTree>
    <p:extLst>
      <p:ext uri="{BB962C8B-B14F-4D97-AF65-F5344CB8AC3E}">
        <p14:creationId xmlns:p14="http://schemas.microsoft.com/office/powerpoint/2010/main" val="255618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KONEC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348880"/>
            <a:ext cx="6840760" cy="122413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Jsi znalec písňové formy!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074" name="Picture 2" descr="C:\Users\Renata\AppData\Local\Microsoft\Windows\Temporary Internet Files\Content.IE5\57VZ4SA6\MC900435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5" y="3717032"/>
            <a:ext cx="2520280" cy="227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66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  <a:solidFill>
            <a:schemeClr val="accent2"/>
          </a:solidFill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Špatně, zkus to znovu!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Renata\AppData\Local\Microsoft\Windows\Temporary Internet Files\Content.IE5\JAJOCN7B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74912"/>
            <a:ext cx="2467922" cy="325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lačítko akce: Zpět nebo Předchozí 6">
            <a:hlinkClick r:id="" action="ppaction://hlinkshowjump?jump=lastslideviewed" highlightClick="1"/>
          </p:cNvPr>
          <p:cNvSpPr/>
          <p:nvPr/>
        </p:nvSpPr>
        <p:spPr>
          <a:xfrm>
            <a:off x="7452320" y="486916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13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26.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b="1" u="sng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/>
              <a:t>V</a:t>
            </a:r>
            <a:r>
              <a:rPr lang="cs-CZ" sz="2300" dirty="0" smtClean="0"/>
              <a:t>yvození pojmů (variace, rondo, koncert atd.)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</a:t>
            </a:r>
            <a:r>
              <a:rPr lang="cs-CZ" sz="2300" dirty="0" smtClean="0"/>
              <a:t> – odpovědi na kontrolní otázky s automatickým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vyhodnocením </a:t>
            </a:r>
            <a:r>
              <a:rPr lang="cs-CZ" sz="2300" dirty="0" smtClean="0"/>
              <a:t>správnosti</a:t>
            </a:r>
            <a:endParaRPr lang="cs-CZ" sz="2300" b="1" u="sng" dirty="0"/>
          </a:p>
          <a:p>
            <a:pPr marL="0" indent="0">
              <a:buNone/>
            </a:pPr>
            <a:endParaRPr lang="cs-CZ" sz="2300" b="1" u="sng" dirty="0"/>
          </a:p>
        </p:txBody>
      </p:sp>
    </p:spTree>
    <p:extLst>
      <p:ext uri="{BB962C8B-B14F-4D97-AF65-F5344CB8AC3E}">
        <p14:creationId xmlns:p14="http://schemas.microsoft.com/office/powerpoint/2010/main" val="159088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83243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448</Words>
  <Application>Microsoft Office PowerPoint</Application>
  <PresentationFormat>Předvádění na obrazovce (4:3)</PresentationFormat>
  <Paragraphs>85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Další hudební formy</vt:lpstr>
      <vt:lpstr>Prezentace aplikace PowerPoint</vt:lpstr>
      <vt:lpstr>Další hudební formy</vt:lpstr>
      <vt:lpstr>Další hudební formy</vt:lpstr>
      <vt:lpstr>Kontrolní otázky:</vt:lpstr>
      <vt:lpstr>Skladba, ve které skladatel obměňuje základní hudební myšlenku se nazývá:</vt:lpstr>
      <vt:lpstr>Skladba, ve které se stále vrací jedna hudební myšlenka a střídá se s dalšími, se nazývá:</vt:lpstr>
      <vt:lpstr>V rondu se hlavní hudební myšlenka musí vrátit nejméně:</vt:lpstr>
      <vt:lpstr>Skladba, ve které si slovo předává sólista s orchestrem, se nazývá:</vt:lpstr>
      <vt:lpstr>Nejslavnější koncert pro klavír a orchestr napsal:</vt:lpstr>
      <vt:lpstr>KONEC </vt:lpstr>
      <vt:lpstr>Špatně, zkus to znovu! </vt:lpstr>
      <vt:lpstr>Mgr. Renáta Jehličková 26.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Další hudební formy</dc:title>
  <dc:creator>Renata Jehličková</dc:creator>
  <cp:lastModifiedBy>Renata Jehličková</cp:lastModifiedBy>
  <cp:revision>42</cp:revision>
  <dcterms:created xsi:type="dcterms:W3CDTF">2012-02-23T17:26:38Z</dcterms:created>
  <dcterms:modified xsi:type="dcterms:W3CDTF">2012-02-27T23:31:49Z</dcterms:modified>
</cp:coreProperties>
</file>