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64" r:id="rId5"/>
    <p:sldId id="258" r:id="rId6"/>
    <p:sldId id="260" r:id="rId7"/>
    <p:sldId id="261" r:id="rId8"/>
    <p:sldId id="265" r:id="rId9"/>
    <p:sldId id="263" r:id="rId10"/>
    <p:sldId id="266" r:id="rId11"/>
    <p:sldId id="267" r:id="rId12"/>
    <p:sldId id="268" r:id="rId13"/>
    <p:sldId id="269" r:id="rId14"/>
    <p:sldId id="270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hyperlink" Target="http://cs.wikipedia.org/wiki/Po%C5%BE%C3%A1r" TargetMode="External"/><Relationship Id="rId7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jpeg"/><Relationship Id="rId5" Type="http://schemas.openxmlformats.org/officeDocument/2006/relationships/hyperlink" Target="http://cs.wikipedia.org/wiki/Dopravn%C3%AD_nehoda" TargetMode="External"/><Relationship Id="rId10" Type="http://schemas.openxmlformats.org/officeDocument/2006/relationships/image" Target="../media/image9.jpeg"/><Relationship Id="rId4" Type="http://schemas.openxmlformats.org/officeDocument/2006/relationships/hyperlink" Target="http://cs.wikipedia.org/w/index.php?title=Ekologick%C3%A1_hav%C3%A1rie&amp;action=edit&amp;redlink=1" TargetMode="External"/><Relationship Id="rId9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zachranny-kruh.cz/pozary/toxicke_plyny_vznikajici_pri_horeni.html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chranny-kruh.cz/pomoc_zachrana_zivota/laicka_prvni_pomoc.html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26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1.wmf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deti.zachranny-kruh.cz/zachranari.html" TargetMode="External"/><Relationship Id="rId13" Type="http://schemas.openxmlformats.org/officeDocument/2006/relationships/hyperlink" Target="http://deti.zachranny-kruh.cz/zabava.html" TargetMode="External"/><Relationship Id="rId3" Type="http://schemas.openxmlformats.org/officeDocument/2006/relationships/hyperlink" Target="http://cs.wikipedia.org/wiki/Povode%C5%88" TargetMode="External"/><Relationship Id="rId7" Type="http://schemas.openxmlformats.org/officeDocument/2006/relationships/hyperlink" Target="http://www.policie-cr.cz/1779-tragicky-celni-stret-dvou-osobnich-vozidel-na-plzensku.html" TargetMode="External"/><Relationship Id="rId12" Type="http://schemas.openxmlformats.org/officeDocument/2006/relationships/hyperlink" Target="http://www.zachranny-kruh.cz/pozary/video_hasici_varuji.html" TargetMode="External"/><Relationship Id="rId2" Type="http://schemas.openxmlformats.org/officeDocument/2006/relationships/hyperlink" Target="http://cs.wikipedia.org/wiki/Hasi%C4%8D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eti.zachranny-kruh.cz/pomoc.html" TargetMode="External"/><Relationship Id="rId11" Type="http://schemas.openxmlformats.org/officeDocument/2006/relationships/hyperlink" Target="http://www.hzscr.cz/clanek/umele-dychani.aspx" TargetMode="External"/><Relationship Id="rId5" Type="http://schemas.openxmlformats.org/officeDocument/2006/relationships/hyperlink" Target="http://cs.wikipedia.org/wiki/Policie" TargetMode="External"/><Relationship Id="rId10" Type="http://schemas.openxmlformats.org/officeDocument/2006/relationships/hyperlink" Target="http://deti.zachranny-kruh.cz/index.php?art=96766" TargetMode="External"/><Relationship Id="rId4" Type="http://schemas.openxmlformats.org/officeDocument/2006/relationships/hyperlink" Target="http://cs.wikipedia.org/wiki/Z%C3%A1chrann%C3%A1_slu%C5%BEba" TargetMode="External"/><Relationship Id="rId9" Type="http://schemas.openxmlformats.org/officeDocument/2006/relationships/hyperlink" Target="http://deti.zachranny-kruh.cz/index.php?art=9896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VY_32_INOVACE_03_OČMS_složky integrovaného záchranného systému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dirty="0" smtClean="0"/>
              <a:t>AUTOR: Petra Kroupová</a:t>
            </a:r>
            <a:br>
              <a:rPr lang="cs-CZ" dirty="0" smtClean="0"/>
            </a:br>
            <a:r>
              <a:rPr lang="cs-CZ" dirty="0" smtClean="0"/>
              <a:t>ŠKOLA: ZŠ SPECIÁLNÍ</a:t>
            </a:r>
          </a:p>
          <a:p>
            <a:endParaRPr lang="cs-CZ" dirty="0"/>
          </a:p>
        </p:txBody>
      </p:sp>
      <p:pic>
        <p:nvPicPr>
          <p:cNvPr id="6" name="Picture 2" descr="C:\Documents and Settings\muceb\Plocha\opvk_hor_zakladni_logolink_bar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136904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Název materiálu:</a:t>
            </a:r>
            <a:r>
              <a:rPr lang="cs-CZ" b="1" dirty="0" smtClean="0"/>
              <a:t>OČMS_složky integrovaného záchranného systému</a:t>
            </a:r>
          </a:p>
          <a:p>
            <a:pPr fontAlgn="base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Anotace: Žák se seznámí se složkami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integrovaného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záchranného systému (jejich náplní),  včetně důležitých telefonních čísel . Poučí se, jak reagovat v případě požáru, úrazu. Názornými ukázkami  si uvědomí příčiny a následky požáru.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Autor: Mgr. Petra Kroupová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Jazyk: čeština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Očekávaný výstup: Žák by měl na základě interaktivního materiálu si zapamatovat telefonní čísla IZS, poskytnout první pomoc, znát svoji adresu, bydliště, věk (vést telefonický rozhovor).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Speciální vzdělávací potřeby: LMP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Klíčová slova: záchranáři, hasiči, policisté, telefonní čísla IZS, adresa bydliště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Druh učebního materiálu: prezentace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Druh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interaktivity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 aktivita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Cílová skupina: žák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Stupeň a typ vzdělávání: speciální školství (1.-3.r.), I. stupeň ZŠ</a:t>
            </a: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Typická věková skupina: 6– 10 let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Celková velikost: 1,09 MB</a:t>
            </a: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Datum: 4.5.2012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4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8208912" cy="108012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KDO JSOU ZÁCHRANÁŘI?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1506" name="Picture 2" descr="C:\Users\Kroupa\Pictures\image.php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031606" y="4005065"/>
            <a:ext cx="6924770" cy="285293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3528" y="908720"/>
            <a:ext cx="842493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Jsou to lidé, kteří:</a:t>
            </a:r>
          </a:p>
          <a:p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pomáhají lidem v případě ohrožení jejich </a:t>
            </a:r>
            <a:r>
              <a:rPr lang="cs-CZ" sz="2000" b="1" dirty="0" smtClean="0">
                <a:solidFill>
                  <a:srgbClr val="FF0000"/>
                </a:solidFill>
              </a:rPr>
              <a:t>majetku, zdraví a života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zajišťují bezpečnost lidí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zasahují v případě mimořádných událostí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zajišťují klid a pořádek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chrání a pomáhají</a:t>
            </a:r>
          </a:p>
          <a:p>
            <a:r>
              <a:rPr lang="cs-CZ" sz="2000" b="1" dirty="0" smtClean="0"/>
              <a:t>Patří mezi ně pracovníci různých záchranných složek. Jsou to </a:t>
            </a:r>
            <a:r>
              <a:rPr lang="cs-CZ" sz="2000" b="1" dirty="0" smtClean="0">
                <a:solidFill>
                  <a:srgbClr val="FF0000"/>
                </a:solidFill>
              </a:rPr>
              <a:t>hasiči, zdravotníci, policisté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7030A0"/>
                </a:solidFill>
              </a:rPr>
              <a:t>záchranáři, pracovníci horské služby a vodní záchranné služby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smtClean="0"/>
              <a:t>apod..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HASIČI</a:t>
            </a:r>
            <a:endParaRPr lang="cs-CZ" dirty="0"/>
          </a:p>
        </p:txBody>
      </p:sp>
      <p:pic>
        <p:nvPicPr>
          <p:cNvPr id="1028" name="Picture 4" descr="C:\Users\Kroupa\Pictures\220px-Hasici_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2276872"/>
            <a:ext cx="2261096" cy="287079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23528" y="1628800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Kromě hašení </a:t>
            </a:r>
            <a:r>
              <a:rPr lang="cs-CZ" dirty="0" smtClean="0">
                <a:hlinkClick r:id="rId3" tooltip="Požár"/>
              </a:rPr>
              <a:t>požárů</a:t>
            </a:r>
            <a:r>
              <a:rPr lang="cs-CZ" dirty="0" smtClean="0"/>
              <a:t> zasahují hasiči obvykle také v případech povodní, jiných živelných pohrom, </a:t>
            </a:r>
            <a:r>
              <a:rPr lang="cs-CZ" dirty="0" smtClean="0">
                <a:hlinkClick r:id="rId4" tooltip="Ekologická havárie (stránka neexistuje)"/>
              </a:rPr>
              <a:t>ekologických haváriích</a:t>
            </a:r>
            <a:r>
              <a:rPr lang="cs-CZ" dirty="0" smtClean="0"/>
              <a:t>, pomáhají při </a:t>
            </a:r>
            <a:r>
              <a:rPr lang="cs-CZ" dirty="0" smtClean="0">
                <a:hlinkClick r:id="rId5" tooltip="Dopravní nehoda"/>
              </a:rPr>
              <a:t>dopravních nehodách</a:t>
            </a:r>
            <a:r>
              <a:rPr lang="cs-CZ" dirty="0" smtClean="0"/>
              <a:t>, technické pomoci a jiných mimořádných událostech. </a:t>
            </a:r>
            <a:endParaRPr lang="cs-CZ" dirty="0"/>
          </a:p>
        </p:txBody>
      </p:sp>
      <p:pic>
        <p:nvPicPr>
          <p:cNvPr id="1029" name="Picture 5" descr="C:\Users\Kroupa\AppData\Local\Microsoft\Windows\Temporary Internet Files\Content.IE5\C3NRIO50\MP90040733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2852936"/>
            <a:ext cx="1885216" cy="1800200"/>
          </a:xfrm>
          <a:prstGeom prst="rect">
            <a:avLst/>
          </a:prstGeom>
          <a:noFill/>
        </p:spPr>
      </p:pic>
      <p:pic>
        <p:nvPicPr>
          <p:cNvPr id="1033" name="Picture 9" descr="http://upload.wikimedia.org/wikipedia/commons/thumb/5/58/Povoden_2002_hlasna_treban.jpg/220px-Povoden_2002_hlasna_treba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373216"/>
            <a:ext cx="2095500" cy="1484784"/>
          </a:xfrm>
          <a:prstGeom prst="rect">
            <a:avLst/>
          </a:prstGeom>
          <a:noFill/>
        </p:spPr>
      </p:pic>
      <p:pic>
        <p:nvPicPr>
          <p:cNvPr id="1035" name="Picture 11" descr="http://upload.wikimedia.org/wikipedia/commons/thumb/3/3d/NMNM_povoden.jpg/220px-NMNM_povoden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5301208"/>
            <a:ext cx="2095500" cy="1556792"/>
          </a:xfrm>
          <a:prstGeom prst="rect">
            <a:avLst/>
          </a:prstGeom>
          <a:noFill/>
        </p:spPr>
      </p:pic>
      <p:pic>
        <p:nvPicPr>
          <p:cNvPr id="1038" name="Picture 14" descr="C:\Users\Kroupa\Pictures\image.php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11960" y="5517232"/>
            <a:ext cx="762000" cy="1003300"/>
          </a:xfrm>
          <a:prstGeom prst="rect">
            <a:avLst/>
          </a:prstGeom>
          <a:noFill/>
        </p:spPr>
      </p:pic>
      <p:pic>
        <p:nvPicPr>
          <p:cNvPr id="15" name="Picture 13" descr="nehoda, naraz, jablon, zraneni, vrtulnik, strom, vyprosten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2852936"/>
            <a:ext cx="1872208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DĚLAT PŘI POŽÁRU?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363272" cy="566124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Neodkladně ohlaste zjištěný požár na telefonní číslo   </a:t>
            </a:r>
            <a:r>
              <a:rPr lang="cs-CZ" sz="1600" b="1" dirty="0" smtClean="0">
                <a:solidFill>
                  <a:srgbClr val="FF0000"/>
                </a:solidFill>
              </a:rPr>
              <a:t>150 </a:t>
            </a:r>
            <a:r>
              <a:rPr lang="cs-CZ" sz="1600" b="1" dirty="0" smtClean="0"/>
              <a:t> nebo   </a:t>
            </a:r>
            <a:r>
              <a:rPr lang="cs-CZ" sz="1600" b="1" dirty="0" smtClean="0">
                <a:solidFill>
                  <a:srgbClr val="FF0000"/>
                </a:solidFill>
              </a:rPr>
              <a:t>112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 smtClean="0"/>
              <a:t>S ohledem na prostor, kde požár vznikl, </a:t>
            </a:r>
            <a:r>
              <a:rPr lang="cs-CZ" sz="1600" b="1" dirty="0" smtClean="0"/>
              <a:t>informujte ostatní</a:t>
            </a:r>
            <a:r>
              <a:rPr lang="cs-CZ" sz="1600" dirty="0" smtClean="0"/>
              <a:t> </a:t>
            </a:r>
            <a:r>
              <a:rPr lang="cs-CZ" sz="1600" i="1" dirty="0" smtClean="0"/>
              <a:t>(obvykle voláním „hoří!“)</a:t>
            </a:r>
            <a:br>
              <a:rPr lang="cs-CZ" sz="1600" i="1" dirty="0" smtClean="0"/>
            </a:br>
            <a:r>
              <a:rPr lang="cs-CZ" sz="1600" dirty="0" smtClean="0"/>
              <a:t>Co nejrychleji </a:t>
            </a:r>
            <a:r>
              <a:rPr lang="cs-CZ" sz="1600" b="1" dirty="0" smtClean="0"/>
              <a:t>opusťte požárem zasažené a zakouřené prostory</a:t>
            </a:r>
            <a:r>
              <a:rPr lang="cs-CZ" sz="1600" dirty="0" smtClean="0"/>
              <a:t>. </a:t>
            </a:r>
            <a:r>
              <a:rPr lang="cs-CZ" sz="1600" b="1" dirty="0" smtClean="0">
                <a:hlinkClick r:id="rId2"/>
              </a:rPr>
              <a:t>Pozor na nadýchání se zplodin hoření! </a:t>
            </a:r>
            <a:r>
              <a:rPr lang="cs-CZ" sz="1600" b="1" dirty="0" smtClean="0">
                <a:solidFill>
                  <a:srgbClr val="FF0000"/>
                </a:solidFill>
              </a:rPr>
              <a:t>Skloň se co nejníže k zemi </a:t>
            </a:r>
            <a:r>
              <a:rPr lang="cs-CZ" sz="1600" dirty="0" smtClean="0"/>
              <a:t>a použij improvizovanou dýchací roušku (např. navlhčený kapesník) k úniku do bezpečí. 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 smtClean="0"/>
              <a:t>Po příjezdu hasičů </a:t>
            </a:r>
            <a:r>
              <a:rPr lang="cs-CZ" sz="1600" b="1" dirty="0" smtClean="0"/>
              <a:t>podejte veliteli zásahu informaci </a:t>
            </a:r>
            <a:r>
              <a:rPr lang="cs-CZ" sz="1600" dirty="0" smtClean="0"/>
              <a:t>o situaci včetně údajů o specifikaci hořícího objektu a okolí, poskytni osobní pomoc</a:t>
            </a:r>
            <a:br>
              <a:rPr lang="cs-CZ" sz="1600" dirty="0" smtClean="0"/>
            </a:br>
            <a:endParaRPr lang="cs-CZ" sz="1600" dirty="0" smtClean="0"/>
          </a:p>
          <a:p>
            <a:r>
              <a:rPr lang="cs-CZ" sz="1600" b="1" dirty="0" smtClean="0"/>
              <a:t>Nejde-li z nějakého důvodu opustit objekt, zavřete okna a dveře a vypněte klimatizaci a odvětrání</a:t>
            </a:r>
            <a:r>
              <a:rPr lang="cs-CZ" sz="1600" dirty="0" smtClean="0"/>
              <a:t>. </a:t>
            </a:r>
            <a:r>
              <a:rPr lang="cs-CZ" sz="1600" b="1" dirty="0" smtClean="0"/>
              <a:t>Dveře se pokuste utěsnit</a:t>
            </a:r>
            <a:r>
              <a:rPr lang="cs-CZ" sz="1600" dirty="0" smtClean="0"/>
              <a:t> </a:t>
            </a:r>
            <a:r>
              <a:rPr lang="cs-CZ" sz="1600" i="1" dirty="0" smtClean="0"/>
              <a:t>(např. mokrým ručníkem nebo prostěradlem ….),</a:t>
            </a:r>
            <a:r>
              <a:rPr lang="cs-CZ" sz="1600" dirty="0" smtClean="0"/>
              <a:t> upozorněte na sebe zasahující hasiče máváním v okně </a:t>
            </a:r>
            <a:r>
              <a:rPr lang="cs-CZ" sz="1600" i="1" dirty="0" smtClean="0"/>
              <a:t>(za zavřeným oknem)</a:t>
            </a:r>
            <a:endParaRPr lang="cs-CZ" sz="1600" dirty="0" smtClean="0"/>
          </a:p>
          <a:p>
            <a:r>
              <a:rPr lang="cs-CZ" sz="1600" dirty="0" smtClean="0"/>
              <a:t>Pokud už by nastal případ, že došlo ke vznícení šatů a není po ruce např. dostatečné množství vody k uhašení, chovejte se dle pravidla: </a:t>
            </a:r>
            <a:r>
              <a:rPr lang="cs-CZ" sz="1600" b="1" dirty="0" smtClean="0">
                <a:solidFill>
                  <a:srgbClr val="FF0000"/>
                </a:solidFill>
              </a:rPr>
              <a:t>Zastav se, lehni si a kutálej se!</a:t>
            </a:r>
          </a:p>
          <a:p>
            <a:r>
              <a:rPr lang="cs-CZ" sz="1100" b="1" i="1" dirty="0" smtClean="0">
                <a:solidFill>
                  <a:srgbClr val="00B050"/>
                </a:solidFill>
              </a:rPr>
              <a:t>Zastav se</a:t>
            </a:r>
            <a:r>
              <a:rPr lang="cs-CZ" sz="1100" dirty="0" smtClean="0">
                <a:solidFill>
                  <a:srgbClr val="00B050"/>
                </a:solidFill>
              </a:rPr>
              <a:t> </a:t>
            </a:r>
            <a:r>
              <a:rPr lang="cs-CZ" sz="1100" dirty="0" smtClean="0"/>
              <a:t>– neutíkejte (během či chůzí se oheň ještě více rozšíří) – běžící osobu je nutné třeba i násilím zastavit, donutit ulehnout a uhasit oděv.</a:t>
            </a:r>
          </a:p>
          <a:p>
            <a:r>
              <a:rPr lang="cs-CZ" sz="1100" b="1" i="1" dirty="0" smtClean="0">
                <a:solidFill>
                  <a:srgbClr val="00B050"/>
                </a:solidFill>
              </a:rPr>
              <a:t>Lehni si</a:t>
            </a:r>
            <a:r>
              <a:rPr lang="cs-CZ" sz="1100" dirty="0" smtClean="0"/>
              <a:t> – kdekoliv jste, venku nebo uvnitř, okamžitě si lehněte na zem a pro ochranu obličeje si ho zakryjte dlaněmi (dlaně nepřikládejte na tvář pouze v případě, že hoří rukávy oblečení).</a:t>
            </a:r>
          </a:p>
          <a:p>
            <a:r>
              <a:rPr lang="cs-CZ" sz="1100" b="1" i="1" dirty="0" smtClean="0">
                <a:solidFill>
                  <a:srgbClr val="00B050"/>
                </a:solidFill>
              </a:rPr>
              <a:t>Kutálej se</a:t>
            </a:r>
            <a:r>
              <a:rPr lang="cs-CZ" sz="1100" dirty="0" smtClean="0">
                <a:solidFill>
                  <a:srgbClr val="00B050"/>
                </a:solidFill>
              </a:rPr>
              <a:t> </a:t>
            </a:r>
            <a:r>
              <a:rPr lang="cs-CZ" sz="1100" dirty="0" smtClean="0"/>
              <a:t>– válejte se, dokud plameny neuhasnou – válením se zamezí přístupu kyslíku potřebného k hoření. Je-li po ruce deka, nebo jiná vhodná textilie (nesmí to být textilie z umělých vláken), lze ji také použít k uhašení hořícího oděvu</a:t>
            </a:r>
            <a:r>
              <a:rPr lang="cs-CZ" sz="1600" dirty="0" smtClean="0"/>
              <a:t>. </a:t>
            </a:r>
          </a:p>
          <a:p>
            <a:endParaRPr lang="cs-CZ" sz="1600" dirty="0"/>
          </a:p>
        </p:txBody>
      </p:sp>
      <p:pic>
        <p:nvPicPr>
          <p:cNvPr id="6" name="Picture 1" descr="C:\Users\Kroupa\Pictures\image.ph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805264"/>
            <a:ext cx="1944216" cy="1052736"/>
          </a:xfrm>
          <a:prstGeom prst="rect">
            <a:avLst/>
          </a:prstGeom>
          <a:noFill/>
        </p:spPr>
      </p:pic>
      <p:pic>
        <p:nvPicPr>
          <p:cNvPr id="5122" name="Picture 2" descr="C:\Users\Kroupa\Pictures\image.ph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5805264"/>
            <a:ext cx="1944216" cy="10527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ZDRAVOTNÍCI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	Zasahují tam,  kde jsou ohroženy zdraví a život lidi /úrazy, dopravní nehody, různé zdravotní komplikace ohrožující život člověka/.</a:t>
            </a:r>
            <a:endParaRPr lang="cs-CZ" sz="1800" dirty="0"/>
          </a:p>
        </p:txBody>
      </p:sp>
      <p:pic>
        <p:nvPicPr>
          <p:cNvPr id="4099" name="Picture 3" descr="http://upload.wikimedia.org/wikipedia/commons/thumb/6/60/Z%C3%A1chrann%C3%A1_slu%C5%BEba_Karlovy_Vary.JPG/220px-Z%C3%A1chrann%C3%A1_slu%C5%BEba_Karlovy_V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420888"/>
            <a:ext cx="2095500" cy="1571626"/>
          </a:xfrm>
          <a:prstGeom prst="rect">
            <a:avLst/>
          </a:prstGeom>
          <a:noFill/>
        </p:spPr>
      </p:pic>
      <p:pic>
        <p:nvPicPr>
          <p:cNvPr id="4101" name="Picture 5" descr="http://upload.wikimedia.org/wikipedia/commons/thumb/e/ed/Zdravotnick%C3%A1_z%C3%A1chrann%C3%A1_slu%C5%BEba_Moravskoslezsk%C3%A9ho_kraje_%2801%29.JPG/220px-Zdravotnick%C3%A1_z%C3%A1chrann%C3%A1_slu%C5%BEba_Moravskoslezsk%C3%A9ho_kraje_%2801%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005064"/>
            <a:ext cx="1368152" cy="1139578"/>
          </a:xfrm>
          <a:prstGeom prst="rect">
            <a:avLst/>
          </a:prstGeom>
          <a:noFill/>
        </p:spPr>
      </p:pic>
      <p:pic>
        <p:nvPicPr>
          <p:cNvPr id="4103" name="Picture 7" descr="http://upload.wikimedia.org/wikipedia/commons/thumb/a/a4/Kry%C5%A1tof_09_LZS_Olomouc_Tabulov%C3%BD_vrch_OK-AHG_EC_135_Air_Ambulance_02.JPG/220px-Kry%C5%A1tof_09_LZS_Olomouc_Tabulov%C3%BD_vrch_OK-AHG_EC_135_Air_Ambulance_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276872"/>
            <a:ext cx="2095500" cy="1643634"/>
          </a:xfrm>
          <a:prstGeom prst="rect">
            <a:avLst/>
          </a:prstGeom>
          <a:noFill/>
        </p:spPr>
      </p:pic>
      <p:pic>
        <p:nvPicPr>
          <p:cNvPr id="4104" name="Picture 8" descr="C:\Users\Kroupa\Pictures\image.php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4365104"/>
            <a:ext cx="762000" cy="965200"/>
          </a:xfrm>
          <a:prstGeom prst="rect">
            <a:avLst/>
          </a:prstGeom>
          <a:noFill/>
        </p:spPr>
      </p:pic>
      <p:pic>
        <p:nvPicPr>
          <p:cNvPr id="4106" name="Picture 10" descr="obrázek ke &amp;ccaron;lánku: Tragický &amp;ccaron;elní st&amp;rcaron;et dvou osobních vozidel na plze&amp;ncaron;sku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5714999"/>
            <a:ext cx="1524000" cy="1143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DĚLAT PŘI ÚRAZU?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Bez ohrožení vlastního života nebo </a:t>
            </a:r>
            <a:br>
              <a:rPr lang="cs-CZ" sz="2000" b="1" dirty="0" smtClean="0"/>
            </a:br>
            <a:r>
              <a:rPr lang="cs-CZ" sz="2000" b="1" dirty="0" smtClean="0"/>
              <a:t>úrazu prověř bezprostřední situaci.</a:t>
            </a:r>
            <a:endParaRPr lang="cs-CZ" sz="2000" dirty="0" smtClean="0"/>
          </a:p>
          <a:p>
            <a:r>
              <a:rPr lang="cs-CZ" sz="2000" u="sng" dirty="0" smtClean="0">
                <a:hlinkClick r:id="rId2"/>
              </a:rPr>
              <a:t>Poskytni první pomoc postiženým</a:t>
            </a:r>
            <a:r>
              <a:rPr lang="cs-CZ" sz="2000" u="sng" dirty="0" smtClean="0"/>
              <a:t>,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případně je přesuň na bezpečné místo. </a:t>
            </a:r>
            <a:endParaRPr lang="cs-CZ" sz="2000" dirty="0" smtClean="0"/>
          </a:p>
          <a:p>
            <a:r>
              <a:rPr lang="cs-CZ" sz="2000" b="1" dirty="0" smtClean="0"/>
              <a:t>U nemocných v bezvědomí se zástavou dechu, pulsu nebo obojího provádějte </a:t>
            </a:r>
            <a:r>
              <a:rPr lang="cs-CZ" sz="2000" b="1" dirty="0" smtClean="0">
                <a:solidFill>
                  <a:srgbClr val="FF0000"/>
                </a:solidFill>
              </a:rPr>
              <a:t>umělé dýchání a nepřímou masáž srdce</a:t>
            </a:r>
            <a:r>
              <a:rPr lang="cs-CZ" sz="2000" b="1" dirty="0" smtClean="0"/>
              <a:t> až do příjezdu záchranky. Jen tak má postižený šanci dožít se odborné pomoci. </a:t>
            </a:r>
            <a:br>
              <a:rPr lang="cs-CZ" sz="2000" b="1" dirty="0" smtClean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!!! Ihned zavolejte na linku tísňového volání </a:t>
            </a:r>
            <a:r>
              <a:rPr lang="cs-CZ" sz="2000" b="1" dirty="0" smtClean="0">
                <a:solidFill>
                  <a:srgbClr val="FF0000"/>
                </a:solidFill>
              </a:rPr>
              <a:t>155 </a:t>
            </a:r>
            <a:r>
              <a:rPr lang="cs-CZ" sz="2000" b="1" dirty="0" smtClean="0"/>
              <a:t>nebo</a:t>
            </a:r>
            <a:r>
              <a:rPr lang="cs-CZ" sz="2000" b="1" dirty="0" smtClean="0">
                <a:solidFill>
                  <a:srgbClr val="FF0000"/>
                </a:solidFill>
              </a:rPr>
              <a:t> 112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nahlašte</a:t>
            </a:r>
            <a:r>
              <a:rPr lang="cs-CZ" sz="2000" b="1" dirty="0" smtClean="0"/>
              <a:t> !!!</a:t>
            </a:r>
          </a:p>
          <a:p>
            <a:endParaRPr lang="cs-CZ" sz="2000" b="1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POLICISTÉ</a:t>
            </a:r>
            <a:endParaRPr lang="cs-CZ" dirty="0"/>
          </a:p>
        </p:txBody>
      </p:sp>
      <p:pic>
        <p:nvPicPr>
          <p:cNvPr id="2049" name="Picture 1" descr="C:\Users\Kroupa\Pictures\220px-PolicistaCeskyTesi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717032"/>
            <a:ext cx="2016224" cy="2736304"/>
          </a:xfrm>
          <a:prstGeom prst="rect">
            <a:avLst/>
          </a:prstGeom>
          <a:noFill/>
        </p:spPr>
      </p:pic>
      <p:pic>
        <p:nvPicPr>
          <p:cNvPr id="2050" name="Picture 2" descr="C:\Users\Kroupa\Pictures\image.ph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4293096"/>
            <a:ext cx="762000" cy="1016000"/>
          </a:xfrm>
          <a:prstGeom prst="rect">
            <a:avLst/>
          </a:prstGeom>
          <a:noFill/>
        </p:spPr>
      </p:pic>
      <p:pic>
        <p:nvPicPr>
          <p:cNvPr id="1026" name="Picture 2" descr="C:\Users\Kroupa\AppData\Local\Microsoft\Windows\Temporary Internet Files\Content.IE5\PSI6UCQ2\MC9002908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4149080"/>
            <a:ext cx="1414854" cy="2458425"/>
          </a:xfrm>
          <a:prstGeom prst="rect">
            <a:avLst/>
          </a:prstGeom>
          <a:noFill/>
        </p:spPr>
      </p:pic>
      <p:pic>
        <p:nvPicPr>
          <p:cNvPr id="1027" name="Picture 3" descr="C:\Users\Kroupa\AppData\Local\Microsoft\Windows\Temporary Internet Files\Content.IE5\ERK8HPEP\MC9000567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2564904"/>
            <a:ext cx="1826971" cy="1728192"/>
          </a:xfrm>
          <a:prstGeom prst="rect">
            <a:avLst/>
          </a:prstGeom>
          <a:noFill/>
        </p:spPr>
      </p:pic>
      <p:pic>
        <p:nvPicPr>
          <p:cNvPr id="1029" name="Picture 5" descr="C:\Users\Kroupa\AppData\Local\Microsoft\Windows\Temporary Internet Files\Content.IE5\S5TLFT3G\MC90042291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332656"/>
            <a:ext cx="2070100" cy="92710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95536" y="1268760"/>
            <a:ext cx="813690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Zasahují tehdy, došlo-li: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 narušení veřejného pořádku a bezpečnosti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vyšetřují trestnou činnost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šetří dopravní nehody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usměrňují plynulost a bezpečnost silničního provozu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chrání majetek, zdraví a životy lidí</a:t>
            </a:r>
            <a:endParaRPr lang="cs-CZ" dirty="0"/>
          </a:p>
        </p:txBody>
      </p:sp>
      <p:pic>
        <p:nvPicPr>
          <p:cNvPr id="1030" name="Picture 6" descr="C:\Users\Kroupa\Pictures\image.php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1628800"/>
            <a:ext cx="1656184" cy="13681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TÍSŇOVÉ  VOLÁNÍ</a:t>
            </a:r>
            <a:endParaRPr lang="cs-CZ" dirty="0"/>
          </a:p>
        </p:txBody>
      </p:sp>
      <p:pic>
        <p:nvPicPr>
          <p:cNvPr id="4" name="Picture 1" descr="C:\Users\Kroupa\Pictures\image.php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191000" y="3367881"/>
            <a:ext cx="762000" cy="9906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67544" y="1772816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TÍSŇOVÉ VOLÁNÍ</a:t>
            </a:r>
            <a:br>
              <a:rPr lang="cs-CZ" b="1" dirty="0" smtClean="0"/>
            </a:br>
            <a:r>
              <a:rPr lang="cs-CZ" dirty="0" smtClean="0"/>
              <a:t>Jedná se o univerzální číslo tísňového volání. </a:t>
            </a:r>
            <a:br>
              <a:rPr lang="cs-CZ" dirty="0" smtClean="0"/>
            </a:br>
            <a:r>
              <a:rPr lang="cs-CZ" dirty="0" smtClean="0"/>
              <a:t>Je určeno k oznámení jakékoliv mimořádné události.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i="1" dirty="0" smtClean="0"/>
              <a:t>Volání na tato čísla je </a:t>
            </a:r>
            <a:r>
              <a:rPr lang="cs-CZ" b="1" i="1" dirty="0" smtClean="0">
                <a:solidFill>
                  <a:srgbClr val="FF0000"/>
                </a:solidFill>
              </a:rPr>
              <a:t>bezplatné</a:t>
            </a:r>
            <a:r>
              <a:rPr lang="cs-CZ" b="1" i="1" dirty="0" smtClean="0"/>
              <a:t> z jakéhokoliv telefonu.</a:t>
            </a:r>
            <a:br>
              <a:rPr lang="cs-CZ" b="1" i="1" dirty="0" smtClean="0"/>
            </a:br>
            <a:r>
              <a:rPr lang="cs-CZ" b="1" i="1" dirty="0" smtClean="0"/>
              <a:t>Zneužití těchto čísel je </a:t>
            </a:r>
            <a:r>
              <a:rPr lang="cs-CZ" b="1" i="1" dirty="0" smtClean="0">
                <a:solidFill>
                  <a:srgbClr val="FF0000"/>
                </a:solidFill>
              </a:rPr>
              <a:t>trestné</a:t>
            </a:r>
            <a:r>
              <a:rPr lang="cs-CZ" b="1" i="1" dirty="0" smtClean="0"/>
              <a:t>.</a:t>
            </a:r>
          </a:p>
          <a:p>
            <a:r>
              <a:rPr lang="cs-CZ" b="1" i="1" dirty="0" smtClean="0"/>
              <a:t>Při telefonování na tato čísla je zapotřebí operátorovi sdělit:</a:t>
            </a:r>
            <a:br>
              <a:rPr lang="cs-CZ" b="1" i="1" dirty="0" smtClean="0"/>
            </a:br>
            <a:r>
              <a:rPr lang="cs-CZ" b="1" i="1" dirty="0" smtClean="0">
                <a:solidFill>
                  <a:srgbClr val="FF0000"/>
                </a:solidFill>
              </a:rPr>
              <a:t>-</a:t>
            </a:r>
            <a:r>
              <a:rPr lang="cs-CZ" b="1" i="1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kdo volá</a:t>
            </a:r>
            <a:br>
              <a:rPr lang="cs-CZ" b="1" i="1" dirty="0" smtClean="0">
                <a:solidFill>
                  <a:srgbClr val="FF0000"/>
                </a:solidFill>
              </a:rPr>
            </a:br>
            <a:r>
              <a:rPr lang="cs-CZ" b="1" i="1" dirty="0" smtClean="0">
                <a:solidFill>
                  <a:srgbClr val="FF0000"/>
                </a:solidFill>
              </a:rPr>
              <a:t>- co se stalo</a:t>
            </a:r>
            <a:br>
              <a:rPr lang="cs-CZ" b="1" i="1" dirty="0" smtClean="0">
                <a:solidFill>
                  <a:srgbClr val="FF0000"/>
                </a:solidFill>
              </a:rPr>
            </a:br>
            <a:r>
              <a:rPr lang="cs-CZ" b="1" i="1" dirty="0" smtClean="0">
                <a:solidFill>
                  <a:srgbClr val="FF0000"/>
                </a:solidFill>
              </a:rPr>
              <a:t>- kde se to stalo</a:t>
            </a:r>
            <a:br>
              <a:rPr lang="cs-CZ" b="1" i="1" dirty="0" smtClean="0">
                <a:solidFill>
                  <a:srgbClr val="FF0000"/>
                </a:solidFill>
              </a:rPr>
            </a:br>
            <a:r>
              <a:rPr lang="cs-CZ" b="1" i="1" dirty="0" smtClean="0">
                <a:solidFill>
                  <a:srgbClr val="FF0000"/>
                </a:solidFill>
              </a:rPr>
              <a:t>- kdy se to stalo</a:t>
            </a:r>
            <a:br>
              <a:rPr lang="cs-CZ" b="1" i="1" dirty="0" smtClean="0">
                <a:solidFill>
                  <a:srgbClr val="FF0000"/>
                </a:solidFill>
              </a:rPr>
            </a:br>
            <a:r>
              <a:rPr lang="cs-CZ" b="1" i="1" dirty="0" smtClean="0">
                <a:solidFill>
                  <a:srgbClr val="FF0000"/>
                </a:solidFill>
              </a:rPr>
              <a:t>- kolik lidí je ohroženo</a:t>
            </a:r>
            <a:br>
              <a:rPr lang="cs-CZ" b="1" i="1" dirty="0" smtClean="0">
                <a:solidFill>
                  <a:srgbClr val="FF0000"/>
                </a:solidFill>
              </a:rPr>
            </a:br>
            <a:r>
              <a:rPr lang="cs-CZ" b="1" i="1" dirty="0" smtClean="0">
                <a:solidFill>
                  <a:srgbClr val="FF0000"/>
                </a:solidFill>
              </a:rPr>
              <a:t>- číslo telefonu, ze kterého se volá</a:t>
            </a:r>
          </a:p>
          <a:p>
            <a:r>
              <a:rPr lang="cs-CZ" b="1" i="1" dirty="0" smtClean="0"/>
              <a:t>Telefon nikdy nezavěšujte jako první, kdyby se Vás chtěli záchranáři ještě na něco zeptat.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14" descr="C:\Users\Kroupa\Pictures\image.ph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32656"/>
            <a:ext cx="762000" cy="1003300"/>
          </a:xfrm>
          <a:prstGeom prst="rect">
            <a:avLst/>
          </a:prstGeom>
          <a:noFill/>
        </p:spPr>
      </p:pic>
      <p:pic>
        <p:nvPicPr>
          <p:cNvPr id="5" name="Picture 8" descr="C:\Users\Kroupa\Pictures\image.ph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32656"/>
            <a:ext cx="762000" cy="965200"/>
          </a:xfrm>
          <a:prstGeom prst="rect">
            <a:avLst/>
          </a:prstGeom>
          <a:noFill/>
        </p:spPr>
      </p:pic>
      <p:pic>
        <p:nvPicPr>
          <p:cNvPr id="6" name="Picture 2" descr="C:\Users\Kroupa\Pictures\image.ph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332656"/>
            <a:ext cx="762000" cy="1016000"/>
          </a:xfrm>
          <a:prstGeom prst="rect">
            <a:avLst/>
          </a:prstGeom>
          <a:noFill/>
        </p:spPr>
      </p:pic>
      <p:pic>
        <p:nvPicPr>
          <p:cNvPr id="7" name="Picture 1" descr="C:\Users\Kroupa\Pictures\image.php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332656"/>
            <a:ext cx="762000" cy="990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MUSÍM VĚDĚT</a:t>
            </a:r>
            <a:endParaRPr lang="cs-CZ" dirty="0"/>
          </a:p>
        </p:txBody>
      </p:sp>
      <p:pic>
        <p:nvPicPr>
          <p:cNvPr id="2050" name="Picture 2" descr="C:\Users\Kroupa\Pictures\image.php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76672"/>
            <a:ext cx="1602358" cy="157286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39552" y="1859340"/>
            <a:ext cx="806489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Každý z Vás by měl znát ty nejdůležitější údaje o své osobě. </a:t>
            </a:r>
            <a:br>
              <a:rPr lang="cs-CZ" sz="2400" b="1" dirty="0" smtClean="0"/>
            </a:br>
            <a:r>
              <a:rPr lang="cs-CZ" sz="2400" b="1" dirty="0" smtClean="0"/>
              <a:t>Patří mezi ně: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jméno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věk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adresa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škola, kterou navštěvuje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informace o zdravotním stavu </a:t>
            </a:r>
            <a:r>
              <a:rPr lang="cs-CZ" sz="2400" dirty="0" smtClean="0"/>
              <a:t>/alergie apod./</a:t>
            </a:r>
          </a:p>
          <a:p>
            <a:r>
              <a:rPr lang="cs-CZ" sz="2400" b="1" dirty="0" smtClean="0"/>
              <a:t>Tyto informace mohou ulehčit práci záchranářů v případě, že jste ohroženi Vy nebo Vaše okolí.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pic>
        <p:nvPicPr>
          <p:cNvPr id="4" name="Picture 14" descr="C:\Users\Kroupa\Pictures\image.php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140968"/>
            <a:ext cx="762000" cy="1003300"/>
          </a:xfrm>
          <a:prstGeom prst="rect">
            <a:avLst/>
          </a:prstGeom>
          <a:noFill/>
        </p:spPr>
      </p:pic>
      <p:pic>
        <p:nvPicPr>
          <p:cNvPr id="5" name="Picture 8" descr="C:\Users\Kroupa\Pictures\image.ph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052736"/>
            <a:ext cx="762000" cy="965200"/>
          </a:xfrm>
          <a:prstGeom prst="rect">
            <a:avLst/>
          </a:prstGeom>
          <a:noFill/>
        </p:spPr>
      </p:pic>
      <p:pic>
        <p:nvPicPr>
          <p:cNvPr id="6" name="Picture 2" descr="C:\Users\Kroupa\Pictures\image.ph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5445224"/>
            <a:ext cx="762000" cy="1016000"/>
          </a:xfrm>
          <a:prstGeom prst="rect">
            <a:avLst/>
          </a:prstGeom>
          <a:noFill/>
        </p:spPr>
      </p:pic>
      <p:pic>
        <p:nvPicPr>
          <p:cNvPr id="12" name="Picture 5" descr="C:\Users\Kroupa\AppData\Local\Microsoft\Windows\Temporary Internet Files\Content.IE5\S5TLFT3G\MC90042291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980728"/>
            <a:ext cx="2070100" cy="927100"/>
          </a:xfrm>
          <a:prstGeom prst="rect">
            <a:avLst/>
          </a:prstGeom>
          <a:noFill/>
        </p:spPr>
      </p:pic>
      <p:pic>
        <p:nvPicPr>
          <p:cNvPr id="3080" name="Picture 8" descr="C:\Users\Kroupa\AppData\Local\Microsoft\Windows\Temporary Internet Files\Content.IE5\3JT5PFGH\MC90041601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2924944"/>
            <a:ext cx="1838325" cy="1038225"/>
          </a:xfrm>
          <a:prstGeom prst="rect">
            <a:avLst/>
          </a:prstGeom>
          <a:noFill/>
        </p:spPr>
      </p:pic>
      <p:pic>
        <p:nvPicPr>
          <p:cNvPr id="3081" name="Picture 9" descr="C:\Users\Kroupa\AppData\Local\Microsoft\Windows\Temporary Internet Files\Content.IE5\C3NRIO50\MC90042291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5301208"/>
            <a:ext cx="2267744" cy="115212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051720" y="134076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Jak se jmenuješ?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321297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Kolik Ti je let?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20072" y="544522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Kde bydlíš?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POPIŠ SITUACI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Kroupa\Pictures\image.php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0" y="1700808"/>
            <a:ext cx="9144000" cy="51571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HASIČI</a:t>
            </a:r>
            <a:r>
              <a:rPr lang="cs-CZ" sz="1400" dirty="0" smtClean="0"/>
              <a:t> - </a:t>
            </a:r>
            <a:r>
              <a:rPr lang="cs-CZ" sz="1400" dirty="0" smtClean="0">
                <a:hlinkClick r:id="rId2"/>
              </a:rPr>
              <a:t>http://cs.wikipedia.org/wiki/Hasi%C4%8Di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P</a:t>
            </a:r>
            <a:r>
              <a:rPr lang="cs-CZ" sz="1200" dirty="0" smtClean="0"/>
              <a:t>OVODEŇ</a:t>
            </a:r>
            <a:r>
              <a:rPr lang="cs-CZ" sz="1400" dirty="0" smtClean="0"/>
              <a:t> - </a:t>
            </a:r>
            <a:r>
              <a:rPr lang="cs-CZ" sz="1400" dirty="0" smtClean="0">
                <a:hlinkClick r:id="rId3"/>
              </a:rPr>
              <a:t>http://cs.wikipedia.org/wiki/Povode%C5%88</a:t>
            </a:r>
            <a:endParaRPr lang="cs-CZ" sz="1400" dirty="0" smtClean="0"/>
          </a:p>
          <a:p>
            <a:pPr>
              <a:buNone/>
            </a:pPr>
            <a:r>
              <a:rPr lang="cs-CZ" sz="1200" dirty="0" smtClean="0"/>
              <a:t>ZÁCHRANNÁ SLUŽBA</a:t>
            </a:r>
            <a:r>
              <a:rPr lang="cs-CZ" sz="1400" dirty="0" smtClean="0"/>
              <a:t> - </a:t>
            </a:r>
            <a:r>
              <a:rPr lang="cs-CZ" sz="1400" dirty="0" smtClean="0">
                <a:hlinkClick r:id="rId4"/>
              </a:rPr>
              <a:t>http://cs.wikipedia.org/wiki/Z%C3%A1chrann%C3%A1_slu%C5%BEba</a:t>
            </a:r>
            <a:endParaRPr lang="cs-CZ" sz="1400" dirty="0" smtClean="0"/>
          </a:p>
          <a:p>
            <a:pPr>
              <a:buNone/>
            </a:pPr>
            <a:r>
              <a:rPr lang="cs-CZ" sz="1200" dirty="0" smtClean="0"/>
              <a:t>POLICIE </a:t>
            </a:r>
            <a:r>
              <a:rPr lang="cs-CZ" sz="1400" dirty="0" smtClean="0"/>
              <a:t>- </a:t>
            </a:r>
            <a:r>
              <a:rPr lang="cs-CZ" sz="1400" dirty="0" smtClean="0">
                <a:hlinkClick r:id="rId5"/>
              </a:rPr>
              <a:t>http://cs.wikipedia.org/wiki/Policie</a:t>
            </a:r>
            <a:endParaRPr lang="cs-CZ" sz="1400" dirty="0" smtClean="0"/>
          </a:p>
          <a:p>
            <a:pPr>
              <a:buNone/>
            </a:pPr>
            <a:r>
              <a:rPr lang="cs-CZ" sz="1200" dirty="0" smtClean="0"/>
              <a:t>TELEFONY S TELEFONNÍMI ČÍSLY IZS </a:t>
            </a:r>
            <a:r>
              <a:rPr lang="cs-CZ" sz="1400" dirty="0" smtClean="0"/>
              <a:t>- </a:t>
            </a:r>
            <a:r>
              <a:rPr lang="cs-CZ" sz="1400" dirty="0" smtClean="0">
                <a:hlinkClick r:id="rId6"/>
              </a:rPr>
              <a:t>http://deti.zachranny-kruh.cz/pomoc.html</a:t>
            </a:r>
            <a:endParaRPr lang="cs-CZ" sz="1400" dirty="0" smtClean="0"/>
          </a:p>
          <a:p>
            <a:pPr>
              <a:buNone/>
            </a:pPr>
            <a:r>
              <a:rPr lang="cs-CZ" sz="1200" dirty="0" smtClean="0"/>
              <a:t>DOPRAVNÍ NEHODA </a:t>
            </a:r>
            <a:r>
              <a:rPr lang="cs-CZ" sz="1400" dirty="0" smtClean="0"/>
              <a:t>- </a:t>
            </a:r>
            <a:r>
              <a:rPr lang="cs-CZ" sz="1200" dirty="0" smtClean="0">
                <a:hlinkClick r:id="rId7"/>
              </a:rPr>
              <a:t>http://www.policie-</a:t>
            </a:r>
            <a:r>
              <a:rPr lang="cs-CZ" sz="1200" dirty="0" err="1" smtClean="0">
                <a:hlinkClick r:id="rId7"/>
              </a:rPr>
              <a:t>cr.cz</a:t>
            </a:r>
            <a:r>
              <a:rPr lang="cs-CZ" sz="1200" dirty="0" smtClean="0">
                <a:hlinkClick r:id="rId7"/>
              </a:rPr>
              <a:t>/1779-tragicky-</a:t>
            </a:r>
            <a:r>
              <a:rPr lang="cs-CZ" sz="1200" dirty="0" err="1" smtClean="0">
                <a:hlinkClick r:id="rId7"/>
              </a:rPr>
              <a:t>celni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stret</a:t>
            </a:r>
            <a:r>
              <a:rPr lang="cs-CZ" sz="1200" dirty="0" smtClean="0">
                <a:hlinkClick r:id="rId7"/>
              </a:rPr>
              <a:t>-dvou-</a:t>
            </a:r>
            <a:r>
              <a:rPr lang="cs-CZ" sz="1200" dirty="0" err="1" smtClean="0">
                <a:hlinkClick r:id="rId7"/>
              </a:rPr>
              <a:t>osobnich</a:t>
            </a:r>
            <a:r>
              <a:rPr lang="cs-CZ" sz="1200" dirty="0" smtClean="0">
                <a:hlinkClick r:id="rId7"/>
              </a:rPr>
              <a:t>-vozidel-na-</a:t>
            </a:r>
            <a:r>
              <a:rPr lang="cs-CZ" sz="1200" dirty="0" err="1" smtClean="0">
                <a:hlinkClick r:id="rId7"/>
              </a:rPr>
              <a:t>plzensku.html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ZÁCHRANÁŘI - </a:t>
            </a:r>
            <a:r>
              <a:rPr lang="cs-CZ" sz="1200" dirty="0" smtClean="0">
                <a:hlinkClick r:id="rId8"/>
              </a:rPr>
              <a:t>http://deti.zachranny-kruh.cz/zachranari.html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SILNIČNÍ PROVOZ - </a:t>
            </a:r>
            <a:r>
              <a:rPr lang="cs-CZ" sz="1200" dirty="0" smtClean="0">
                <a:hlinkClick r:id="rId9"/>
              </a:rPr>
              <a:t>http://deti.zachranny-kruh.cz/index.php?art=98965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POMOC - </a:t>
            </a:r>
            <a:r>
              <a:rPr lang="cs-CZ" sz="1200" dirty="0" smtClean="0">
                <a:hlinkClick r:id="rId10"/>
              </a:rPr>
              <a:t>http://deti.zachranny-kruh.cz/index.php?art=96766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VIDEO UKÁZKA: UMĚLÉ DÝCHÁNÍ - </a:t>
            </a:r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hzscr.cz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clanek</a:t>
            </a:r>
            <a:r>
              <a:rPr lang="cs-CZ" sz="1200" dirty="0" smtClean="0">
                <a:hlinkClick r:id="rId11"/>
              </a:rPr>
              <a:t>/umele-</a:t>
            </a:r>
            <a:r>
              <a:rPr lang="cs-CZ" sz="1200" dirty="0" err="1" smtClean="0">
                <a:hlinkClick r:id="rId11"/>
              </a:rPr>
              <a:t>dychani.aspx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VIDEO UKÁZKY – VZNIK POŽÁRŮ - </a:t>
            </a:r>
            <a:r>
              <a:rPr lang="cs-CZ" sz="1200" dirty="0" smtClean="0">
                <a:hlinkClick r:id="rId12"/>
              </a:rPr>
              <a:t>http://www.</a:t>
            </a:r>
            <a:r>
              <a:rPr lang="cs-CZ" sz="1200" dirty="0" err="1" smtClean="0">
                <a:hlinkClick r:id="rId12"/>
              </a:rPr>
              <a:t>zachranny</a:t>
            </a:r>
            <a:r>
              <a:rPr lang="cs-CZ" sz="1200" dirty="0" smtClean="0">
                <a:hlinkClick r:id="rId12"/>
              </a:rPr>
              <a:t>-kruh.</a:t>
            </a:r>
            <a:r>
              <a:rPr lang="cs-CZ" sz="1200" dirty="0" err="1" smtClean="0">
                <a:hlinkClick r:id="rId12"/>
              </a:rPr>
              <a:t>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pozary</a:t>
            </a:r>
            <a:r>
              <a:rPr lang="cs-CZ" sz="1200" dirty="0" smtClean="0">
                <a:hlinkClick r:id="rId12"/>
              </a:rPr>
              <a:t>/video_</a:t>
            </a:r>
            <a:r>
              <a:rPr lang="cs-CZ" sz="1200" dirty="0" err="1" smtClean="0">
                <a:hlinkClick r:id="rId12"/>
              </a:rPr>
              <a:t>hasici</a:t>
            </a:r>
            <a:r>
              <a:rPr lang="cs-CZ" sz="1200" dirty="0" smtClean="0">
                <a:hlinkClick r:id="rId12"/>
              </a:rPr>
              <a:t>_varuji.</a:t>
            </a:r>
            <a:r>
              <a:rPr lang="cs-CZ" sz="1200" dirty="0" err="1" smtClean="0">
                <a:hlinkClick r:id="rId12"/>
              </a:rPr>
              <a:t>html</a:t>
            </a:r>
            <a:endParaRPr lang="cs-CZ" sz="1200" dirty="0" smtClean="0"/>
          </a:p>
          <a:p>
            <a:pPr>
              <a:buNone/>
            </a:pPr>
            <a:r>
              <a:rPr lang="cs-CZ" sz="1200" smtClean="0">
                <a:hlinkClick r:id="rId13"/>
              </a:rPr>
              <a:t>http</a:t>
            </a:r>
            <a:r>
              <a:rPr lang="cs-CZ" sz="1200" dirty="0" smtClean="0">
                <a:hlinkClick r:id="rId13"/>
              </a:rPr>
              <a:t>://deti.zachranny-kruh.cz/zabava.html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</TotalTime>
  <Words>431</Words>
  <Application>Microsoft Office PowerPoint</Application>
  <PresentationFormat>Předvádění na obrazovce (4:3)</PresentationFormat>
  <Paragraphs>88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1_Motiv sady Office</vt:lpstr>
      <vt:lpstr>Snímek 1</vt:lpstr>
      <vt:lpstr>Snímek 2</vt:lpstr>
      <vt:lpstr> KDO JSOU ZÁCHRANÁŘI? </vt:lpstr>
      <vt:lpstr>HASIČI</vt:lpstr>
      <vt:lpstr>CO DĚLAT PŘI POŽÁRU?</vt:lpstr>
      <vt:lpstr>ZDRAVOTNÍCI</vt:lpstr>
      <vt:lpstr>CO DĚLAT PŘI ÚRAZU?</vt:lpstr>
      <vt:lpstr>POLICISTÉ</vt:lpstr>
      <vt:lpstr>TÍSŇOVÉ  VOLÁNÍ</vt:lpstr>
      <vt:lpstr>Snímek 10</vt:lpstr>
      <vt:lpstr>CO MUSÍM VĚDĚT</vt:lpstr>
      <vt:lpstr>OPAKOVÁNÍ</vt:lpstr>
      <vt:lpstr>POPIŠ SITUACI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Kroupa</dc:creator>
  <cp:lastModifiedBy>anicka</cp:lastModifiedBy>
  <cp:revision>32</cp:revision>
  <dcterms:created xsi:type="dcterms:W3CDTF">2012-05-03T13:13:25Z</dcterms:created>
  <dcterms:modified xsi:type="dcterms:W3CDTF">2012-05-18T16:33:25Z</dcterms:modified>
</cp:coreProperties>
</file>