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64" r:id="rId6"/>
    <p:sldId id="258" r:id="rId7"/>
    <p:sldId id="265" r:id="rId8"/>
    <p:sldId id="266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999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889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049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607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524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739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633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929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599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269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616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42B8E2-9E3C-4E33-9E93-D83DECAA9A9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9E6C9-322E-4F48-A0DD-033A95DF4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26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764704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 1. ročníku. Žáci si jejím prostřednictvím osvojí lidovou píseň Běžela ovečka. Prezentace obsahuje animace, podporuje proces zapamatování si </a:t>
            </a:r>
            <a:r>
              <a:rPr lang="cs-CZ" smtClean="0"/>
              <a:t>textu písně.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"/>
    </mc:Choice>
    <mc:Fallback xmlns="">
      <p:transition spd="slow" advTm="59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9252786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Běžela ovečka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03/2012</a:t>
                      </a:r>
                    </a:p>
                    <a:p>
                      <a:r>
                        <a:rPr lang="cs-CZ" smtClean="0"/>
                        <a:t>18.1.2012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Běžela ovečka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4564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3"/>
    </mc:Choice>
    <mc:Fallback xmlns="">
      <p:transition spd="slow" advTm="2993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AppData\Local\Microsoft\Windows\Temporary Internet Files\Content.IE5\YV7DYQZH\MP9004465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6802"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6672"/>
            <a:ext cx="3672408" cy="95410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Běžela ovečka, </a:t>
            </a:r>
            <a:r>
              <a:rPr lang="cs-CZ" sz="2800" dirty="0" err="1" smtClean="0"/>
              <a:t>hore</a:t>
            </a:r>
            <a:r>
              <a:rPr lang="cs-CZ" sz="2800" dirty="0" smtClean="0"/>
              <a:t> do kopečka</a:t>
            </a:r>
          </a:p>
        </p:txBody>
      </p:sp>
    </p:spTree>
    <p:extLst>
      <p:ext uri="{BB962C8B-B14F-4D97-AF65-F5344CB8AC3E}">
        <p14:creationId xmlns:p14="http://schemas.microsoft.com/office/powerpoint/2010/main" val="421273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42"/>
    </mc:Choice>
    <mc:Fallback xmlns="">
      <p:transition spd="slow" advTm="5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108 0.27292 L 0.14965 -0.20995 " pathEditMode="relative" rAng="0" ptsTypes="AA">
                                      <p:cBhvr>
                                        <p:cTn id="6" dur="42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-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92315" y="908720"/>
            <a:ext cx="283654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a za ní beránek, </a:t>
            </a:r>
            <a:endParaRPr lang="cs-CZ" sz="2800" b="1" dirty="0" smtClean="0"/>
          </a:p>
          <a:p>
            <a:r>
              <a:rPr lang="cs-CZ" sz="2800" b="1" dirty="0" smtClean="0"/>
              <a:t>žalovat </a:t>
            </a:r>
            <a:r>
              <a:rPr lang="cs-CZ" sz="2800" b="1" dirty="0"/>
              <a:t>na zámek.</a:t>
            </a:r>
          </a:p>
        </p:txBody>
      </p:sp>
      <p:pic>
        <p:nvPicPr>
          <p:cNvPr id="2050" name="Picture 2" descr="C:\Users\Admin\AppData\Local\Microsoft\Windows\Temporary Internet Files\Content.IE5\AM1I8PN9\MC9003379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6407">
            <a:off x="674307" y="2348746"/>
            <a:ext cx="4679375" cy="3764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YV7DYQZH\MC9004156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656"/>
            <a:ext cx="3075340" cy="226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22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75"/>
    </mc:Choice>
    <mc:Fallback xmlns="">
      <p:transition spd="slow" advTm="6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K0O7W0UI\MC90041519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-387424"/>
            <a:ext cx="5696028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71592" y="1340768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Co děláš beránku, </a:t>
            </a:r>
          </a:p>
          <a:p>
            <a:r>
              <a:rPr lang="cs-CZ" sz="2800" b="1" dirty="0" smtClean="0"/>
              <a:t>na tom našem zámku,</a:t>
            </a:r>
          </a:p>
        </p:txBody>
      </p:sp>
      <p:pic>
        <p:nvPicPr>
          <p:cNvPr id="2051" name="Picture 3" descr="C:\Users\Admin\AppData\Local\Microsoft\Windows\Temporary Internet Files\Content.IE5\YNIH6G2N\MC9003538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29000"/>
            <a:ext cx="4320480" cy="3077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7097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49"/>
    </mc:Choice>
    <mc:Fallback xmlns="">
      <p:transition spd="slow" advTm="5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25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25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611560" y="836712"/>
            <a:ext cx="3888432" cy="2438980"/>
          </a:xfrm>
          <a:prstGeom prst="cloudCallout">
            <a:avLst>
              <a:gd name="adj1" fmla="val 74070"/>
              <a:gd name="adj2" fmla="val 214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434473" y="836712"/>
            <a:ext cx="275633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já idu žalovat </a:t>
            </a:r>
            <a:endParaRPr lang="cs-CZ" sz="2800" b="1" dirty="0" smtClean="0"/>
          </a:p>
          <a:p>
            <a:r>
              <a:rPr lang="cs-CZ" sz="2800" b="1" dirty="0" smtClean="0"/>
              <a:t>na </a:t>
            </a:r>
            <a:r>
              <a:rPr lang="cs-CZ" sz="2800" b="1" dirty="0" err="1"/>
              <a:t>svoju</a:t>
            </a:r>
            <a:r>
              <a:rPr lang="cs-CZ" sz="2800" b="1" dirty="0"/>
              <a:t> </a:t>
            </a:r>
            <a:r>
              <a:rPr lang="cs-CZ" sz="2800" b="1" dirty="0" err="1"/>
              <a:t>galánku</a:t>
            </a:r>
            <a:r>
              <a:rPr lang="cs-CZ" sz="2800" b="1" dirty="0"/>
              <a:t>.</a:t>
            </a:r>
          </a:p>
        </p:txBody>
      </p:sp>
      <p:pic>
        <p:nvPicPr>
          <p:cNvPr id="3074" name="Picture 2" descr="C:\Users\Admin\AppData\Local\Microsoft\Windows\Temporary Internet Files\Content.IE5\8D0HH1OP\MC9003700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76872"/>
            <a:ext cx="3658918" cy="468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AE9XKLFP\MC900319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718" y="1340768"/>
            <a:ext cx="1836115" cy="162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0124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6"/>
    </mc:Choice>
    <mc:Fallback xmlns="">
      <p:transition spd="slow" advTm="6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Admin\AppData\Local\Microsoft\Windows\Temporary Internet Files\Content.IE5\8MEDROC4\MC900345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0"/>
            <a:ext cx="6912768" cy="6529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3888" y="1916832"/>
            <a:ext cx="245439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Nežaluj beránku</a:t>
            </a:r>
            <a:r>
              <a:rPr lang="cs-CZ" sz="2400" b="1" dirty="0" smtClean="0">
                <a:solidFill>
                  <a:srgbClr val="C00000"/>
                </a:solidFill>
              </a:rPr>
              <a:t>,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na </a:t>
            </a:r>
            <a:r>
              <a:rPr lang="cs-CZ" sz="2400" b="1" dirty="0" err="1">
                <a:solidFill>
                  <a:srgbClr val="C00000"/>
                </a:solidFill>
              </a:rPr>
              <a:t>svoju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galánku</a:t>
            </a:r>
            <a:r>
              <a:rPr lang="cs-CZ" sz="2400" b="1" dirty="0">
                <a:solidFill>
                  <a:srgbClr val="C00000"/>
                </a:solidFill>
              </a:rPr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104503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82"/>
    </mc:Choice>
    <mc:Fallback xmlns="">
      <p:transition spd="slow" advTm="6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6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1250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125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1250" fill="hold">
                                          <p:stCondLst>
                                            <p:cond delay="37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1250" fill="hold">
                                          <p:stCondLst>
                                            <p:cond delay="50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Admin\AppData\Local\Microsoft\Windows\Temporary Internet Files\Content.IE5\MGI1UWGT\MC900124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0"/>
            <a:ext cx="720064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91700" y="2478729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ona ti uvije věnec </a:t>
            </a:r>
          </a:p>
          <a:p>
            <a:pPr algn="ctr"/>
            <a:r>
              <a:rPr lang="cs-CZ" sz="2800" b="1" dirty="0" smtClean="0"/>
              <a:t>z rozmarýnku.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0215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81"/>
    </mc:Choice>
    <mc:Fallback xmlns="">
      <p:transition spd="slow" advTm="7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75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75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140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Běžela ovečka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Běžela ovečka</dc:title>
  <dc:creator>Admin</dc:creator>
  <cp:lastModifiedBy>Admin</cp:lastModifiedBy>
  <cp:revision>12</cp:revision>
  <dcterms:created xsi:type="dcterms:W3CDTF">2012-03-10T12:35:47Z</dcterms:created>
  <dcterms:modified xsi:type="dcterms:W3CDTF">2012-05-23T13:58:14Z</dcterms:modified>
</cp:coreProperties>
</file>