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  <p:sldMasterId id="2147483734" r:id="rId2"/>
  </p:sldMasterIdLst>
  <p:sldIdLst>
    <p:sldId id="263" r:id="rId3"/>
    <p:sldId id="262" r:id="rId4"/>
    <p:sldId id="257" r:id="rId5"/>
    <p:sldId id="258" r:id="rId6"/>
    <p:sldId id="259" r:id="rId7"/>
    <p:sldId id="260" r:id="rId8"/>
    <p:sldId id="261" r:id="rId9"/>
    <p:sldId id="264" r:id="rId10"/>
    <p:sldId id="271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1561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26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517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1072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7119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0895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2235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275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8272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6245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805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B68B159F-83B9-423C-9173-F94F1731DE0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70789C32-CEE0-46C4-AB5F-EE44E34720B5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752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751598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VY_32_INOVACE_18_ Přenos HIV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232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42900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i="1" dirty="0" smtClean="0">
                <a:solidFill>
                  <a:schemeClr val="accent3">
                    <a:lumMod val="50000"/>
                  </a:schemeClr>
                </a:solidFill>
              </a:rPr>
              <a:t>Přenos  HIV</a:t>
            </a:r>
            <a:endParaRPr lang="cs-CZ" sz="8800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80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Přenos HIV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tělní tekutiny – krev, sperma, vaginální sekret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ohlavní styk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rev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 matky na dítě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mimo organismus virus přežívá krátkodobě</a:t>
            </a:r>
          </a:p>
          <a:p>
            <a:r>
              <a:rPr lang="cs-CZ" dirty="0"/>
              <a:t> </a:t>
            </a:r>
            <a:r>
              <a:rPr lang="cs-CZ" dirty="0" smtClean="0"/>
              <a:t>nepřežije teplotu 60°C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000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Virus HIV se nepřenáší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odáním ruky</a:t>
            </a:r>
          </a:p>
          <a:p>
            <a:r>
              <a:rPr lang="cs-CZ" dirty="0"/>
              <a:t>p</a:t>
            </a:r>
            <a:r>
              <a:rPr lang="cs-CZ" dirty="0" smtClean="0"/>
              <a:t>oužívám telefonu</a:t>
            </a:r>
          </a:p>
          <a:p>
            <a:r>
              <a:rPr lang="cs-CZ" dirty="0"/>
              <a:t>s</a:t>
            </a:r>
            <a:r>
              <a:rPr lang="cs-CZ" dirty="0" smtClean="0"/>
              <a:t>polečným užíváním nádobí</a:t>
            </a:r>
          </a:p>
          <a:p>
            <a:r>
              <a:rPr lang="cs-CZ" dirty="0"/>
              <a:t>p</a:t>
            </a:r>
            <a:r>
              <a:rPr lang="cs-CZ" dirty="0" smtClean="0"/>
              <a:t>olibky</a:t>
            </a:r>
          </a:p>
          <a:p>
            <a:r>
              <a:rPr lang="cs-CZ" dirty="0"/>
              <a:t>v</a:t>
            </a:r>
            <a:r>
              <a:rPr lang="cs-CZ" dirty="0" smtClean="0"/>
              <a:t> bazénu</a:t>
            </a:r>
          </a:p>
          <a:p>
            <a:r>
              <a:rPr lang="cs-CZ" dirty="0"/>
              <a:t>v</a:t>
            </a:r>
            <a:r>
              <a:rPr lang="cs-CZ" dirty="0" smtClean="0"/>
              <a:t> běžném společenském styku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338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Léky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ZPOMALUJÍ </a:t>
            </a:r>
            <a: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MNOŽENÍ 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VIRU</a:t>
            </a:r>
          </a:p>
          <a:p>
            <a:pPr marL="0" indent="0">
              <a:buNone/>
            </a:pPr>
            <a:endParaRPr lang="cs-CZ" sz="1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dirty="0" smtClean="0"/>
              <a:t>dává </a:t>
            </a:r>
            <a:r>
              <a:rPr lang="cs-CZ" dirty="0"/>
              <a:t>organizmu šanci s virem lépe </a:t>
            </a:r>
            <a:r>
              <a:rPr lang="cs-CZ" dirty="0" smtClean="0"/>
              <a:t>bojovat</a:t>
            </a:r>
            <a:endParaRPr lang="cs-CZ" dirty="0"/>
          </a:p>
          <a:p>
            <a:r>
              <a:rPr lang="cs-CZ" dirty="0" smtClean="0"/>
              <a:t>ovlivňují </a:t>
            </a:r>
            <a:r>
              <a:rPr lang="cs-CZ" dirty="0"/>
              <a:t>průběh HIV infekce, aby </a:t>
            </a:r>
            <a:r>
              <a:rPr lang="cs-CZ" dirty="0" smtClean="0"/>
              <a:t>se </a:t>
            </a:r>
            <a:r>
              <a:rPr lang="cs-CZ" dirty="0"/>
              <a:t>nerozvíjela až do stádia </a:t>
            </a:r>
            <a:r>
              <a:rPr lang="cs-CZ" dirty="0" smtClean="0"/>
              <a:t>AIDS</a:t>
            </a:r>
            <a:endParaRPr lang="cs-CZ" dirty="0"/>
          </a:p>
          <a:p>
            <a:r>
              <a:rPr lang="cs-CZ" dirty="0" smtClean="0"/>
              <a:t>kombinovaná léčba - každý lék má za úkol zasahovat v jiném stádiu života viru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84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Výskyt  v  ČR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b="1" dirty="0"/>
          </a:p>
          <a:p>
            <a:r>
              <a:rPr lang="cs-CZ" dirty="0" smtClean="0"/>
              <a:t>od </a:t>
            </a:r>
            <a:r>
              <a:rPr lang="cs-CZ" dirty="0"/>
              <a:t>počátku testování v roce </a:t>
            </a:r>
            <a:r>
              <a:rPr lang="cs-CZ" dirty="0" smtClean="0"/>
              <a:t>1985:</a:t>
            </a:r>
          </a:p>
          <a:p>
            <a:pPr marL="0" indent="0">
              <a:buNone/>
            </a:pPr>
            <a:r>
              <a:rPr lang="cs-CZ" dirty="0" smtClean="0"/>
              <a:t>        - </a:t>
            </a:r>
            <a:r>
              <a:rPr lang="cs-CZ" dirty="0"/>
              <a:t>diagnostikováno k 31. březnu </a:t>
            </a:r>
            <a:r>
              <a:rPr lang="cs-CZ" dirty="0" smtClean="0"/>
              <a:t>2011 </a:t>
            </a:r>
            <a:r>
              <a:rPr lang="cs-CZ" dirty="0">
                <a:solidFill>
                  <a:srgbClr val="FF0000"/>
                </a:solidFill>
              </a:rPr>
              <a:t>1557 HIV </a:t>
            </a:r>
            <a:r>
              <a:rPr lang="cs-CZ" dirty="0" smtClean="0">
                <a:solidFill>
                  <a:srgbClr val="FF0000"/>
                </a:solidFill>
              </a:rPr>
              <a:t>pozitivních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- </a:t>
            </a:r>
            <a:r>
              <a:rPr lang="cs-CZ" dirty="0" smtClean="0">
                <a:solidFill>
                  <a:srgbClr val="FF0000"/>
                </a:solidFill>
              </a:rPr>
              <a:t>323</a:t>
            </a:r>
            <a:r>
              <a:rPr lang="cs-CZ" dirty="0" smtClean="0"/>
              <a:t> lidí onemocnělo </a:t>
            </a:r>
            <a:r>
              <a:rPr lang="cs-CZ" dirty="0" smtClean="0">
                <a:solidFill>
                  <a:srgbClr val="FF0000"/>
                </a:solidFill>
              </a:rPr>
              <a:t>AIDS </a:t>
            </a:r>
            <a:r>
              <a:rPr lang="cs-CZ" dirty="0" smtClean="0"/>
              <a:t>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- </a:t>
            </a:r>
            <a:r>
              <a:rPr lang="cs-CZ" dirty="0" smtClean="0">
                <a:solidFill>
                  <a:srgbClr val="FF0000"/>
                </a:solidFill>
              </a:rPr>
              <a:t>170</a:t>
            </a:r>
            <a:r>
              <a:rPr lang="cs-CZ" dirty="0" smtClean="0"/>
              <a:t> lidí </a:t>
            </a:r>
            <a:r>
              <a:rPr lang="cs-CZ" dirty="0" smtClean="0">
                <a:solidFill>
                  <a:srgbClr val="FF0000"/>
                </a:solidFill>
              </a:rPr>
              <a:t>zemřelo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r>
              <a:rPr lang="cs-CZ" dirty="0" smtClean="0"/>
              <a:t> - V </a:t>
            </a:r>
            <a:r>
              <a:rPr lang="cs-CZ" dirty="0"/>
              <a:t>roce 2005 bylo v zemi 90 nových případů </a:t>
            </a:r>
            <a:r>
              <a:rPr lang="cs-CZ" dirty="0" smtClean="0"/>
              <a:t>infekce</a:t>
            </a:r>
          </a:p>
          <a:p>
            <a:pPr marL="0" indent="0">
              <a:buNone/>
            </a:pPr>
            <a:r>
              <a:rPr lang="cs-CZ" dirty="0" smtClean="0"/>
              <a:t>  -  </a:t>
            </a:r>
            <a:r>
              <a:rPr lang="cs-CZ" dirty="0"/>
              <a:t>v roce </a:t>
            </a:r>
            <a:r>
              <a:rPr lang="cs-CZ" dirty="0" smtClean="0"/>
              <a:t>2006 -   93 </a:t>
            </a:r>
          </a:p>
          <a:p>
            <a:pPr marL="0" indent="0">
              <a:buNone/>
            </a:pPr>
            <a:r>
              <a:rPr lang="cs-CZ" dirty="0" smtClean="0"/>
              <a:t>  -  </a:t>
            </a:r>
            <a:r>
              <a:rPr lang="cs-CZ" dirty="0"/>
              <a:t>v roce 2007 -</a:t>
            </a:r>
            <a:r>
              <a:rPr lang="cs-CZ" dirty="0" smtClean="0"/>
              <a:t> 122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 v </a:t>
            </a:r>
            <a:r>
              <a:rPr lang="cs-CZ" dirty="0"/>
              <a:t>roce </a:t>
            </a:r>
            <a:r>
              <a:rPr lang="cs-CZ" dirty="0" smtClean="0"/>
              <a:t>2008 - 142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 </a:t>
            </a:r>
            <a:r>
              <a:rPr lang="cs-CZ" dirty="0"/>
              <a:t>v roce 2009 -</a:t>
            </a:r>
            <a:r>
              <a:rPr lang="cs-CZ" dirty="0" smtClean="0"/>
              <a:t> </a:t>
            </a:r>
            <a:r>
              <a:rPr lang="cs-CZ" dirty="0"/>
              <a:t>157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 v roce 2010 - 180</a:t>
            </a:r>
          </a:p>
          <a:p>
            <a:pPr marL="0" indent="0">
              <a:buNone/>
            </a:pPr>
            <a:r>
              <a:rPr lang="cs-CZ" dirty="0" smtClean="0"/>
              <a:t>Nejčastěji </a:t>
            </a:r>
            <a:r>
              <a:rPr lang="cs-CZ" dirty="0"/>
              <a:t>se lidé nakazili při nechráněném sexu, přes šest procent při užívání drog.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01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Poranění  jehlou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56584"/>
          </a:xfrm>
        </p:spPr>
        <p:txBody>
          <a:bodyPr>
            <a:noAutofit/>
          </a:bodyPr>
          <a:lstStyle/>
          <a:p>
            <a:r>
              <a:rPr lang="cs-CZ" sz="2400" dirty="0" smtClean="0"/>
              <a:t>Šetrně vyjmout jehlu z rány</a:t>
            </a:r>
          </a:p>
          <a:p>
            <a:r>
              <a:rPr lang="cs-CZ" sz="2400" dirty="0" smtClean="0"/>
              <a:t>Nechat ránu alespoň 5 minut krvácet, nemačkat ji   </a:t>
            </a:r>
          </a:p>
          <a:p>
            <a:pPr marL="109728" indent="0">
              <a:buNone/>
            </a:pPr>
            <a:r>
              <a:rPr lang="cs-CZ" sz="2400" dirty="0" smtClean="0"/>
              <a:t>    a nevysávat</a:t>
            </a:r>
          </a:p>
          <a:p>
            <a:r>
              <a:rPr lang="cs-CZ" sz="2400" dirty="0" smtClean="0"/>
              <a:t>5-10 minut oplachovat tekoucí vodou a omývat mýdlem</a:t>
            </a:r>
          </a:p>
          <a:p>
            <a:r>
              <a:rPr lang="cs-CZ" sz="2400" dirty="0" smtClean="0"/>
              <a:t>Dezinfikovat ránu /</a:t>
            </a:r>
            <a:r>
              <a:rPr lang="cs-CZ" sz="2400" dirty="0" err="1" smtClean="0"/>
              <a:t>Jodisol</a:t>
            </a:r>
            <a:r>
              <a:rPr lang="cs-CZ" sz="2400" dirty="0" smtClean="0"/>
              <a:t>/</a:t>
            </a:r>
          </a:p>
          <a:p>
            <a:r>
              <a:rPr lang="cs-CZ" sz="2400" dirty="0" smtClean="0"/>
              <a:t>Překrýt ránu obvazem</a:t>
            </a:r>
          </a:p>
          <a:p>
            <a:r>
              <a:rPr lang="cs-CZ" sz="2400" dirty="0" smtClean="0"/>
              <a:t>Jehlu uschovat v pevné schránce – nebezpečný odpad</a:t>
            </a:r>
          </a:p>
          <a:p>
            <a:r>
              <a:rPr lang="cs-CZ" sz="2400" dirty="0" smtClean="0"/>
              <a:t>Zraněného nejlépe do 2 hodin dopravit k lékaři</a:t>
            </a:r>
          </a:p>
          <a:p>
            <a:r>
              <a:rPr lang="cs-CZ" sz="2400" dirty="0" smtClean="0"/>
              <a:t>S sebou očkovací průkaz – hepatitida</a:t>
            </a:r>
          </a:p>
          <a:p>
            <a:r>
              <a:rPr lang="cs-CZ" sz="2400" dirty="0" smtClean="0"/>
              <a:t>Ohlásit událost policii</a:t>
            </a:r>
          </a:p>
          <a:p>
            <a:r>
              <a:rPr lang="cs-CZ" sz="2400" dirty="0" smtClean="0"/>
              <a:t>Znečištěné oblečení vyprat min. při teplotě 60°C, 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případně dezinfikovat ve studené vodě + chloramin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11679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Virus HIV zničí teplota: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2924944"/>
            <a:ext cx="1309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50°C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3938275"/>
            <a:ext cx="1332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60°C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9191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29600" cy="352839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 </a:t>
            </a:r>
            <a:r>
              <a:rPr lang="cs-CZ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Urči </a:t>
            </a:r>
            <a:br>
              <a:rPr lang="cs-CZ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pravdivost </a:t>
            </a:r>
            <a:br>
              <a:rPr lang="cs-CZ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      následujících</a:t>
            </a:r>
            <a:br>
              <a:rPr lang="cs-CZ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                             tvrzení</a:t>
            </a:r>
            <a:endParaRPr lang="cs-CZ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896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340768"/>
            <a:ext cx="8229600" cy="2222317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HIV pozitivní člověk musí 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dodržovat přísná hygienická pravidla.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4509120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50589" y="4509120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17390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8229600" cy="18002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HIV pozitivní člověk svého partnera/partnerku o tom, že je HIV pozitivní neinformuje.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0" y="4251023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4251023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3631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8229600" cy="24482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HIV pozitivní člověk může půjčovat svůj zubní kartáček, protože možné nakažení slinami se dosud nepotvrdilo.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4509120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4509120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5410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8229600" cy="14400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HIV pozitivní člověk může být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dárcem orgánů.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4221088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4221088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2025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HIV pozitivní člověk nakazí jiné podáním ruky.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4365104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4365724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25919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556792"/>
            <a:ext cx="8229600" cy="172806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HIV pozitivní partneři nemusí při pohlavním styku používat kondom.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4221088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84168" y="4221088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4956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 HIV pozitivní člověk se může fyzicky přetěžovat.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4221088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21536" y="4221088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5597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HIV pozitivní člověk nemusí příliš spát.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4149080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872" y="4149080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6414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412776"/>
            <a:ext cx="8784976" cy="1935088"/>
          </a:xfrm>
        </p:spPr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chemeClr val="tx1"/>
                </a:solidFill>
              </a:rPr>
              <a:t>Nevadí, že HIV pozitivní člověk střídá sexuální partnery/partnerky.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0" y="4149080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4149080"/>
            <a:ext cx="635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  <p:sp>
        <p:nvSpPr>
          <p:cNvPr id="5" name="Čtyřcípá hvězda 4"/>
          <p:cNvSpPr/>
          <p:nvPr/>
        </p:nvSpPr>
        <p:spPr>
          <a:xfrm>
            <a:off x="4658078" y="6490347"/>
            <a:ext cx="192596" cy="133846"/>
          </a:xfrm>
          <a:prstGeom prst="star4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9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243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Zdroje</a:t>
            </a:r>
            <a:endParaRPr lang="cs-CZ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ČSÚ</a:t>
            </a:r>
          </a:p>
          <a:p>
            <a:r>
              <a:rPr lang="cs-CZ" smtClean="0"/>
              <a:t>Vlastní zdroje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89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109</TotalTime>
  <Words>332</Words>
  <Application>Microsoft Office PowerPoint</Application>
  <PresentationFormat>Předvádění na obrazovce (4:3)</PresentationFormat>
  <Paragraphs>90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Brooklet</vt:lpstr>
      <vt:lpstr>Motiv sady Office</vt:lpstr>
      <vt:lpstr>Prezentace aplikace PowerPoint</vt:lpstr>
      <vt:lpstr>Přenos  HIV</vt:lpstr>
      <vt:lpstr>Přenos HIV</vt:lpstr>
      <vt:lpstr>Virus HIV se nepřenáší</vt:lpstr>
      <vt:lpstr>Léky</vt:lpstr>
      <vt:lpstr>Výskyt  v  ČR</vt:lpstr>
      <vt:lpstr>Poranění  jehlou</vt:lpstr>
      <vt:lpstr>Virus HIV zničí teplota:</vt:lpstr>
      <vt:lpstr>  Urči          pravdivost                    následujících                                         tvrzení</vt:lpstr>
      <vt:lpstr>HIV pozitivní člověk musí  dodržovat přísná hygienická pravidla.</vt:lpstr>
      <vt:lpstr>HIV pozitivní člověk svého partnera/partnerku o tom, že je HIV pozitivní neinformuje.</vt:lpstr>
      <vt:lpstr>HIV pozitivní člověk může půjčovat svůj zubní kartáček, protože možné nakažení slinami se dosud nepotvrdilo.</vt:lpstr>
      <vt:lpstr>HIV pozitivní člověk může být dárcem orgánů. </vt:lpstr>
      <vt:lpstr>HIV pozitivní člověk nakazí jiné podáním ruky.</vt:lpstr>
      <vt:lpstr>HIV pozitivní partneři nemusí při pohlavním styku používat kondom.</vt:lpstr>
      <vt:lpstr> HIV pozitivní člověk se může fyzicky přetěžovat. </vt:lpstr>
      <vt:lpstr>HIV pozitivní člověk nemusí příliš spát.</vt:lpstr>
      <vt:lpstr>Nevadí, že HIV pozitivní člověk střídá sexuální partnery/partnerky.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Přenos HIV</dc:title>
  <dc:creator>OEM</dc:creator>
  <cp:lastModifiedBy>OEM</cp:lastModifiedBy>
  <cp:revision>18</cp:revision>
  <dcterms:created xsi:type="dcterms:W3CDTF">2011-08-20T19:19:39Z</dcterms:created>
  <dcterms:modified xsi:type="dcterms:W3CDTF">2011-11-21T15:17:44Z</dcterms:modified>
</cp:coreProperties>
</file>