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72"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58"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194"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Kliknutím lze upravit styl.</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95EC1D4A-A796-47C3-A63E-CE236FB377E2}" type="datetimeFigureOut">
              <a:rPr lang="cs-CZ" smtClean="0"/>
              <a:t>23.5.2012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AC57A5DF-1266-40EA-9282-1E66B9DE06C0}" type="slidenum">
              <a:rPr lang="cs-CZ" smtClean="0"/>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95EC1D4A-A796-47C3-A63E-CE236FB377E2}" type="datetimeFigureOut">
              <a:rPr lang="cs-CZ" smtClean="0"/>
              <a:t>23.5.2012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AC57A5DF-1266-40EA-9282-1E66B9DE06C0}" type="slidenum">
              <a:rPr lang="cs-CZ" smtClean="0"/>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AC57A5DF-1266-40EA-9282-1E66B9DE06C0}" type="slidenum">
              <a:rPr lang="cs-CZ" smtClean="0"/>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AC57A5DF-1266-40EA-9282-1E66B9DE06C0}" type="slidenum">
              <a:rPr lang="cs-CZ" smtClean="0"/>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95EC1D4A-A796-47C3-A63E-CE236FB377E2}" type="datetimeFigureOut">
              <a:rPr lang="cs-CZ" smtClean="0"/>
              <a:t>23.5.2012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AC57A5DF-1266-40EA-9282-1E66B9DE06C0}" type="slidenum">
              <a:rPr lang="cs-CZ" smtClean="0"/>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Kliknutím lze upravit styl.</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Kliknutím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Kliknutím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95EC1D4A-A796-47C3-A63E-CE236FB377E2}" type="datetimeFigureOut">
              <a:rPr lang="cs-CZ" smtClean="0"/>
              <a:t>23.5.2012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AC57A5DF-1266-40EA-9282-1E66B9DE06C0}" type="slidenum">
              <a:rPr lang="cs-CZ" smtClean="0"/>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95EC1D4A-A796-47C3-A63E-CE236FB377E2}" type="datetimeFigureOut">
              <a:rPr lang="cs-CZ" smtClean="0"/>
              <a:t>23.5.2012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AC57A5DF-1266-40EA-9282-1E66B9DE06C0}" type="slidenum">
              <a:rPr lang="cs-CZ" smtClean="0"/>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 Target="slide1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 Target="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anorexiejekrasna.blog.cz/1103/bulimie" TargetMode="External"/><Relationship Id="rId7" Type="http://schemas.openxmlformats.org/officeDocument/2006/relationships/hyperlink" Target="http://www.lbbw.cz/srv/cps/content/pub/cs/o-nas/tiskove-stredisko/novinky-a-tiskove-zpravy/68-detsky-usmev-v-cekarnach.shtml" TargetMode="External"/><Relationship Id="rId2" Type="http://schemas.openxmlformats.org/officeDocument/2006/relationships/hyperlink" Target="http://bulimie.ordinace.biz/" TargetMode="External"/><Relationship Id="rId1" Type="http://schemas.openxmlformats.org/officeDocument/2006/relationships/slideLayout" Target="../slideLayouts/slideLayout2.xml"/><Relationship Id="rId6" Type="http://schemas.openxmlformats.org/officeDocument/2006/relationships/hyperlink" Target="http://teenagerporadna.blog.cz/en/1102/stava-se-ze-me-bulimicka" TargetMode="External"/><Relationship Id="rId5" Type="http://schemas.openxmlformats.org/officeDocument/2006/relationships/hyperlink" Target="http://www.ensenandoacomeramihijo.com/?p=851" TargetMode="External"/><Relationship Id="rId4" Type="http://schemas.openxmlformats.org/officeDocument/2006/relationships/hyperlink" Target="http://www.alfinal.com/Salud/diferencias.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Bulimie</a:t>
            </a:r>
            <a:endParaRPr lang="cs-CZ" dirty="0"/>
          </a:p>
        </p:txBody>
      </p:sp>
      <p:sp>
        <p:nvSpPr>
          <p:cNvPr id="3" name="Podnadpis 2"/>
          <p:cNvSpPr>
            <a:spLocks noGrp="1"/>
          </p:cNvSpPr>
          <p:nvPr>
            <p:ph type="subTitle" idx="1"/>
          </p:nvPr>
        </p:nvSpPr>
        <p:spPr>
          <a:xfrm>
            <a:off x="1547664" y="2852936"/>
            <a:ext cx="6560234" cy="1752600"/>
          </a:xfrm>
        </p:spPr>
        <p:txBody>
          <a:bodyPr>
            <a:normAutofit fontScale="70000" lnSpcReduction="20000"/>
          </a:bodyPr>
          <a:lstStyle/>
          <a:p>
            <a:pPr algn="ctr"/>
            <a:r>
              <a:rPr lang="cs-CZ" dirty="0" smtClean="0"/>
              <a:t>VY_32_INOVACE_1_VÝCHOVA </a:t>
            </a:r>
            <a:r>
              <a:rPr lang="cs-CZ" dirty="0"/>
              <a:t>KE </a:t>
            </a:r>
            <a:r>
              <a:rPr lang="cs-CZ" dirty="0" smtClean="0"/>
              <a:t>ZDRAVÍ_2_BULIMIE</a:t>
            </a:r>
          </a:p>
          <a:p>
            <a:pPr algn="ctr"/>
            <a:r>
              <a:rPr lang="cs-CZ" dirty="0" smtClean="0"/>
              <a:t>Dětský </a:t>
            </a:r>
            <a:r>
              <a:rPr lang="cs-CZ" dirty="0"/>
              <a:t>domov, Základní škola </a:t>
            </a:r>
            <a:r>
              <a:rPr lang="cs-CZ" dirty="0" smtClean="0"/>
              <a:t>a Střední škola, Duchcov, </a:t>
            </a:r>
            <a:r>
              <a:rPr lang="cs-CZ" dirty="0"/>
              <a:t>příspěvková organizace</a:t>
            </a:r>
          </a:p>
          <a:p>
            <a:pPr algn="ctr"/>
            <a:r>
              <a:rPr lang="cs-CZ" dirty="0"/>
              <a:t>Registrační číslo: cz.1.07/1.4.00/21.0559</a:t>
            </a:r>
          </a:p>
          <a:p>
            <a:pPr algn="ctr"/>
            <a:r>
              <a:rPr lang="cs-CZ" dirty="0"/>
              <a:t>Mgr. Ladislava Hofmanová</a:t>
            </a:r>
          </a:p>
          <a:p>
            <a:pPr algn="ct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476672"/>
            <a:ext cx="4181475"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09341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je bulimie?</a:t>
            </a:r>
            <a:endParaRPr lang="cs-CZ" dirty="0"/>
          </a:p>
        </p:txBody>
      </p:sp>
      <p:sp>
        <p:nvSpPr>
          <p:cNvPr id="3" name="Zástupný symbol pro obsah 2"/>
          <p:cNvSpPr>
            <a:spLocks noGrp="1"/>
          </p:cNvSpPr>
          <p:nvPr>
            <p:ph idx="1"/>
          </p:nvPr>
        </p:nvSpPr>
        <p:spPr/>
        <p:txBody>
          <a:bodyPr>
            <a:normAutofit/>
          </a:bodyPr>
          <a:lstStyle/>
          <a:p>
            <a:r>
              <a:rPr lang="cs-CZ" dirty="0" smtClean="0"/>
              <a:t>Jedná se o záchvatové </a:t>
            </a:r>
            <a:r>
              <a:rPr lang="cs-CZ" dirty="0"/>
              <a:t>přejídání a snaze tomuto čelit – úmyslným </a:t>
            </a:r>
            <a:r>
              <a:rPr lang="cs-CZ" dirty="0" smtClean="0"/>
              <a:t>vyvrhováním. </a:t>
            </a:r>
            <a:r>
              <a:rPr lang="cs-CZ" dirty="0"/>
              <a:t>potravy, ale také vyvoláváním průjmu, užíváním anorektik či jiných látek k hubnutí S</a:t>
            </a:r>
            <a:r>
              <a:rPr lang="cs-CZ" dirty="0" smtClean="0"/>
              <a:t>e </a:t>
            </a:r>
            <a:r>
              <a:rPr lang="cs-CZ" dirty="0"/>
              <a:t>snahou, aby postižený netloustl. </a:t>
            </a:r>
            <a:endParaRPr lang="cs-CZ"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4221088"/>
            <a:ext cx="2304256"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4902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4098"/>
                                        </p:tgtEl>
                                        <p:attrNameLst>
                                          <p:attrName>style.visibility</p:attrName>
                                        </p:attrNameLst>
                                      </p:cBhvr>
                                      <p:to>
                                        <p:strVal val="visible"/>
                                      </p:to>
                                    </p:set>
                                    <p:animEffect transition="in" filter="fade">
                                      <p:cBhvr>
                                        <p:cTn id="10" dur="1000"/>
                                        <p:tgtEl>
                                          <p:spTgt spid="4098"/>
                                        </p:tgtEl>
                                      </p:cBhvr>
                                    </p:animEffect>
                                    <p:anim calcmode="lin" valueType="num">
                                      <p:cBhvr>
                                        <p:cTn id="11" dur="1000" fill="hold"/>
                                        <p:tgtEl>
                                          <p:spTgt spid="4098"/>
                                        </p:tgtEl>
                                        <p:attrNameLst>
                                          <p:attrName>ppt_x</p:attrName>
                                        </p:attrNameLst>
                                      </p:cBhvr>
                                      <p:tavLst>
                                        <p:tav tm="0">
                                          <p:val>
                                            <p:strVal val="#ppt_x"/>
                                          </p:val>
                                        </p:tav>
                                        <p:tav tm="100000">
                                          <p:val>
                                            <p:strVal val="#ppt_x"/>
                                          </p:val>
                                        </p:tav>
                                      </p:tavLst>
                                    </p:anim>
                                    <p:anim calcmode="lin" valueType="num">
                                      <p:cBhvr>
                                        <p:cTn id="12"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a:t>Projevuje se zejména u dívek (žen) ve věku 13–18 let, není však výjimkou ani ve vyšším věku a u mužů. Bulimie se léčí pomocí psychoterapie.</a:t>
            </a:r>
          </a:p>
          <a:p>
            <a:endParaRPr lang="cs-CZ"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3717032"/>
            <a:ext cx="4320539" cy="2874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535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8194"/>
                                        </p:tgtEl>
                                        <p:attrNameLst>
                                          <p:attrName>style.visibility</p:attrName>
                                        </p:attrNameLst>
                                      </p:cBhvr>
                                      <p:to>
                                        <p:strVal val="visible"/>
                                      </p:to>
                                    </p:set>
                                    <p:animEffect transition="in" filter="fade">
                                      <p:cBhvr>
                                        <p:cTn id="10" dur="1000"/>
                                        <p:tgtEl>
                                          <p:spTgt spid="8194"/>
                                        </p:tgtEl>
                                      </p:cBhvr>
                                    </p:animEffect>
                                    <p:anim calcmode="lin" valueType="num">
                                      <p:cBhvr>
                                        <p:cTn id="11" dur="1000" fill="hold"/>
                                        <p:tgtEl>
                                          <p:spTgt spid="8194"/>
                                        </p:tgtEl>
                                        <p:attrNameLst>
                                          <p:attrName>ppt_x</p:attrName>
                                        </p:attrNameLst>
                                      </p:cBhvr>
                                      <p:tavLst>
                                        <p:tav tm="0">
                                          <p:val>
                                            <p:strVal val="#ppt_x"/>
                                          </p:val>
                                        </p:tav>
                                        <p:tav tm="100000">
                                          <p:val>
                                            <p:strVal val="#ppt_x"/>
                                          </p:val>
                                        </p:tav>
                                      </p:tavLst>
                                    </p:anim>
                                    <p:anim calcmode="lin" valueType="num">
                                      <p:cBhvr>
                                        <p:cTn id="12"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 se projevuje?</a:t>
            </a:r>
            <a:endParaRPr lang="cs-CZ" dirty="0"/>
          </a:p>
        </p:txBody>
      </p:sp>
      <p:sp>
        <p:nvSpPr>
          <p:cNvPr id="3" name="Zástupný symbol pro obsah 2"/>
          <p:cNvSpPr>
            <a:spLocks noGrp="1"/>
          </p:cNvSpPr>
          <p:nvPr>
            <p:ph idx="1"/>
          </p:nvPr>
        </p:nvSpPr>
        <p:spPr>
          <a:xfrm>
            <a:off x="463185" y="1638344"/>
            <a:ext cx="8229600" cy="4525963"/>
          </a:xfrm>
        </p:spPr>
        <p:txBody>
          <a:bodyPr>
            <a:normAutofit fontScale="77500" lnSpcReduction="20000"/>
          </a:bodyPr>
          <a:lstStyle/>
          <a:p>
            <a:r>
              <a:rPr lang="cs-CZ" dirty="0"/>
              <a:t>Z</a:t>
            </a:r>
            <a:r>
              <a:rPr lang="cs-CZ" dirty="0" smtClean="0"/>
              <a:t>vracením </a:t>
            </a:r>
            <a:r>
              <a:rPr lang="cs-CZ" dirty="0"/>
              <a:t>a stárnutím kůže</a:t>
            </a:r>
            <a:r>
              <a:rPr lang="cs-CZ" dirty="0" smtClean="0"/>
              <a:t>.</a:t>
            </a:r>
          </a:p>
          <a:p>
            <a:r>
              <a:rPr lang="cs-CZ" dirty="0"/>
              <a:t>M</a:t>
            </a:r>
            <a:r>
              <a:rPr lang="cs-CZ" dirty="0" smtClean="0"/>
              <a:t>ůže </a:t>
            </a:r>
            <a:r>
              <a:rPr lang="cs-CZ" dirty="0"/>
              <a:t>rovněž způsobit vypadání zubů či nehtů a někdy i úplné oslepení</a:t>
            </a:r>
            <a:r>
              <a:rPr lang="cs-CZ" dirty="0" smtClean="0"/>
              <a:t>.</a:t>
            </a:r>
          </a:p>
          <a:p>
            <a:endParaRPr lang="cs-CZ" dirty="0" smtClean="0"/>
          </a:p>
          <a:p>
            <a:endParaRPr lang="cs-CZ" dirty="0"/>
          </a:p>
          <a:p>
            <a:endParaRPr lang="cs-CZ" dirty="0" smtClean="0"/>
          </a:p>
          <a:p>
            <a:endParaRPr lang="cs-CZ" dirty="0" smtClean="0"/>
          </a:p>
          <a:p>
            <a:endParaRPr lang="cs-CZ" dirty="0"/>
          </a:p>
          <a:p>
            <a:endParaRPr lang="cs-CZ" dirty="0" smtClean="0"/>
          </a:p>
          <a:p>
            <a:r>
              <a:rPr lang="cs-CZ" dirty="0"/>
              <a:t>P</a:t>
            </a:r>
            <a:r>
              <a:rPr lang="cs-CZ" dirty="0" smtClean="0"/>
              <a:t>o </a:t>
            </a:r>
            <a:r>
              <a:rPr lang="cs-CZ" dirty="0"/>
              <a:t>záchvatu přejedení nastává nutnost zkonzumované potraviny z těla vypudit pomocí zvracení, Lakadiv či diuretik</a:t>
            </a:r>
            <a:r>
              <a:rPr lang="cs-CZ" dirty="0" smtClean="0"/>
              <a:t>.</a:t>
            </a:r>
          </a:p>
          <a:p>
            <a:r>
              <a:rPr lang="cs-CZ" sz="2000" dirty="0" smtClean="0"/>
              <a:t>Ovšem právě to způsobuje následné komplikace. Zatímco tuky se rozkládají poměrně rychle a tedy i zvracení vyvolané přímo po jídle vypudí asi jen jejich poloviny.</a:t>
            </a:r>
            <a:endParaRPr lang="cs-CZ" sz="2000" dirty="0"/>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7" y="2451397"/>
            <a:ext cx="3370201" cy="1777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5811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42" presetClass="entr" presetSubtype="0" fill="hold" nodeType="withEffect">
                                  <p:stCondLst>
                                    <p:cond delay="0"/>
                                  </p:stCondLst>
                                  <p:childTnLst>
                                    <p:set>
                                      <p:cBhvr>
                                        <p:cTn id="14" dur="1" fill="hold">
                                          <p:stCondLst>
                                            <p:cond delay="0"/>
                                          </p:stCondLst>
                                        </p:cTn>
                                        <p:tgtEl>
                                          <p:spTgt spid="5123"/>
                                        </p:tgtEl>
                                        <p:attrNameLst>
                                          <p:attrName>style.visibility</p:attrName>
                                        </p:attrNameLst>
                                      </p:cBhvr>
                                      <p:to>
                                        <p:strVal val="visible"/>
                                      </p:to>
                                    </p:set>
                                    <p:animEffect transition="in" filter="fade">
                                      <p:cBhvr>
                                        <p:cTn id="15" dur="1000"/>
                                        <p:tgtEl>
                                          <p:spTgt spid="5123"/>
                                        </p:tgtEl>
                                      </p:cBhvr>
                                    </p:animEffect>
                                    <p:anim calcmode="lin" valueType="num">
                                      <p:cBhvr>
                                        <p:cTn id="16" dur="1000" fill="hold"/>
                                        <p:tgtEl>
                                          <p:spTgt spid="5123"/>
                                        </p:tgtEl>
                                        <p:attrNameLst>
                                          <p:attrName>ppt_x</p:attrName>
                                        </p:attrNameLst>
                                      </p:cBhvr>
                                      <p:tavLst>
                                        <p:tav tm="0">
                                          <p:val>
                                            <p:strVal val="#ppt_x"/>
                                          </p:val>
                                        </p:tav>
                                        <p:tav tm="100000">
                                          <p:val>
                                            <p:strVal val="#ppt_x"/>
                                          </p:val>
                                        </p:tav>
                                      </p:tavLst>
                                    </p:anim>
                                    <p:anim calcmode="lin" valueType="num">
                                      <p:cBhvr>
                                        <p:cTn id="17" dur="1000" fill="hold"/>
                                        <p:tgtEl>
                                          <p:spTgt spid="5123"/>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57200" y="1600200"/>
            <a:ext cx="5410944" cy="4525963"/>
          </a:xfrm>
        </p:spPr>
        <p:txBody>
          <a:bodyPr>
            <a:normAutofit fontScale="92500" lnSpcReduction="20000"/>
          </a:bodyPr>
          <a:lstStyle/>
          <a:p>
            <a:pPr algn="just"/>
            <a:r>
              <a:rPr lang="cs-CZ" dirty="0"/>
              <a:t>Z</a:t>
            </a:r>
            <a:r>
              <a:rPr lang="cs-CZ" dirty="0" smtClean="0"/>
              <a:t>působeno </a:t>
            </a:r>
            <a:r>
              <a:rPr lang="cs-CZ" dirty="0"/>
              <a:t>snahou udržet si přijatelnou váhu, proto je </a:t>
            </a:r>
            <a:r>
              <a:rPr lang="cs-CZ" dirty="0" smtClean="0"/>
              <a:t>      u </a:t>
            </a:r>
            <a:r>
              <a:rPr lang="cs-CZ" dirty="0"/>
              <a:t>nich velmi častý tzv. jojo efekt, kdy při záchvatech přibírají </a:t>
            </a:r>
            <a:r>
              <a:rPr lang="cs-CZ" dirty="0" smtClean="0"/>
              <a:t>a </a:t>
            </a:r>
            <a:r>
              <a:rPr lang="cs-CZ" dirty="0"/>
              <a:t>posléze se zase vrací na svoji původní hmotnost</a:t>
            </a:r>
            <a:r>
              <a:rPr lang="cs-CZ" dirty="0" smtClean="0"/>
              <a:t>.</a:t>
            </a:r>
          </a:p>
          <a:p>
            <a:r>
              <a:rPr lang="cs-CZ" dirty="0"/>
              <a:t>P</a:t>
            </a:r>
            <a:r>
              <a:rPr lang="cs-CZ" dirty="0" smtClean="0"/>
              <a:t>ravdu </a:t>
            </a:r>
            <a:r>
              <a:rPr lang="cs-CZ" dirty="0"/>
              <a:t>o přijmu jídla výtečně před okolím </a:t>
            </a:r>
            <a:r>
              <a:rPr lang="cs-CZ" dirty="0" smtClean="0"/>
              <a:t>tají.</a:t>
            </a:r>
          </a:p>
          <a:p>
            <a:r>
              <a:rPr lang="cs-CZ" dirty="0" smtClean="0"/>
              <a:t>Jídlo </a:t>
            </a:r>
            <a:r>
              <a:rPr lang="cs-CZ" dirty="0"/>
              <a:t>jim zastupuje věci, které považují za nepříjemné a nedokáží je přímo vyjádřit. </a:t>
            </a:r>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5356" y="1758727"/>
            <a:ext cx="2416671" cy="4151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095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42" presetClass="entr" presetSubtype="0" fill="hold" nodeType="withEffect">
                                  <p:stCondLst>
                                    <p:cond delay="0"/>
                                  </p:stCondLst>
                                  <p:childTnLst>
                                    <p:set>
                                      <p:cBhvr>
                                        <p:cTn id="14" dur="1" fill="hold">
                                          <p:stCondLst>
                                            <p:cond delay="0"/>
                                          </p:stCondLst>
                                        </p:cTn>
                                        <p:tgtEl>
                                          <p:spTgt spid="7171"/>
                                        </p:tgtEl>
                                        <p:attrNameLst>
                                          <p:attrName>style.visibility</p:attrName>
                                        </p:attrNameLst>
                                      </p:cBhvr>
                                      <p:to>
                                        <p:strVal val="visible"/>
                                      </p:to>
                                    </p:set>
                                    <p:animEffect transition="in" filter="fade">
                                      <p:cBhvr>
                                        <p:cTn id="15" dur="1000"/>
                                        <p:tgtEl>
                                          <p:spTgt spid="7171"/>
                                        </p:tgtEl>
                                      </p:cBhvr>
                                    </p:animEffect>
                                    <p:anim calcmode="lin" valueType="num">
                                      <p:cBhvr>
                                        <p:cTn id="16" dur="1000" fill="hold"/>
                                        <p:tgtEl>
                                          <p:spTgt spid="7171"/>
                                        </p:tgtEl>
                                        <p:attrNameLst>
                                          <p:attrName>ppt_x</p:attrName>
                                        </p:attrNameLst>
                                      </p:cBhvr>
                                      <p:tavLst>
                                        <p:tav tm="0">
                                          <p:val>
                                            <p:strVal val="#ppt_x"/>
                                          </p:val>
                                        </p:tav>
                                        <p:tav tm="100000">
                                          <p:val>
                                            <p:strVal val="#ppt_x"/>
                                          </p:val>
                                        </p:tav>
                                      </p:tavLst>
                                    </p:anim>
                                    <p:anim calcmode="lin" valueType="num">
                                      <p:cBhvr>
                                        <p:cTn id="17"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 hubnou?</a:t>
            </a:r>
            <a:endParaRPr lang="cs-CZ" dirty="0"/>
          </a:p>
        </p:txBody>
      </p:sp>
      <p:sp>
        <p:nvSpPr>
          <p:cNvPr id="3" name="Zástupný symbol pro obsah 2"/>
          <p:cNvSpPr>
            <a:spLocks noGrp="1"/>
          </p:cNvSpPr>
          <p:nvPr>
            <p:ph idx="1"/>
          </p:nvPr>
        </p:nvSpPr>
        <p:spPr>
          <a:xfrm>
            <a:off x="495672" y="2535585"/>
            <a:ext cx="8229600" cy="4526280"/>
          </a:xfrm>
        </p:spPr>
        <p:txBody>
          <a:bodyPr/>
          <a:lstStyle/>
          <a:p>
            <a:r>
              <a:rPr lang="cs-CZ" dirty="0" smtClean="0"/>
              <a:t>Zvracením.</a:t>
            </a:r>
          </a:p>
          <a:p>
            <a:r>
              <a:rPr lang="cs-CZ" dirty="0" smtClean="0"/>
              <a:t>Zneužíváním projímadel.</a:t>
            </a:r>
          </a:p>
          <a:p>
            <a:r>
              <a:rPr lang="cs-CZ" dirty="0" smtClean="0"/>
              <a:t> Hladověním.</a:t>
            </a:r>
          </a:p>
          <a:p>
            <a:r>
              <a:rPr lang="cs-CZ" dirty="0" smtClean="0"/>
              <a:t>Užíváním </a:t>
            </a:r>
            <a:r>
              <a:rPr lang="cs-CZ" dirty="0"/>
              <a:t>anorektik či diuretik. </a:t>
            </a:r>
            <a:endParaRPr lang="cs-CZ" dirty="0" smtClean="0"/>
          </a:p>
          <a:p>
            <a:r>
              <a:rPr lang="cs-CZ" dirty="0" smtClean="0"/>
              <a:t>Pacienti </a:t>
            </a:r>
            <a:r>
              <a:rPr lang="cs-CZ" dirty="0"/>
              <a:t>trpící diabetem úmyslně vynechávají inzulín.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1700808"/>
            <a:ext cx="3168352" cy="2290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513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fade">
                                      <p:cBhvr>
                                        <p:cTn id="10" dur="1000"/>
                                        <p:tgtEl>
                                          <p:spTgt spid="3074"/>
                                        </p:tgtEl>
                                      </p:cBhvr>
                                    </p:animEffect>
                                    <p:anim calcmode="lin" valueType="num">
                                      <p:cBhvr>
                                        <p:cTn id="11" dur="1000" fill="hold"/>
                                        <p:tgtEl>
                                          <p:spTgt spid="3074"/>
                                        </p:tgtEl>
                                        <p:attrNameLst>
                                          <p:attrName>ppt_x</p:attrName>
                                        </p:attrNameLst>
                                      </p:cBhvr>
                                      <p:tavLst>
                                        <p:tav tm="0">
                                          <p:val>
                                            <p:strVal val="#ppt_x"/>
                                          </p:val>
                                        </p:tav>
                                        <p:tav tm="100000">
                                          <p:val>
                                            <p:strVal val="#ppt_x"/>
                                          </p:val>
                                        </p:tav>
                                      </p:tavLst>
                                    </p:anim>
                                    <p:anim calcmode="lin" valueType="num">
                                      <p:cBhvr>
                                        <p:cTn id="12"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Příznaky</a:t>
            </a:r>
            <a:endParaRPr lang="cs-CZ" dirty="0"/>
          </a:p>
        </p:txBody>
      </p:sp>
      <p:sp>
        <p:nvSpPr>
          <p:cNvPr id="3" name="Zástupný symbol pro obsah 2"/>
          <p:cNvSpPr>
            <a:spLocks noGrp="1"/>
          </p:cNvSpPr>
          <p:nvPr>
            <p:ph idx="1"/>
          </p:nvPr>
        </p:nvSpPr>
        <p:spPr>
          <a:xfrm>
            <a:off x="457200" y="1646237"/>
            <a:ext cx="8435280" cy="4526280"/>
          </a:xfrm>
        </p:spPr>
        <p:txBody>
          <a:bodyPr/>
          <a:lstStyle/>
          <a:p>
            <a:r>
              <a:rPr lang="cs-CZ" dirty="0" smtClean="0"/>
              <a:t>Nízké </a:t>
            </a:r>
            <a:r>
              <a:rPr lang="cs-CZ" dirty="0"/>
              <a:t>sebevědomí a stálí strach z tloušťky</a:t>
            </a:r>
            <a:r>
              <a:rPr lang="cs-CZ" dirty="0" smtClean="0"/>
              <a:t>.</a:t>
            </a:r>
          </a:p>
          <a:p>
            <a:r>
              <a:rPr lang="cs-CZ" dirty="0" smtClean="0"/>
              <a:t>Trpí </a:t>
            </a:r>
            <a:r>
              <a:rPr lang="cs-CZ" dirty="0"/>
              <a:t>depresemi a pocity viny, že se jim zase nepodařilo odolat pokušení se </a:t>
            </a:r>
            <a:r>
              <a:rPr lang="cs-CZ" dirty="0" smtClean="0"/>
              <a:t>přejíst. </a:t>
            </a:r>
            <a:endParaRPr lang="cs-CZ"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9128" y="3501008"/>
            <a:ext cx="3448238" cy="27845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0204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42" presetClass="entr" presetSubtype="0" fill="hold" nodeType="withEffect">
                                  <p:stCondLst>
                                    <p:cond delay="0"/>
                                  </p:stCondLst>
                                  <p:childTnLst>
                                    <p:set>
                                      <p:cBhvr>
                                        <p:cTn id="14" dur="1" fill="hold">
                                          <p:stCondLst>
                                            <p:cond delay="0"/>
                                          </p:stCondLst>
                                        </p:cTn>
                                        <p:tgtEl>
                                          <p:spTgt spid="2051"/>
                                        </p:tgtEl>
                                        <p:attrNameLst>
                                          <p:attrName>style.visibility</p:attrName>
                                        </p:attrNameLst>
                                      </p:cBhvr>
                                      <p:to>
                                        <p:strVal val="visible"/>
                                      </p:to>
                                    </p:set>
                                    <p:animEffect transition="in" filter="fade">
                                      <p:cBhvr>
                                        <p:cTn id="15" dur="1000"/>
                                        <p:tgtEl>
                                          <p:spTgt spid="2051"/>
                                        </p:tgtEl>
                                      </p:cBhvr>
                                    </p:animEffect>
                                    <p:anim calcmode="lin" valueType="num">
                                      <p:cBhvr>
                                        <p:cTn id="16" dur="1000" fill="hold"/>
                                        <p:tgtEl>
                                          <p:spTgt spid="2051"/>
                                        </p:tgtEl>
                                        <p:attrNameLst>
                                          <p:attrName>ppt_x</p:attrName>
                                        </p:attrNameLst>
                                      </p:cBhvr>
                                      <p:tavLst>
                                        <p:tav tm="0">
                                          <p:val>
                                            <p:strVal val="#ppt_x"/>
                                          </p:val>
                                        </p:tav>
                                        <p:tav tm="100000">
                                          <p:val>
                                            <p:strVal val="#ppt_x"/>
                                          </p:val>
                                        </p:tav>
                                      </p:tavLst>
                                    </p:anim>
                                    <p:anim calcmode="lin" valueType="num">
                                      <p:cBhvr>
                                        <p:cTn id="17" dur="1000" fill="hold"/>
                                        <p:tgtEl>
                                          <p:spTgt spid="20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Projevy</a:t>
            </a:r>
            <a:endParaRPr lang="cs-CZ" dirty="0"/>
          </a:p>
        </p:txBody>
      </p:sp>
      <p:sp>
        <p:nvSpPr>
          <p:cNvPr id="3" name="Zástupný symbol pro obsah 2"/>
          <p:cNvSpPr>
            <a:spLocks noGrp="1"/>
          </p:cNvSpPr>
          <p:nvPr>
            <p:ph idx="1"/>
          </p:nvPr>
        </p:nvSpPr>
        <p:spPr>
          <a:xfrm>
            <a:off x="457200" y="1600200"/>
            <a:ext cx="6203032" cy="5141168"/>
          </a:xfrm>
        </p:spPr>
        <p:txBody>
          <a:bodyPr>
            <a:normAutofit fontScale="85000" lnSpcReduction="20000"/>
          </a:bodyPr>
          <a:lstStyle/>
          <a:p>
            <a:r>
              <a:rPr lang="cs-CZ" dirty="0" smtClean="0"/>
              <a:t>Zhoršování </a:t>
            </a:r>
            <a:r>
              <a:rPr lang="cs-CZ" dirty="0"/>
              <a:t>chrupu, kterému žaludeční kyseliny naleptávají zubní </a:t>
            </a:r>
            <a:r>
              <a:rPr lang="cs-CZ" dirty="0" smtClean="0"/>
              <a:t>sklovinu a </a:t>
            </a:r>
            <a:r>
              <a:rPr lang="cs-CZ" dirty="0"/>
              <a:t>může se objevit paradontóza. </a:t>
            </a:r>
            <a:endParaRPr lang="cs-CZ" dirty="0" smtClean="0"/>
          </a:p>
          <a:p>
            <a:r>
              <a:rPr lang="cs-CZ" dirty="0"/>
              <a:t>D</a:t>
            </a:r>
            <a:r>
              <a:rPr lang="cs-CZ" dirty="0" smtClean="0"/>
              <a:t>ochází </a:t>
            </a:r>
            <a:r>
              <a:rPr lang="cs-CZ" dirty="0"/>
              <a:t>k natečení slinných žláz, což způsobuje dojem opuchlého obličeje</a:t>
            </a:r>
            <a:r>
              <a:rPr lang="cs-CZ" dirty="0" smtClean="0"/>
              <a:t>.</a:t>
            </a:r>
            <a:endParaRPr lang="cs-CZ" dirty="0"/>
          </a:p>
          <a:p>
            <a:r>
              <a:rPr lang="cs-CZ" sz="3300" dirty="0"/>
              <a:t>Nerovnováha tělesných látek vyvolává závratě, </a:t>
            </a:r>
            <a:r>
              <a:rPr lang="cs-CZ" sz="3300" dirty="0" smtClean="0"/>
              <a:t>problémy             s </a:t>
            </a:r>
            <a:r>
              <a:rPr lang="cs-CZ" sz="3300" dirty="0"/>
              <a:t>nadýmáním a bolesti </a:t>
            </a:r>
            <a:r>
              <a:rPr lang="cs-CZ" sz="3300" dirty="0" smtClean="0"/>
              <a:t>břicha. </a:t>
            </a:r>
          </a:p>
          <a:p>
            <a:r>
              <a:rPr lang="cs-CZ" dirty="0"/>
              <a:t>D</a:t>
            </a:r>
            <a:r>
              <a:rPr lang="cs-CZ" dirty="0" smtClean="0"/>
              <a:t>ehydratace</a:t>
            </a:r>
            <a:r>
              <a:rPr lang="cs-CZ" dirty="0"/>
              <a:t>, která si vybírá svoji daň převážně na funkci ledvin a srdce. Ledviny mají mnohem větší tendenci </a:t>
            </a:r>
            <a:r>
              <a:rPr lang="cs-CZ" dirty="0" smtClean="0"/>
              <a:t>  k </a:t>
            </a:r>
            <a:r>
              <a:rPr lang="cs-CZ" dirty="0"/>
              <a:t>tvorbě ledvinových kamenů </a:t>
            </a:r>
            <a:r>
              <a:rPr lang="cs-CZ" dirty="0" smtClean="0"/>
              <a:t>                a k </a:t>
            </a:r>
            <a:r>
              <a:rPr lang="cs-CZ" dirty="0"/>
              <a:t>infekcích ledvin i močových cest.</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2400" y="2492895"/>
            <a:ext cx="2032950" cy="30576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1519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42" presetClass="entr" presetSubtype="0" fill="hold" nodeType="withEffect">
                                  <p:stCondLst>
                                    <p:cond delay="0"/>
                                  </p:stCondLst>
                                  <p:childTnLst>
                                    <p:set>
                                      <p:cBhvr>
                                        <p:cTn id="14" dur="1" fill="hold">
                                          <p:stCondLst>
                                            <p:cond delay="0"/>
                                          </p:stCondLst>
                                        </p:cTn>
                                        <p:tgtEl>
                                          <p:spTgt spid="6146"/>
                                        </p:tgtEl>
                                        <p:attrNameLst>
                                          <p:attrName>style.visibility</p:attrName>
                                        </p:attrNameLst>
                                      </p:cBhvr>
                                      <p:to>
                                        <p:strVal val="visible"/>
                                      </p:to>
                                    </p:set>
                                    <p:animEffect transition="in" filter="fade">
                                      <p:cBhvr>
                                        <p:cTn id="15" dur="1000"/>
                                        <p:tgtEl>
                                          <p:spTgt spid="6146"/>
                                        </p:tgtEl>
                                      </p:cBhvr>
                                    </p:animEffect>
                                    <p:anim calcmode="lin" valueType="num">
                                      <p:cBhvr>
                                        <p:cTn id="16" dur="1000" fill="hold"/>
                                        <p:tgtEl>
                                          <p:spTgt spid="6146"/>
                                        </p:tgtEl>
                                        <p:attrNameLst>
                                          <p:attrName>ppt_x</p:attrName>
                                        </p:attrNameLst>
                                      </p:cBhvr>
                                      <p:tavLst>
                                        <p:tav tm="0">
                                          <p:val>
                                            <p:strVal val="#ppt_x"/>
                                          </p:val>
                                        </p:tav>
                                        <p:tav tm="100000">
                                          <p:val>
                                            <p:strVal val="#ppt_x"/>
                                          </p:val>
                                        </p:tav>
                                      </p:tavLst>
                                    </p:anim>
                                    <p:anim calcmode="lin" valueType="num">
                                      <p:cBhvr>
                                        <p:cTn id="17"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057453" y="1700808"/>
            <a:ext cx="4896544" cy="4525963"/>
          </a:xfrm>
        </p:spPr>
        <p:txBody>
          <a:bodyPr/>
          <a:lstStyle/>
          <a:p>
            <a:r>
              <a:rPr lang="cs-CZ" dirty="0"/>
              <a:t>Smrt může </a:t>
            </a:r>
            <a:r>
              <a:rPr lang="cs-CZ"/>
              <a:t>nastat </a:t>
            </a:r>
            <a:r>
              <a:rPr lang="cs-CZ" smtClean="0"/>
              <a:t>         v </a:t>
            </a:r>
            <a:r>
              <a:rPr lang="cs-CZ" dirty="0"/>
              <a:t>akutním stadiu onemocnění a to hlavně selháním </a:t>
            </a:r>
            <a:r>
              <a:rPr lang="cs-CZ"/>
              <a:t>srdce </a:t>
            </a:r>
            <a:r>
              <a:rPr lang="cs-CZ" smtClean="0"/>
              <a:t>            a </a:t>
            </a:r>
            <a:r>
              <a:rPr lang="cs-CZ" dirty="0"/>
              <a:t>oběhu, následkem sebevraždy, nebo prasknutím enormně přeplněného žaludku.</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844824"/>
            <a:ext cx="3129136" cy="3960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496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9218"/>
                                        </p:tgtEl>
                                        <p:attrNameLst>
                                          <p:attrName>style.visibility</p:attrName>
                                        </p:attrNameLst>
                                      </p:cBhvr>
                                      <p:to>
                                        <p:strVal val="visible"/>
                                      </p:to>
                                    </p:set>
                                    <p:animEffect transition="in" filter="fade">
                                      <p:cBhvr>
                                        <p:cTn id="10" dur="1000"/>
                                        <p:tgtEl>
                                          <p:spTgt spid="9218"/>
                                        </p:tgtEl>
                                      </p:cBhvr>
                                    </p:animEffect>
                                    <p:anim calcmode="lin" valueType="num">
                                      <p:cBhvr>
                                        <p:cTn id="11" dur="1000" fill="hold"/>
                                        <p:tgtEl>
                                          <p:spTgt spid="9218"/>
                                        </p:tgtEl>
                                        <p:attrNameLst>
                                          <p:attrName>ppt_x</p:attrName>
                                        </p:attrNameLst>
                                      </p:cBhvr>
                                      <p:tavLst>
                                        <p:tav tm="0">
                                          <p:val>
                                            <p:strVal val="#ppt_x"/>
                                          </p:val>
                                        </p:tav>
                                        <p:tav tm="100000">
                                          <p:val>
                                            <p:strVal val="#ppt_x"/>
                                          </p:val>
                                        </p:tav>
                                      </p:tavLst>
                                    </p:anim>
                                    <p:anim calcmode="lin" valueType="num">
                                      <p:cBhvr>
                                        <p:cTn id="12"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484784"/>
            <a:ext cx="8229600" cy="5400600"/>
          </a:xfrm>
        </p:spPr>
        <p:txBody>
          <a:bodyPr>
            <a:normAutofit fontScale="25000" lnSpcReduction="20000"/>
          </a:bodyPr>
          <a:lstStyle/>
          <a:p>
            <a:pPr algn="just"/>
            <a:r>
              <a:rPr lang="cs-CZ" sz="6400" dirty="0" smtClean="0"/>
              <a:t>Když mi bylo třináct let, všichni kolem říkali - ty máš ale pěknou postavu, ty jsi ale moc pěkná holka ..., začala jsem si uvědomovat, že na tom asi něco bude. Ale nelíbilo se mi to, začalo mne to štvát. Se svými 46 kilogramy na 169 cm jsem si připadala nafouklá, tlustá. Stále jsem se kontrolovala v zrcadle, porovnávala se s ostatními. Na dovolené s rodiči jsem odmítala jíst v pravidelných intervalech a pokoušela se držet hladovku. Večer a ráno jsem pak podnikala útoky na lednici. Tehdy jsem ještě nezvracela. V průběhu tří let se moje váha vyšplhala na 52 kg. Nasadila jsem ostrou ovocnou dietu a jen občas jsem si vzala něco "normálního", prostě žádná pravidelná strava. Hubla jsem a okolí si toho začalo všímat. Všichni říkali, že jsem "nějaká" hubená, ale mně to bylo málo, chtěla jsem ještě víc. Jestliže šly dvě kila dolů, půjdou i další!!! Byla jsem pobledlá, ale pořád ne tak hubená, jak bych chtěla. Snažila jsem se zůstat pouze u ovoce, ale už to prostě nešlo. Po příchodu ze školy jsem měla hlad, nudila jsem se, spousta volného času a co s ním? Tak jsem se najedla. Půl bochníku chleba, celý tvrdý sýr a salám. Výsledek? Nafouklé břicho, stehna byla najednou větší... Tak to tedy ne, řekla jsem si, všechno to musí pěkně ven. To bylo před maturitou a já začala zvracet. Záchvat mne popadal tak třikrát, čtyřikrát do týdne. Přečetla jsem téměř všechny dostupné brožurky o anorexii a bulimii a byla pyšná na to, že mám všechny popisované příznaky. Ve škole to začalo být nápadné - není divu - jedla jsem maximálně dvě jablka a pak už vůbec nic. Představa, že mě někdo uvidí jíst, byla nesnesitelná! Já přece jídlo ke svému životu nepotřebuji! Já jsem výjimečná! Pak jsem přišla na to, že mi zvracení nestačí a objevila jsem projímadla. Zpočátku mi stačil jeden prášek, teď potřebuji čtyři. Je mi stále zima, padají mi vlasy, nehty mám zničené, nic mne nebaví a celý den myslím jen na jídlo. Večer, abych zahnala hlad, tak si jídlo alespoň představuji, občas se mi třesou ruce, mám nízký tlak a točí se mi hlava. Někdy jsem zase moc hyperaktivní, nesnáším čekání a pořád něco musím dělat. Ani sama nevím, zda se někdy vyléčím. Ale ráda bych…. </a:t>
            </a:r>
          </a:p>
        </p:txBody>
      </p:sp>
      <p:sp>
        <p:nvSpPr>
          <p:cNvPr id="4" name="Obdélník 3"/>
          <p:cNvSpPr/>
          <p:nvPr/>
        </p:nvSpPr>
        <p:spPr>
          <a:xfrm>
            <a:off x="611560" y="332656"/>
            <a:ext cx="4572000" cy="646331"/>
          </a:xfrm>
          <a:prstGeom prst="rect">
            <a:avLst/>
          </a:prstGeom>
        </p:spPr>
        <p:txBody>
          <a:bodyPr>
            <a:spAutoFit/>
          </a:bodyPr>
          <a:lstStyle/>
          <a:p>
            <a:r>
              <a:rPr lang="cs-CZ" dirty="0"/>
              <a:t>Autorka: Ing. Jana </a:t>
            </a:r>
            <a:r>
              <a:rPr lang="cs-CZ" dirty="0" err="1"/>
              <a:t>Sladká-Ševčíková</a:t>
            </a:r>
            <a:endParaRPr lang="cs-CZ" dirty="0"/>
          </a:p>
          <a:p>
            <a:r>
              <a:rPr lang="cs-CZ" dirty="0"/>
              <a:t>Zdroj: časopis Apatyka </a:t>
            </a:r>
          </a:p>
        </p:txBody>
      </p:sp>
    </p:spTree>
    <p:extLst>
      <p:ext uri="{BB962C8B-B14F-4D97-AF65-F5344CB8AC3E}">
        <p14:creationId xmlns:p14="http://schemas.microsoft.com/office/powerpoint/2010/main" val="296810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Vyber správnou odpověď</a:t>
            </a:r>
            <a:endParaRPr lang="cs-CZ" dirty="0"/>
          </a:p>
        </p:txBody>
      </p:sp>
      <p:sp>
        <p:nvSpPr>
          <p:cNvPr id="3" name="Zástupný symbol pro obsah 2"/>
          <p:cNvSpPr>
            <a:spLocks noGrp="1"/>
          </p:cNvSpPr>
          <p:nvPr>
            <p:ph idx="1"/>
          </p:nvPr>
        </p:nvSpPr>
        <p:spPr/>
        <p:txBody>
          <a:bodyPr/>
          <a:lstStyle/>
          <a:p>
            <a:r>
              <a:rPr lang="cs-CZ" dirty="0"/>
              <a:t>Kolikrát denně </a:t>
            </a:r>
            <a:r>
              <a:rPr lang="cs-CZ" dirty="0" smtClean="0"/>
              <a:t>jíš?</a:t>
            </a:r>
            <a:endParaRPr lang="cs-CZ" dirty="0"/>
          </a:p>
          <a:p>
            <a:pPr marL="0" indent="0">
              <a:buNone/>
            </a:pPr>
            <a:endParaRPr lang="cs-CZ" dirty="0" smtClean="0"/>
          </a:p>
          <a:p>
            <a:pPr marL="0" indent="0">
              <a:buNone/>
            </a:pPr>
            <a:r>
              <a:rPr lang="cs-CZ" dirty="0" smtClean="0"/>
              <a:t>a) </a:t>
            </a:r>
            <a:r>
              <a:rPr lang="cs-CZ" dirty="0" smtClean="0">
                <a:hlinkClick r:id="rId2" action="ppaction://hlinksldjump"/>
              </a:rPr>
              <a:t>Pětkrát</a:t>
            </a:r>
            <a:r>
              <a:rPr lang="cs-CZ" dirty="0">
                <a:hlinkClick r:id="rId2" action="ppaction://hlinksldjump"/>
              </a:rPr>
              <a:t>, tak jak se má.</a:t>
            </a:r>
            <a:endParaRPr lang="cs-CZ" dirty="0"/>
          </a:p>
          <a:p>
            <a:pPr marL="0" indent="0">
              <a:buNone/>
            </a:pPr>
            <a:r>
              <a:rPr lang="cs-CZ" dirty="0" smtClean="0"/>
              <a:t>b) </a:t>
            </a:r>
            <a:r>
              <a:rPr lang="cs-CZ" dirty="0" smtClean="0">
                <a:hlinkClick r:id="rId3" action="ppaction://hlinksldjump"/>
              </a:rPr>
              <a:t>Po </a:t>
            </a:r>
            <a:r>
              <a:rPr lang="cs-CZ" dirty="0">
                <a:hlinkClick r:id="rId3" action="ppaction://hlinksldjump"/>
              </a:rPr>
              <a:t>snídaních a večeřích se tloustne, jím jen </a:t>
            </a:r>
            <a:r>
              <a:rPr lang="cs-CZ" dirty="0" smtClean="0">
                <a:hlinkClick r:id="rId3" action="ppaction://hlinksldjump"/>
              </a:rPr>
              <a:t>oběd</a:t>
            </a:r>
            <a:r>
              <a:rPr lang="cs-CZ" dirty="0">
                <a:hlinkClick r:id="rId3" action="ppaction://hlinksldjump"/>
              </a:rPr>
              <a:t>.</a:t>
            </a:r>
            <a:endParaRPr lang="cs-CZ" dirty="0"/>
          </a:p>
          <a:p>
            <a:pPr marL="0" indent="0">
              <a:buNone/>
            </a:pPr>
            <a:r>
              <a:rPr lang="cs-CZ" dirty="0" smtClean="0"/>
              <a:t>c) </a:t>
            </a:r>
            <a:r>
              <a:rPr lang="cs-CZ" dirty="0" smtClean="0">
                <a:hlinkClick r:id="rId3" action="ppaction://hlinksldjump"/>
              </a:rPr>
              <a:t>Jím </a:t>
            </a:r>
            <a:r>
              <a:rPr lang="cs-CZ" dirty="0">
                <a:hlinkClick r:id="rId3" action="ppaction://hlinksldjump"/>
              </a:rPr>
              <a:t>tehdy, když mám hlad. Někdy je to šestkrát denně, někdy dvakrát.</a:t>
            </a:r>
            <a:endParaRPr lang="cs-CZ" dirty="0"/>
          </a:p>
          <a:p>
            <a:endParaRPr lang="cs-CZ" dirty="0"/>
          </a:p>
        </p:txBody>
      </p:sp>
    </p:spTree>
    <p:extLst>
      <p:ext uri="{BB962C8B-B14F-4D97-AF65-F5344CB8AC3E}">
        <p14:creationId xmlns:p14="http://schemas.microsoft.com/office/powerpoint/2010/main" val="21340049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 správně. Jíst by se mělo pravidelně, alespoň 5 x denně.</a:t>
            </a:r>
            <a:endParaRPr lang="cs-CZ" dirty="0"/>
          </a:p>
        </p:txBody>
      </p:sp>
      <p:sp>
        <p:nvSpPr>
          <p:cNvPr id="4" name="Šipka doleva 3">
            <a:hlinkClick r:id="rId2" action="ppaction://hlinksldjump"/>
          </p:cNvPr>
          <p:cNvSpPr/>
          <p:nvPr/>
        </p:nvSpPr>
        <p:spPr>
          <a:xfrm>
            <a:off x="5004048" y="2708920"/>
            <a:ext cx="1800200" cy="93610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6512221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Ne, to není správně.</a:t>
            </a:r>
            <a:endParaRPr lang="cs-CZ" dirty="0"/>
          </a:p>
        </p:txBody>
      </p:sp>
      <p:sp>
        <p:nvSpPr>
          <p:cNvPr id="4" name="Šipka doleva 3">
            <a:hlinkClick r:id="rId2" action="ppaction://hlinksldjump"/>
          </p:cNvPr>
          <p:cNvSpPr/>
          <p:nvPr/>
        </p:nvSpPr>
        <p:spPr>
          <a:xfrm>
            <a:off x="4567837" y="2492896"/>
            <a:ext cx="1584176"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6118151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Která z dívek může trpět anorexii či bulimii?</a:t>
            </a:r>
            <a:endParaRPr lang="cs-CZ" dirty="0"/>
          </a:p>
        </p:txBody>
      </p:sp>
      <p:sp>
        <p:nvSpPr>
          <p:cNvPr id="3" name="Zástupný symbol pro obsah 2"/>
          <p:cNvSpPr>
            <a:spLocks noGrp="1"/>
          </p:cNvSpPr>
          <p:nvPr>
            <p:ph idx="1"/>
          </p:nvPr>
        </p:nvSpPr>
        <p:spPr/>
        <p:txBody>
          <a:bodyPr/>
          <a:lstStyle/>
          <a:p>
            <a:pPr marL="0" indent="0">
              <a:buNone/>
            </a:pPr>
            <a:r>
              <a:rPr lang="cs-CZ" dirty="0" smtClean="0"/>
              <a:t>Holky odpovídají na otázku: jak </a:t>
            </a:r>
            <a:r>
              <a:rPr lang="cs-CZ" dirty="0"/>
              <a:t>vypadáš (postavou) ve srovnání se svými vrstevnicemi</a:t>
            </a:r>
            <a:r>
              <a:rPr lang="cs-CZ" dirty="0" smtClean="0"/>
              <a:t>?</a:t>
            </a:r>
          </a:p>
          <a:p>
            <a:pPr marL="0" indent="0">
              <a:buNone/>
            </a:pPr>
            <a:endParaRPr lang="cs-CZ" dirty="0"/>
          </a:p>
          <a:p>
            <a:pPr marL="0" indent="0">
              <a:buNone/>
            </a:pPr>
            <a:r>
              <a:rPr lang="cs-CZ" dirty="0" smtClean="0"/>
              <a:t>Klára: </a:t>
            </a:r>
            <a:r>
              <a:rPr lang="cs-CZ" dirty="0" smtClean="0">
                <a:hlinkClick r:id="rId2" action="ppaction://hlinksldjump"/>
              </a:rPr>
              <a:t>Myslím</a:t>
            </a:r>
            <a:r>
              <a:rPr lang="cs-CZ" dirty="0">
                <a:hlinkClick r:id="rId2" action="ppaction://hlinksldjump"/>
              </a:rPr>
              <a:t>, že jsem na tom podobně jako většina mých spolužaček.</a:t>
            </a:r>
            <a:endParaRPr lang="cs-CZ" dirty="0"/>
          </a:p>
          <a:p>
            <a:pPr marL="0" indent="0">
              <a:buNone/>
            </a:pPr>
            <a:r>
              <a:rPr lang="cs-CZ" dirty="0" smtClean="0"/>
              <a:t>Lenka: </a:t>
            </a:r>
            <a:r>
              <a:rPr lang="cs-CZ" dirty="0" smtClean="0">
                <a:hlinkClick r:id="rId3" action="ppaction://hlinksldjump"/>
              </a:rPr>
              <a:t>Jsem </a:t>
            </a:r>
            <a:r>
              <a:rPr lang="cs-CZ" dirty="0">
                <a:hlinkClick r:id="rId3" action="ppaction://hlinksldjump"/>
              </a:rPr>
              <a:t>mnohem tlustější, i když ony mi říkají, že jsem štíhlá.</a:t>
            </a:r>
            <a:endParaRPr lang="cs-CZ" dirty="0"/>
          </a:p>
          <a:p>
            <a:pPr marL="0" indent="0">
              <a:buNone/>
            </a:pPr>
            <a:r>
              <a:rPr lang="cs-CZ" dirty="0" smtClean="0"/>
              <a:t>Martina: </a:t>
            </a:r>
            <a:r>
              <a:rPr lang="cs-CZ" dirty="0" smtClean="0">
                <a:hlinkClick r:id="rId2" action="ppaction://hlinksldjump"/>
              </a:rPr>
              <a:t>Asi </a:t>
            </a:r>
            <a:r>
              <a:rPr lang="cs-CZ" dirty="0">
                <a:hlinkClick r:id="rId2" action="ppaction://hlinksldjump"/>
              </a:rPr>
              <a:t>jsem trochu oplácanější</a:t>
            </a:r>
            <a:r>
              <a:rPr lang="cs-CZ" dirty="0"/>
              <a:t>.</a:t>
            </a:r>
          </a:p>
          <a:p>
            <a:endParaRPr lang="cs-CZ" dirty="0"/>
          </a:p>
        </p:txBody>
      </p:sp>
    </p:spTree>
    <p:extLst>
      <p:ext uri="{BB962C8B-B14F-4D97-AF65-F5344CB8AC3E}">
        <p14:creationId xmlns:p14="http://schemas.microsoft.com/office/powerpoint/2010/main" val="11610360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 Lenka by mohla trpět anorexií či bulimií.</a:t>
            </a:r>
            <a:endParaRPr lang="cs-CZ" dirty="0"/>
          </a:p>
        </p:txBody>
      </p:sp>
      <p:sp>
        <p:nvSpPr>
          <p:cNvPr id="4" name="Šipka doleva 3">
            <a:hlinkClick r:id="rId2" action="ppaction://hlinksldjump"/>
          </p:cNvPr>
          <p:cNvSpPr/>
          <p:nvPr/>
        </p:nvSpPr>
        <p:spPr>
          <a:xfrm>
            <a:off x="3779912" y="2852936"/>
            <a:ext cx="1800200"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5212878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Myslím, že to není správná odpověď.</a:t>
            </a:r>
            <a:endParaRPr lang="cs-CZ" dirty="0"/>
          </a:p>
        </p:txBody>
      </p:sp>
      <p:sp>
        <p:nvSpPr>
          <p:cNvPr id="4" name="Šipka doleva 3">
            <a:hlinkClick r:id="rId2" action="ppaction://hlinksldjump"/>
          </p:cNvPr>
          <p:cNvSpPr/>
          <p:nvPr/>
        </p:nvSpPr>
        <p:spPr>
          <a:xfrm>
            <a:off x="4283968" y="2636555"/>
            <a:ext cx="1656184" cy="79208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8058526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85000" lnSpcReduction="10000"/>
          </a:bodyPr>
          <a:lstStyle/>
          <a:p>
            <a:r>
              <a:rPr lang="cs-CZ" dirty="0">
                <a:hlinkClick r:id="rId2"/>
              </a:rPr>
              <a:t>http://bulimie.ordinace.biz</a:t>
            </a:r>
            <a:r>
              <a:rPr lang="cs-CZ" dirty="0" smtClean="0">
                <a:hlinkClick r:id="rId2"/>
              </a:rPr>
              <a:t>/</a:t>
            </a:r>
            <a:endParaRPr lang="cs-CZ" dirty="0" smtClean="0"/>
          </a:p>
          <a:p>
            <a:r>
              <a:rPr lang="cs-CZ" dirty="0">
                <a:hlinkClick r:id="rId3"/>
              </a:rPr>
              <a:t>http://</a:t>
            </a:r>
            <a:r>
              <a:rPr lang="cs-CZ" dirty="0" smtClean="0">
                <a:hlinkClick r:id="rId3"/>
              </a:rPr>
              <a:t>anorexiejekrasna.blog.cz/1103/bulimie</a:t>
            </a:r>
            <a:endParaRPr lang="cs-CZ" dirty="0" smtClean="0"/>
          </a:p>
          <a:p>
            <a:r>
              <a:rPr lang="cs-CZ" dirty="0">
                <a:hlinkClick r:id="rId4"/>
              </a:rPr>
              <a:t>http://</a:t>
            </a:r>
            <a:r>
              <a:rPr lang="cs-CZ" dirty="0" smtClean="0">
                <a:hlinkClick r:id="rId4"/>
              </a:rPr>
              <a:t>www.alfinal.com/Salud/diferencias.php</a:t>
            </a:r>
            <a:endParaRPr lang="cs-CZ" dirty="0" smtClean="0"/>
          </a:p>
          <a:p>
            <a:r>
              <a:rPr lang="cs-CZ" dirty="0">
                <a:hlinkClick r:id="rId5"/>
              </a:rPr>
              <a:t>http://www.ensenandoacomeramihijo.com/?</a:t>
            </a:r>
            <a:r>
              <a:rPr lang="cs-CZ" dirty="0" smtClean="0">
                <a:hlinkClick r:id="rId5"/>
              </a:rPr>
              <a:t>p=851</a:t>
            </a:r>
            <a:endParaRPr lang="cs-CZ" dirty="0" smtClean="0"/>
          </a:p>
          <a:p>
            <a:r>
              <a:rPr lang="cs-CZ" dirty="0">
                <a:hlinkClick r:id="rId6"/>
              </a:rPr>
              <a:t>http://</a:t>
            </a:r>
            <a:r>
              <a:rPr lang="cs-CZ" dirty="0" smtClean="0">
                <a:hlinkClick r:id="rId6"/>
              </a:rPr>
              <a:t>teenagerporadna.blog.cz/en/1102/stava-se-ze-me-bulimicka</a:t>
            </a:r>
            <a:endParaRPr lang="cs-CZ" dirty="0" smtClean="0"/>
          </a:p>
          <a:p>
            <a:r>
              <a:rPr lang="cs-CZ" dirty="0">
                <a:hlinkClick r:id="rId7"/>
              </a:rPr>
              <a:t>http://</a:t>
            </a:r>
            <a:r>
              <a:rPr lang="cs-CZ" dirty="0" smtClean="0">
                <a:hlinkClick r:id="rId7"/>
              </a:rPr>
              <a:t>www.lbbw.cz/srv/cps/content/pub/cs/o-nas/tiskove-stredisko/novinky-a-tiskove-zpravy/68-detsky-usmev-v-cekarnach.shtml</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240102752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136</TotalTime>
  <Words>991</Words>
  <Application>Microsoft Office PowerPoint</Application>
  <PresentationFormat>Předvádění na obrazovce (4:3)</PresentationFormat>
  <Paragraphs>67</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Lití písma</vt:lpstr>
      <vt:lpstr>Bulimie</vt:lpstr>
      <vt:lpstr>Co je bulimie?</vt:lpstr>
      <vt:lpstr>Prezentace aplikace PowerPoint</vt:lpstr>
      <vt:lpstr>Jak se projevuje?</vt:lpstr>
      <vt:lpstr>Prezentace aplikace PowerPoint</vt:lpstr>
      <vt:lpstr>Jak hubnou?</vt:lpstr>
      <vt:lpstr>Příznaky</vt:lpstr>
      <vt:lpstr>Projevy</vt:lpstr>
      <vt:lpstr>Prezentace aplikace PowerPoint</vt:lpstr>
      <vt:lpstr>Prezentace aplikace PowerPoint</vt:lpstr>
      <vt:lpstr> Vyber správnou odpověď</vt:lpstr>
      <vt:lpstr>Prezentace aplikace PowerPoint</vt:lpstr>
      <vt:lpstr>Prezentace aplikace PowerPoint</vt:lpstr>
      <vt:lpstr>Která z dívek může trpět anorexii či bulimii?</vt:lpstr>
      <vt:lpstr>Prezentace aplikace PowerPoint</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Bulimie</dc:title>
  <cp:lastModifiedBy>Martin Králík</cp:lastModifiedBy>
  <cp:revision>29</cp:revision>
  <dcterms:modified xsi:type="dcterms:W3CDTF">2012-05-23T14:47:41Z</dcterms:modified>
</cp:coreProperties>
</file>