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65" r:id="rId5"/>
    <p:sldId id="267" r:id="rId6"/>
    <p:sldId id="260" r:id="rId7"/>
    <p:sldId id="264" r:id="rId8"/>
    <p:sldId id="262" r:id="rId9"/>
    <p:sldId id="263" r:id="rId10"/>
    <p:sldId id="268" r:id="rId11"/>
    <p:sldId id="261" r:id="rId12"/>
    <p:sldId id="266" r:id="rId13"/>
    <p:sldId id="269" r:id="rId14"/>
    <p:sldId id="270" r:id="rId15"/>
    <p:sldId id="274" r:id="rId16"/>
    <p:sldId id="275" r:id="rId17"/>
    <p:sldId id="271" r:id="rId18"/>
    <p:sldId id="276" r:id="rId19"/>
    <p:sldId id="277" r:id="rId20"/>
    <p:sldId id="272" r:id="rId21"/>
    <p:sldId id="279" r:id="rId22"/>
    <p:sldId id="278" r:id="rId23"/>
    <p:sldId id="273" r:id="rId24"/>
    <p:sldId id="281" r:id="rId25"/>
    <p:sldId id="280" r:id="rId26"/>
    <p:sldId id="258" r:id="rId2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30" name="Zástupný symbol pro datum 29"/>
          <p:cNvSpPr>
            <a:spLocks noGrp="1"/>
          </p:cNvSpPr>
          <p:nvPr>
            <p:ph type="dt" sz="half" idx="10"/>
          </p:nvPr>
        </p:nvSpPr>
        <p:spPr/>
        <p:txBody>
          <a:bodyPr/>
          <a:lstStyle/>
          <a:p>
            <a:fld id="{95EC1D4A-A796-47C3-A63E-CE236FB377E2}" type="datetimeFigureOut">
              <a:rPr lang="cs-CZ" smtClean="0"/>
              <a:t>23.5.2012</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95EC1D4A-A796-47C3-A63E-CE236FB377E2}" type="datetimeFigureOut">
              <a:rPr lang="cs-CZ" smtClean="0"/>
              <a:t>23.5.2012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95EC1D4A-A796-47C3-A63E-CE236FB377E2}" type="datetimeFigureOut">
              <a:rPr lang="cs-CZ" smtClean="0"/>
              <a:t>23.5.2012</a:t>
            </a:fld>
            <a:endParaRPr lang="cs-CZ"/>
          </a:p>
        </p:txBody>
      </p:sp>
      <p:sp>
        <p:nvSpPr>
          <p:cNvPr id="8" name="Zástupný symbol pro číslo snímku 7"/>
          <p:cNvSpPr>
            <a:spLocks noGrp="1"/>
          </p:cNvSpPr>
          <p:nvPr>
            <p:ph type="sldNum" sz="quarter" idx="11"/>
          </p:nvPr>
        </p:nvSpPr>
        <p:spPr/>
        <p:txBody>
          <a:bodyPr/>
          <a:lstStyle/>
          <a:p>
            <a:fld id="{AC57A5DF-1266-40EA-9282-1E66B9DE06C0}" type="slidenum">
              <a:rPr lang="cs-CZ" smtClean="0"/>
              <a:t>‹#›</a:t>
            </a:fld>
            <a:endParaRPr lang="cs-CZ"/>
          </a:p>
        </p:txBody>
      </p:sp>
      <p:sp>
        <p:nvSpPr>
          <p:cNvPr id="9" name="Zástupný symbol pro zápatí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23.5.2012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156448" y="6422064"/>
            <a:ext cx="762000" cy="365125"/>
          </a:xfrm>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95EC1D4A-A796-47C3-A63E-CE236FB377E2}" type="datetimeFigureOut">
              <a:rPr lang="cs-CZ" smtClean="0"/>
              <a:t>23.5.2012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95EC1D4A-A796-47C3-A63E-CE236FB377E2}"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Kliknutím lze upravit styl.</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95EC1D4A-A796-47C3-A63E-CE236FB377E2}" type="datetimeFigureOut">
              <a:rPr lang="cs-CZ" smtClean="0"/>
              <a:t>23.5.2012</a:t>
            </a:fld>
            <a:endParaRPr lang="cs-CZ"/>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AC57A5DF-1266-40EA-9282-1E66B9DE06C0}"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slide" Target="slide1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 Target="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 Target="slide22.xml"/><Relationship Id="rId2" Type="http://schemas.openxmlformats.org/officeDocument/2006/relationships/slide" Target="slide2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 Target="slide2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 Target="slide24.xml"/><Relationship Id="rId2" Type="http://schemas.openxmlformats.org/officeDocument/2006/relationships/slide" Target="slide2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 Target="slide2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hubnuti.napady.net/anorexie-priciny" TargetMode="External"/><Relationship Id="rId7" Type="http://schemas.openxmlformats.org/officeDocument/2006/relationships/hyperlink" Target="http://cisarovna-sisi.wz.cz/a_sisi13.html" TargetMode="External"/><Relationship Id="rId2" Type="http://schemas.openxmlformats.org/officeDocument/2006/relationships/hyperlink" Target="http://anorexie.czechian.net/" TargetMode="External"/><Relationship Id="rId1" Type="http://schemas.openxmlformats.org/officeDocument/2006/relationships/slideLayout" Target="../slideLayouts/slideLayout2.xml"/><Relationship Id="rId6" Type="http://schemas.openxmlformats.org/officeDocument/2006/relationships/hyperlink" Target="http://tn.nova.cz/red/celebrity/donnu-z-beverly-hills-902-10-trapi-anorexie.html" TargetMode="External"/><Relationship Id="rId5" Type="http://schemas.openxmlformats.org/officeDocument/2006/relationships/hyperlink" Target="http://www.isoldmycookiecutter.com/2011/04/ashley-and-mary-kate-olsen-for.html" TargetMode="External"/><Relationship Id="rId4" Type="http://schemas.openxmlformats.org/officeDocument/2006/relationships/hyperlink" Target="http://anorexie.ordinace.bi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1043944" y="2060848"/>
            <a:ext cx="6480048" cy="2301240"/>
          </a:xfrm>
        </p:spPr>
        <p:txBody>
          <a:bodyPr/>
          <a:lstStyle/>
          <a:p>
            <a:r>
              <a:rPr lang="cs-CZ" dirty="0" smtClean="0"/>
              <a:t>Anorexie</a:t>
            </a:r>
            <a:endParaRPr lang="cs-CZ" dirty="0"/>
          </a:p>
        </p:txBody>
      </p:sp>
      <p:sp>
        <p:nvSpPr>
          <p:cNvPr id="3" name="Podnadpis 2"/>
          <p:cNvSpPr>
            <a:spLocks noGrp="1"/>
          </p:cNvSpPr>
          <p:nvPr>
            <p:ph type="subTitle" idx="1"/>
          </p:nvPr>
        </p:nvSpPr>
        <p:spPr>
          <a:xfrm>
            <a:off x="1259632" y="4221088"/>
            <a:ext cx="6480048" cy="1752600"/>
          </a:xfrm>
        </p:spPr>
        <p:txBody>
          <a:bodyPr>
            <a:normAutofit fontScale="92500" lnSpcReduction="10000"/>
          </a:bodyPr>
          <a:lstStyle/>
          <a:p>
            <a:pPr algn="ctr"/>
            <a:r>
              <a:rPr lang="cs-CZ" dirty="0" smtClean="0"/>
              <a:t>VY_32_INOVACE_10_VÝCHOVA </a:t>
            </a:r>
            <a:r>
              <a:rPr lang="cs-CZ" dirty="0"/>
              <a:t>KE </a:t>
            </a:r>
            <a:r>
              <a:rPr lang="cs-CZ" dirty="0" smtClean="0"/>
              <a:t>ZDRAVÍ_1_ANOREXIE</a:t>
            </a:r>
            <a:endParaRPr lang="cs-CZ" dirty="0"/>
          </a:p>
          <a:p>
            <a:pPr algn="ctr"/>
            <a:r>
              <a:rPr lang="cs-CZ" dirty="0"/>
              <a:t>Dětský domov, Základní škola a Střední škola, Duchcov, příspěvková organizace</a:t>
            </a:r>
          </a:p>
          <a:p>
            <a:pPr algn="ctr"/>
            <a:r>
              <a:rPr lang="cs-CZ" dirty="0" smtClean="0"/>
              <a:t>Registrační </a:t>
            </a:r>
            <a:r>
              <a:rPr lang="cs-CZ" dirty="0"/>
              <a:t>číslo: cz.1.07/1.4.00/21.0559</a:t>
            </a:r>
          </a:p>
          <a:p>
            <a:pPr algn="ctr"/>
            <a:r>
              <a:rPr lang="cs-CZ" dirty="0"/>
              <a:t>Mgr. Ladislava Hofmanová</a:t>
            </a:r>
          </a:p>
          <a:p>
            <a:pPr algn="ct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352" y="404664"/>
            <a:ext cx="4181475" cy="877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48284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1000"/>
                                        <p:tgtEl>
                                          <p:spTgt spid="1026"/>
                                        </p:tgtEl>
                                      </p:cBhvr>
                                    </p:animEffect>
                                    <p:anim calcmode="lin" valueType="num">
                                      <p:cBhvr>
                                        <p:cTn id="8" dur="1000" fill="hold"/>
                                        <p:tgtEl>
                                          <p:spTgt spid="1026"/>
                                        </p:tgtEl>
                                        <p:attrNameLst>
                                          <p:attrName>ppt_x</p:attrName>
                                        </p:attrNameLst>
                                      </p:cBhvr>
                                      <p:tavLst>
                                        <p:tav tm="0">
                                          <p:val>
                                            <p:strVal val="#ppt_x"/>
                                          </p:val>
                                        </p:tav>
                                        <p:tav tm="100000">
                                          <p:val>
                                            <p:strVal val="#ppt_x"/>
                                          </p:val>
                                        </p:tav>
                                      </p:tavLst>
                                    </p:anim>
                                    <p:anim calcmode="lin" valueType="num">
                                      <p:cBhvr>
                                        <p:cTn id="9" dur="1000" fill="hold"/>
                                        <p:tgtEl>
                                          <p:spTgt spid="102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solidFill>
                  <a:srgbClr val="00B0F0"/>
                </a:solidFill>
              </a:rPr>
              <a:t>Co si pod pojmem anorexie představíme?</a:t>
            </a:r>
            <a:endParaRPr lang="cs-CZ" dirty="0">
              <a:solidFill>
                <a:srgbClr val="00B0F0"/>
              </a:solidFill>
            </a:endParaRPr>
          </a:p>
        </p:txBody>
      </p:sp>
      <p:sp>
        <p:nvSpPr>
          <p:cNvPr id="3" name="Zástupný symbol pro obsah 2"/>
          <p:cNvSpPr>
            <a:spLocks noGrp="1"/>
          </p:cNvSpPr>
          <p:nvPr>
            <p:ph idx="1"/>
          </p:nvPr>
        </p:nvSpPr>
        <p:spPr>
          <a:xfrm>
            <a:off x="457200" y="1600200"/>
            <a:ext cx="8219256" cy="4525963"/>
          </a:xfrm>
        </p:spPr>
        <p:txBody>
          <a:bodyPr/>
          <a:lstStyle/>
          <a:p>
            <a:r>
              <a:rPr lang="cs-CZ" b="1" dirty="0"/>
              <a:t>D</a:t>
            </a:r>
            <a:r>
              <a:rPr lang="cs-CZ" b="1" dirty="0" smtClean="0"/>
              <a:t>uševní </a:t>
            </a:r>
            <a:r>
              <a:rPr lang="cs-CZ" b="1" dirty="0"/>
              <a:t>nemoc spočívající </a:t>
            </a:r>
            <a:r>
              <a:rPr lang="cs-CZ" b="1" dirty="0" smtClean="0"/>
              <a:t>v odmítání </a:t>
            </a:r>
            <a:r>
              <a:rPr lang="cs-CZ" b="1" dirty="0"/>
              <a:t>potravy a zkreslené představě o svém těle. </a:t>
            </a:r>
            <a:endParaRPr lang="cs-CZ" b="1" dirty="0" smtClean="0"/>
          </a:p>
          <a:p>
            <a:endParaRPr lang="cs-CZ" sz="2400" dirty="0" smtClean="0"/>
          </a:p>
          <a:p>
            <a:endParaRPr lang="cs-CZ" sz="2400" dirty="0"/>
          </a:p>
          <a:p>
            <a:endParaRPr lang="cs-CZ" sz="2400" dirty="0" smtClean="0"/>
          </a:p>
          <a:p>
            <a:endParaRPr lang="cs-CZ" sz="24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3068960"/>
            <a:ext cx="3565634" cy="31948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433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2050"/>
                                        </p:tgtEl>
                                        <p:attrNameLst>
                                          <p:attrName>style.visibility</p:attrName>
                                        </p:attrNameLst>
                                      </p:cBhvr>
                                      <p:to>
                                        <p:strVal val="visible"/>
                                      </p:to>
                                    </p:set>
                                    <p:animEffect transition="in" filter="fade">
                                      <p:cBhvr>
                                        <p:cTn id="19" dur="1000"/>
                                        <p:tgtEl>
                                          <p:spTgt spid="2050"/>
                                        </p:tgtEl>
                                      </p:cBhvr>
                                    </p:animEffect>
                                    <p:anim calcmode="lin" valueType="num">
                                      <p:cBhvr>
                                        <p:cTn id="20" dur="1000" fill="hold"/>
                                        <p:tgtEl>
                                          <p:spTgt spid="2050"/>
                                        </p:tgtEl>
                                        <p:attrNameLst>
                                          <p:attrName>ppt_x</p:attrName>
                                        </p:attrNameLst>
                                      </p:cBhvr>
                                      <p:tavLst>
                                        <p:tav tm="0">
                                          <p:val>
                                            <p:strVal val="#ppt_x"/>
                                          </p:val>
                                        </p:tav>
                                        <p:tav tm="100000">
                                          <p:val>
                                            <p:strVal val="#ppt_x"/>
                                          </p:val>
                                        </p:tav>
                                      </p:tavLst>
                                    </p:anim>
                                    <p:anim calcmode="lin" valueType="num">
                                      <p:cBhvr>
                                        <p:cTn id="21"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2654425" y="1662161"/>
            <a:ext cx="6347048" cy="4525963"/>
          </a:xfrm>
        </p:spPr>
        <p:txBody>
          <a:bodyPr/>
          <a:lstStyle/>
          <a:p>
            <a:r>
              <a:rPr lang="cs-CZ" dirty="0" smtClean="0"/>
              <a:t>Onemocní jí nejčastěji lidé ve </a:t>
            </a:r>
            <a:r>
              <a:rPr lang="cs-CZ" dirty="0"/>
              <a:t>věku mezi 14-18 </a:t>
            </a:r>
            <a:r>
              <a:rPr lang="cs-CZ" dirty="0" smtClean="0"/>
              <a:t>roky života.</a:t>
            </a:r>
          </a:p>
          <a:p>
            <a:r>
              <a:rPr lang="cs-CZ" dirty="0"/>
              <a:t>Spolu s bulimií se řadí mezi tzv. poruchy příjmu potravy.</a:t>
            </a:r>
          </a:p>
          <a:p>
            <a:r>
              <a:rPr lang="cs-CZ" dirty="0"/>
              <a:t>Anorexií trpí většinou ženy, ale jsou známy i případy, kdy touto nemocí onemocněli muži.</a:t>
            </a:r>
          </a:p>
          <a:p>
            <a:endParaRPr lang="cs-CZ" dirty="0" smtClean="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287" y="2166217"/>
            <a:ext cx="2474913" cy="358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3952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10242"/>
                                        </p:tgtEl>
                                        <p:attrNameLst>
                                          <p:attrName>style.visibility</p:attrName>
                                        </p:attrNameLst>
                                      </p:cBhvr>
                                      <p:to>
                                        <p:strVal val="visible"/>
                                      </p:to>
                                    </p:set>
                                    <p:animEffect transition="in" filter="fade">
                                      <p:cBhvr>
                                        <p:cTn id="26" dur="1000"/>
                                        <p:tgtEl>
                                          <p:spTgt spid="10242"/>
                                        </p:tgtEl>
                                      </p:cBhvr>
                                    </p:animEffect>
                                    <p:anim calcmode="lin" valueType="num">
                                      <p:cBhvr>
                                        <p:cTn id="27" dur="1000" fill="hold"/>
                                        <p:tgtEl>
                                          <p:spTgt spid="10242"/>
                                        </p:tgtEl>
                                        <p:attrNameLst>
                                          <p:attrName>ppt_x</p:attrName>
                                        </p:attrNameLst>
                                      </p:cBhvr>
                                      <p:tavLst>
                                        <p:tav tm="0">
                                          <p:val>
                                            <p:strVal val="#ppt_x"/>
                                          </p:val>
                                        </p:tav>
                                        <p:tav tm="100000">
                                          <p:val>
                                            <p:strVal val="#ppt_x"/>
                                          </p:val>
                                        </p:tav>
                                      </p:tavLst>
                                    </p:anim>
                                    <p:anim calcmode="lin" valueType="num">
                                      <p:cBhvr>
                                        <p:cTn id="28" dur="1000" fill="hold"/>
                                        <p:tgtEl>
                                          <p:spTgt spid="102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00B0F0"/>
                </a:solidFill>
              </a:rPr>
              <a:t>Kdy se s anorexií setkáme?</a:t>
            </a:r>
            <a:endParaRPr lang="cs-CZ" dirty="0">
              <a:solidFill>
                <a:srgbClr val="00B0F0"/>
              </a:solidFill>
            </a:endParaRPr>
          </a:p>
        </p:txBody>
      </p:sp>
      <p:sp>
        <p:nvSpPr>
          <p:cNvPr id="3" name="Zástupný symbol pro obsah 2"/>
          <p:cNvSpPr>
            <a:spLocks noGrp="1"/>
          </p:cNvSpPr>
          <p:nvPr>
            <p:ph idx="1"/>
          </p:nvPr>
        </p:nvSpPr>
        <p:spPr>
          <a:xfrm>
            <a:off x="457200" y="1600200"/>
            <a:ext cx="8435280" cy="4525963"/>
          </a:xfrm>
        </p:spPr>
        <p:txBody>
          <a:bodyPr/>
          <a:lstStyle/>
          <a:p>
            <a:r>
              <a:rPr lang="cs-CZ" dirty="0"/>
              <a:t>Často začíná jako reakce na nějakou novou životní situaci či událost, se kterou se daný jedinec nedokáže vypořádat </a:t>
            </a:r>
            <a:r>
              <a:rPr lang="cs-CZ" dirty="0">
                <a:solidFill>
                  <a:srgbClr val="FFC000"/>
                </a:solidFill>
              </a:rPr>
              <a:t>(přechod na střední či vysokou školu, rozvod rodičů, úmrtí v </a:t>
            </a:r>
            <a:r>
              <a:rPr lang="cs-CZ" dirty="0" smtClean="0">
                <a:solidFill>
                  <a:srgbClr val="FFC000"/>
                </a:solidFill>
              </a:rPr>
              <a:t>rodině).</a:t>
            </a:r>
            <a:endParaRPr lang="cs-CZ" dirty="0">
              <a:solidFill>
                <a:srgbClr val="FFC000"/>
              </a:solidFill>
            </a:endParaRPr>
          </a:p>
          <a:p>
            <a:endParaRPr lang="cs-CZ" dirty="0"/>
          </a:p>
        </p:txBody>
      </p:sp>
      <p:pic>
        <p:nvPicPr>
          <p:cNvPr id="30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3547828"/>
            <a:ext cx="2384425" cy="3170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10690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076"/>
                                        </p:tgtEl>
                                        <p:attrNameLst>
                                          <p:attrName>style.visibility</p:attrName>
                                        </p:attrNameLst>
                                      </p:cBhvr>
                                      <p:to>
                                        <p:strVal val="visible"/>
                                      </p:to>
                                    </p:set>
                                    <p:animEffect transition="in" filter="fade">
                                      <p:cBhvr>
                                        <p:cTn id="19" dur="1000"/>
                                        <p:tgtEl>
                                          <p:spTgt spid="3076"/>
                                        </p:tgtEl>
                                      </p:cBhvr>
                                    </p:animEffect>
                                    <p:anim calcmode="lin" valueType="num">
                                      <p:cBhvr>
                                        <p:cTn id="20" dur="1000" fill="hold"/>
                                        <p:tgtEl>
                                          <p:spTgt spid="3076"/>
                                        </p:tgtEl>
                                        <p:attrNameLst>
                                          <p:attrName>ppt_x</p:attrName>
                                        </p:attrNameLst>
                                      </p:cBhvr>
                                      <p:tavLst>
                                        <p:tav tm="0">
                                          <p:val>
                                            <p:strVal val="#ppt_x"/>
                                          </p:val>
                                        </p:tav>
                                        <p:tav tm="100000">
                                          <p:val>
                                            <p:strVal val="#ppt_x"/>
                                          </p:val>
                                        </p:tav>
                                      </p:tavLst>
                                    </p:anim>
                                    <p:anim calcmode="lin" valueType="num">
                                      <p:cBhvr>
                                        <p:cTn id="21"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pt-BR" dirty="0">
                <a:solidFill>
                  <a:srgbClr val="00B0F0"/>
                </a:solidFill>
              </a:rPr>
              <a:t>Kdy se s </a:t>
            </a:r>
            <a:r>
              <a:rPr lang="cs-CZ" dirty="0" smtClean="0">
                <a:solidFill>
                  <a:srgbClr val="00B0F0"/>
                </a:solidFill>
              </a:rPr>
              <a:t>anorexií</a:t>
            </a:r>
            <a:r>
              <a:rPr lang="pt-BR" dirty="0" smtClean="0">
                <a:solidFill>
                  <a:srgbClr val="00B0F0"/>
                </a:solidFill>
              </a:rPr>
              <a:t> </a:t>
            </a:r>
            <a:r>
              <a:rPr lang="pt-BR" dirty="0">
                <a:solidFill>
                  <a:srgbClr val="00B0F0"/>
                </a:solidFill>
              </a:rPr>
              <a:t>setkáme?</a:t>
            </a:r>
            <a:endParaRPr lang="cs-CZ" dirty="0">
              <a:solidFill>
                <a:srgbClr val="00B0F0"/>
              </a:solidFill>
            </a:endParaRPr>
          </a:p>
        </p:txBody>
      </p:sp>
      <p:sp>
        <p:nvSpPr>
          <p:cNvPr id="3" name="Zástupný symbol pro obsah 2"/>
          <p:cNvSpPr>
            <a:spLocks noGrp="1"/>
          </p:cNvSpPr>
          <p:nvPr>
            <p:ph idx="1"/>
          </p:nvPr>
        </p:nvSpPr>
        <p:spPr/>
        <p:txBody>
          <a:bodyPr/>
          <a:lstStyle/>
          <a:p>
            <a:r>
              <a:rPr lang="cs-CZ" dirty="0" smtClean="0"/>
              <a:t>Mladí lidé odmítají </a:t>
            </a:r>
            <a:r>
              <a:rPr lang="cs-CZ" dirty="0"/>
              <a:t>potravu a trpí </a:t>
            </a:r>
            <a:r>
              <a:rPr lang="cs-CZ" dirty="0" smtClean="0"/>
              <a:t>rychlím </a:t>
            </a:r>
            <a:r>
              <a:rPr lang="cs-CZ" dirty="0"/>
              <a:t>úbytkem váhy. I přes viditelnou podváhu se stále vidí naprosto nedokonale, </a:t>
            </a:r>
            <a:r>
              <a:rPr lang="cs-CZ" dirty="0" smtClean="0"/>
              <a:t>mají </a:t>
            </a:r>
            <a:r>
              <a:rPr lang="cs-CZ" dirty="0" smtClean="0">
                <a:solidFill>
                  <a:srgbClr val="FFC000"/>
                </a:solidFill>
              </a:rPr>
              <a:t>tlustá stehna, velké pozadí či tučné břicho</a:t>
            </a:r>
            <a:r>
              <a:rPr lang="cs-CZ" dirty="0" smtClean="0"/>
              <a:t>. </a:t>
            </a:r>
            <a:r>
              <a:rPr lang="cs-CZ" dirty="0"/>
              <a:t>Jejich nutkání je stále něco dělat se </a:t>
            </a:r>
            <a:r>
              <a:rPr lang="cs-CZ" dirty="0" smtClean="0"/>
              <a:t>svojí hmotností.</a:t>
            </a:r>
            <a:endParaRPr lang="cs-CZ"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4077072"/>
            <a:ext cx="2381250" cy="2524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1035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170"/>
                                        </p:tgtEl>
                                        <p:attrNameLst>
                                          <p:attrName>style.visibility</p:attrName>
                                        </p:attrNameLst>
                                      </p:cBhvr>
                                      <p:to>
                                        <p:strVal val="visible"/>
                                      </p:to>
                                    </p:set>
                                    <p:animEffect transition="in" filter="fade">
                                      <p:cBhvr>
                                        <p:cTn id="19" dur="1000"/>
                                        <p:tgtEl>
                                          <p:spTgt spid="7170"/>
                                        </p:tgtEl>
                                      </p:cBhvr>
                                    </p:animEffect>
                                    <p:anim calcmode="lin" valueType="num">
                                      <p:cBhvr>
                                        <p:cTn id="20" dur="1000" fill="hold"/>
                                        <p:tgtEl>
                                          <p:spTgt spid="7170"/>
                                        </p:tgtEl>
                                        <p:attrNameLst>
                                          <p:attrName>ppt_x</p:attrName>
                                        </p:attrNameLst>
                                      </p:cBhvr>
                                      <p:tavLst>
                                        <p:tav tm="0">
                                          <p:val>
                                            <p:strVal val="#ppt_x"/>
                                          </p:val>
                                        </p:tav>
                                        <p:tav tm="100000">
                                          <p:val>
                                            <p:strVal val="#ppt_x"/>
                                          </p:val>
                                        </p:tav>
                                      </p:tavLst>
                                    </p:anim>
                                    <p:anim calcmode="lin" valueType="num">
                                      <p:cBhvr>
                                        <p:cTn id="21"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C000"/>
                </a:solidFill>
              </a:rPr>
              <a:t>Jak jí poznáme?</a:t>
            </a:r>
            <a:endParaRPr lang="cs-CZ" dirty="0">
              <a:solidFill>
                <a:srgbClr val="FFC000"/>
              </a:solidFill>
            </a:endParaRPr>
          </a:p>
        </p:txBody>
      </p:sp>
      <p:sp>
        <p:nvSpPr>
          <p:cNvPr id="3" name="Zástupný symbol pro obsah 2"/>
          <p:cNvSpPr>
            <a:spLocks noGrp="1"/>
          </p:cNvSpPr>
          <p:nvPr>
            <p:ph idx="1"/>
          </p:nvPr>
        </p:nvSpPr>
        <p:spPr>
          <a:xfrm>
            <a:off x="539552" y="1412776"/>
            <a:ext cx="7547425" cy="4525963"/>
          </a:xfrm>
        </p:spPr>
        <p:txBody>
          <a:bodyPr/>
          <a:lstStyle/>
          <a:p>
            <a:r>
              <a:rPr lang="cs-CZ" dirty="0"/>
              <a:t>C</a:t>
            </a:r>
            <a:r>
              <a:rPr lang="cs-CZ" dirty="0" smtClean="0"/>
              <a:t>harakteristické  je snižování </a:t>
            </a:r>
            <a:r>
              <a:rPr lang="cs-CZ" dirty="0"/>
              <a:t>hmotnosti úmyslně vyvolané daným jedincem, které vyvolává jednak snižováním příjmu tekutin a potravy, dále zvyšováním energetického výdeje (</a:t>
            </a:r>
            <a:r>
              <a:rPr lang="cs-CZ" dirty="0" smtClean="0"/>
              <a:t>cvičení…).</a:t>
            </a:r>
            <a:endParaRPr lang="cs-CZ"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3556646"/>
            <a:ext cx="1853952" cy="27809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7888" y="3950948"/>
            <a:ext cx="2268107" cy="24041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6549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4099"/>
                                        </p:tgtEl>
                                        <p:attrNameLst>
                                          <p:attrName>style.visibility</p:attrName>
                                        </p:attrNameLst>
                                      </p:cBhvr>
                                      <p:to>
                                        <p:strVal val="visible"/>
                                      </p:to>
                                    </p:set>
                                    <p:animEffect transition="in" filter="fade">
                                      <p:cBhvr>
                                        <p:cTn id="19" dur="1000"/>
                                        <p:tgtEl>
                                          <p:spTgt spid="4099"/>
                                        </p:tgtEl>
                                      </p:cBhvr>
                                    </p:animEffect>
                                    <p:anim calcmode="lin" valueType="num">
                                      <p:cBhvr>
                                        <p:cTn id="20" dur="1000" fill="hold"/>
                                        <p:tgtEl>
                                          <p:spTgt spid="4099"/>
                                        </p:tgtEl>
                                        <p:attrNameLst>
                                          <p:attrName>ppt_x</p:attrName>
                                        </p:attrNameLst>
                                      </p:cBhvr>
                                      <p:tavLst>
                                        <p:tav tm="0">
                                          <p:val>
                                            <p:strVal val="#ppt_x"/>
                                          </p:val>
                                        </p:tav>
                                        <p:tav tm="100000">
                                          <p:val>
                                            <p:strVal val="#ppt_x"/>
                                          </p:val>
                                        </p:tav>
                                      </p:tavLst>
                                    </p:anim>
                                    <p:anim calcmode="lin" valueType="num">
                                      <p:cBhvr>
                                        <p:cTn id="21" dur="1000" fill="hold"/>
                                        <p:tgtEl>
                                          <p:spTgt spid="4099"/>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4098"/>
                                        </p:tgtEl>
                                        <p:attrNameLst>
                                          <p:attrName>style.visibility</p:attrName>
                                        </p:attrNameLst>
                                      </p:cBhvr>
                                      <p:to>
                                        <p:strVal val="visible"/>
                                      </p:to>
                                    </p:set>
                                    <p:animEffect transition="in" filter="fade">
                                      <p:cBhvr>
                                        <p:cTn id="24" dur="1000"/>
                                        <p:tgtEl>
                                          <p:spTgt spid="4098"/>
                                        </p:tgtEl>
                                      </p:cBhvr>
                                    </p:animEffect>
                                    <p:anim calcmode="lin" valueType="num">
                                      <p:cBhvr>
                                        <p:cTn id="25" dur="1000" fill="hold"/>
                                        <p:tgtEl>
                                          <p:spTgt spid="4098"/>
                                        </p:tgtEl>
                                        <p:attrNameLst>
                                          <p:attrName>ppt_x</p:attrName>
                                        </p:attrNameLst>
                                      </p:cBhvr>
                                      <p:tavLst>
                                        <p:tav tm="0">
                                          <p:val>
                                            <p:strVal val="#ppt_x"/>
                                          </p:val>
                                        </p:tav>
                                        <p:tav tm="100000">
                                          <p:val>
                                            <p:strVal val="#ppt_x"/>
                                          </p:val>
                                        </p:tav>
                                      </p:tavLst>
                                    </p:anim>
                                    <p:anim calcmode="lin" valueType="num">
                                      <p:cBhvr>
                                        <p:cTn id="26"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980728"/>
            <a:ext cx="7467600" cy="1143000"/>
          </a:xfrm>
        </p:spPr>
        <p:txBody>
          <a:bodyPr/>
          <a:lstStyle/>
          <a:p>
            <a:r>
              <a:rPr lang="cs-CZ" dirty="0" smtClean="0">
                <a:solidFill>
                  <a:srgbClr val="00B0F0"/>
                </a:solidFill>
              </a:rPr>
              <a:t>Příčiny</a:t>
            </a:r>
            <a:endParaRPr lang="cs-CZ" dirty="0">
              <a:solidFill>
                <a:srgbClr val="00B0F0"/>
              </a:solidFill>
            </a:endParaRPr>
          </a:p>
        </p:txBody>
      </p:sp>
      <p:sp>
        <p:nvSpPr>
          <p:cNvPr id="3" name="Zástupný symbol pro obsah 2"/>
          <p:cNvSpPr>
            <a:spLocks noGrp="1"/>
          </p:cNvSpPr>
          <p:nvPr>
            <p:ph idx="1"/>
          </p:nvPr>
        </p:nvSpPr>
        <p:spPr>
          <a:xfrm>
            <a:off x="251520" y="2780928"/>
            <a:ext cx="8568952" cy="4077072"/>
          </a:xfrm>
        </p:spPr>
        <p:txBody>
          <a:bodyPr>
            <a:normAutofit lnSpcReduction="10000"/>
          </a:bodyPr>
          <a:lstStyle/>
          <a:p>
            <a:r>
              <a:rPr lang="cs-CZ" dirty="0"/>
              <a:t>Příčina mentální anorexie </a:t>
            </a:r>
            <a:r>
              <a:rPr lang="cs-CZ" dirty="0" smtClean="0"/>
              <a:t>spočívá </a:t>
            </a:r>
            <a:r>
              <a:rPr lang="cs-CZ" dirty="0"/>
              <a:t>v psychice. </a:t>
            </a:r>
            <a:endParaRPr lang="cs-CZ" dirty="0" smtClean="0"/>
          </a:p>
          <a:p>
            <a:r>
              <a:rPr lang="cs-CZ" dirty="0" smtClean="0"/>
              <a:t>Demonstruje </a:t>
            </a:r>
            <a:r>
              <a:rPr lang="cs-CZ" dirty="0"/>
              <a:t>vnitřní </a:t>
            </a:r>
            <a:r>
              <a:rPr lang="cs-CZ" dirty="0" err="1"/>
              <a:t>sebenenávist</a:t>
            </a:r>
            <a:r>
              <a:rPr lang="cs-CZ" dirty="0"/>
              <a:t>, odmítání sebe sama, extrémní strach, odpírání života. </a:t>
            </a:r>
            <a:endParaRPr lang="cs-CZ" dirty="0" smtClean="0"/>
          </a:p>
          <a:p>
            <a:pPr algn="just"/>
            <a:r>
              <a:rPr lang="cs-CZ" dirty="0" smtClean="0"/>
              <a:t>Člověk se domnívá, že jedině </a:t>
            </a:r>
            <a:r>
              <a:rPr lang="cs-CZ" dirty="0"/>
              <a:t>štíhlý člověk je žádoucí a krásný pro druhé pohlaví, úspěšný </a:t>
            </a:r>
            <a:r>
              <a:rPr lang="cs-CZ" dirty="0" smtClean="0"/>
              <a:t>   v </a:t>
            </a:r>
            <a:r>
              <a:rPr lang="cs-CZ" dirty="0"/>
              <a:t>životě, jinak ztrácí na své hodnotě, což je vydatně podporováno </a:t>
            </a:r>
            <a:r>
              <a:rPr lang="cs-CZ" dirty="0" smtClean="0"/>
              <a:t>reklamami                       a </a:t>
            </a:r>
            <a:r>
              <a:rPr lang="cs-CZ" dirty="0"/>
              <a:t>všeobecným současným trendem jak být tzv. „in“.</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808" y="188640"/>
            <a:ext cx="3264363" cy="24482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7636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00B0F0"/>
                </a:solidFill>
              </a:rPr>
              <a:t>Důsledky</a:t>
            </a:r>
            <a:endParaRPr lang="cs-CZ" dirty="0">
              <a:solidFill>
                <a:srgbClr val="00B0F0"/>
              </a:solidFill>
            </a:endParaRPr>
          </a:p>
        </p:txBody>
      </p:sp>
      <p:sp>
        <p:nvSpPr>
          <p:cNvPr id="3" name="Zástupný symbol pro obsah 2"/>
          <p:cNvSpPr>
            <a:spLocks noGrp="1"/>
          </p:cNvSpPr>
          <p:nvPr>
            <p:ph idx="1"/>
          </p:nvPr>
        </p:nvSpPr>
        <p:spPr/>
        <p:txBody>
          <a:bodyPr>
            <a:normAutofit lnSpcReduction="10000"/>
          </a:bodyPr>
          <a:lstStyle/>
          <a:p>
            <a:r>
              <a:rPr lang="cs-CZ" dirty="0"/>
              <a:t>S</a:t>
            </a:r>
            <a:r>
              <a:rPr lang="cs-CZ" dirty="0" smtClean="0"/>
              <a:t>nížená </a:t>
            </a:r>
            <a:r>
              <a:rPr lang="cs-CZ" dirty="0"/>
              <a:t>sexuální </a:t>
            </a:r>
            <a:r>
              <a:rPr lang="cs-CZ" dirty="0" smtClean="0"/>
              <a:t>aktivita</a:t>
            </a:r>
            <a:r>
              <a:rPr lang="cs-CZ" dirty="0"/>
              <a:t>.</a:t>
            </a:r>
            <a:endParaRPr lang="cs-CZ" dirty="0" smtClean="0"/>
          </a:p>
          <a:p>
            <a:r>
              <a:rPr lang="cs-CZ" dirty="0"/>
              <a:t>U</a:t>
            </a:r>
            <a:r>
              <a:rPr lang="cs-CZ" dirty="0" smtClean="0"/>
              <a:t> </a:t>
            </a:r>
            <a:r>
              <a:rPr lang="cs-CZ" dirty="0"/>
              <a:t>dívek mizí </a:t>
            </a:r>
            <a:r>
              <a:rPr lang="cs-CZ" dirty="0" smtClean="0"/>
              <a:t>menstruační </a:t>
            </a:r>
            <a:r>
              <a:rPr lang="cs-CZ" dirty="0"/>
              <a:t>krvácení. </a:t>
            </a:r>
            <a:endParaRPr lang="cs-CZ" dirty="0" smtClean="0"/>
          </a:p>
          <a:p>
            <a:r>
              <a:rPr lang="cs-CZ" dirty="0"/>
              <a:t>Zhoršuje se kvalita vlasů, nehtů, kůže. </a:t>
            </a:r>
            <a:endParaRPr lang="cs-CZ" dirty="0" smtClean="0"/>
          </a:p>
          <a:p>
            <a:r>
              <a:rPr lang="cs-CZ" dirty="0" smtClean="0"/>
              <a:t>Může dojít </a:t>
            </a:r>
            <a:r>
              <a:rPr lang="cs-CZ" dirty="0"/>
              <a:t>k celkovému rozvrácení hormonální rovnováhy. </a:t>
            </a:r>
            <a:endParaRPr lang="cs-CZ" dirty="0" smtClean="0"/>
          </a:p>
          <a:p>
            <a:r>
              <a:rPr lang="cs-CZ" dirty="0" smtClean="0"/>
              <a:t>Postupně </a:t>
            </a:r>
            <a:r>
              <a:rPr lang="cs-CZ" dirty="0"/>
              <a:t>chřadnou všechny tkáně </a:t>
            </a:r>
            <a:r>
              <a:rPr lang="cs-CZ" dirty="0" smtClean="0"/>
              <a:t>       v </a:t>
            </a:r>
            <a:r>
              <a:rPr lang="cs-CZ" dirty="0"/>
              <a:t>organismu, atrofují především svaly. </a:t>
            </a:r>
            <a:endParaRPr lang="cs-CZ" dirty="0" smtClean="0"/>
          </a:p>
          <a:p>
            <a:r>
              <a:rPr lang="cs-CZ" dirty="0" smtClean="0"/>
              <a:t>Dostavují </a:t>
            </a:r>
            <a:r>
              <a:rPr lang="cs-CZ" dirty="0"/>
              <a:t>se depresivní, neurotické </a:t>
            </a:r>
            <a:r>
              <a:rPr lang="cs-CZ" dirty="0" smtClean="0"/>
              <a:t>      a </a:t>
            </a:r>
            <a:r>
              <a:rPr lang="cs-CZ" dirty="0"/>
              <a:t>hysterické stavy, anorektici se </a:t>
            </a:r>
            <a:r>
              <a:rPr lang="cs-CZ" dirty="0" smtClean="0"/>
              <a:t>izolují.</a:t>
            </a:r>
            <a:endParaRPr lang="cs-CZ"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272" y="281809"/>
            <a:ext cx="1665662" cy="2218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2645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146"/>
                                        </p:tgtEl>
                                        <p:attrNameLst>
                                          <p:attrName>style.visibility</p:attrName>
                                        </p:attrNameLst>
                                      </p:cBhvr>
                                      <p:to>
                                        <p:strVal val="visible"/>
                                      </p:to>
                                    </p:set>
                                    <p:animEffect transition="in" filter="fade">
                                      <p:cBhvr>
                                        <p:cTn id="54" dur="1000"/>
                                        <p:tgtEl>
                                          <p:spTgt spid="6146"/>
                                        </p:tgtEl>
                                      </p:cBhvr>
                                    </p:animEffect>
                                    <p:anim calcmode="lin" valueType="num">
                                      <p:cBhvr>
                                        <p:cTn id="55" dur="1000" fill="hold"/>
                                        <p:tgtEl>
                                          <p:spTgt spid="6146"/>
                                        </p:tgtEl>
                                        <p:attrNameLst>
                                          <p:attrName>ppt_x</p:attrName>
                                        </p:attrNameLst>
                                      </p:cBhvr>
                                      <p:tavLst>
                                        <p:tav tm="0">
                                          <p:val>
                                            <p:strVal val="#ppt_x"/>
                                          </p:val>
                                        </p:tav>
                                        <p:tav tm="100000">
                                          <p:val>
                                            <p:strVal val="#ppt_x"/>
                                          </p:val>
                                        </p:tav>
                                      </p:tavLst>
                                    </p:anim>
                                    <p:anim calcmode="lin" valueType="num">
                                      <p:cBhvr>
                                        <p:cTn id="56"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00B0F0"/>
                </a:solidFill>
              </a:rPr>
              <a:t>Jak anorexii předejít?</a:t>
            </a:r>
            <a:endParaRPr lang="cs-CZ" dirty="0">
              <a:solidFill>
                <a:srgbClr val="00B0F0"/>
              </a:solidFill>
            </a:endParaRPr>
          </a:p>
        </p:txBody>
      </p:sp>
      <p:sp>
        <p:nvSpPr>
          <p:cNvPr id="3" name="Zástupný symbol pro obsah 2"/>
          <p:cNvSpPr>
            <a:spLocks noGrp="1"/>
          </p:cNvSpPr>
          <p:nvPr>
            <p:ph idx="1"/>
          </p:nvPr>
        </p:nvSpPr>
        <p:spPr>
          <a:xfrm>
            <a:off x="413039" y="1484784"/>
            <a:ext cx="7467600" cy="4525963"/>
          </a:xfrm>
        </p:spPr>
        <p:txBody>
          <a:bodyPr>
            <a:normAutofit fontScale="62500" lnSpcReduction="20000"/>
          </a:bodyPr>
          <a:lstStyle/>
          <a:p>
            <a:r>
              <a:rPr lang="cs-CZ" sz="3800" dirty="0"/>
              <a:t>Od útlého dětství </a:t>
            </a:r>
            <a:r>
              <a:rPr lang="cs-CZ" sz="3800" dirty="0" smtClean="0"/>
              <a:t>dbát </a:t>
            </a:r>
            <a:r>
              <a:rPr lang="cs-CZ" sz="3800" dirty="0"/>
              <a:t>na vytvoření správných stravovacích návyků. </a:t>
            </a:r>
            <a:endParaRPr lang="cs-CZ" sz="3800" dirty="0" smtClean="0"/>
          </a:p>
          <a:p>
            <a:endParaRPr lang="cs-CZ" dirty="0" smtClean="0"/>
          </a:p>
          <a:p>
            <a:endParaRPr lang="cs-CZ" dirty="0"/>
          </a:p>
          <a:p>
            <a:endParaRPr lang="cs-CZ" dirty="0" smtClean="0"/>
          </a:p>
          <a:p>
            <a:endParaRPr lang="cs-CZ" dirty="0"/>
          </a:p>
          <a:p>
            <a:endParaRPr lang="cs-CZ" dirty="0" smtClean="0"/>
          </a:p>
          <a:p>
            <a:endParaRPr lang="cs-CZ" dirty="0" smtClean="0"/>
          </a:p>
          <a:p>
            <a:endParaRPr lang="cs-CZ" dirty="0"/>
          </a:p>
          <a:p>
            <a:endParaRPr lang="cs-CZ" dirty="0" smtClean="0"/>
          </a:p>
          <a:p>
            <a:endParaRPr lang="cs-CZ" dirty="0" smtClean="0"/>
          </a:p>
          <a:p>
            <a:endParaRPr lang="cs-CZ" dirty="0" smtClean="0"/>
          </a:p>
          <a:p>
            <a:r>
              <a:rPr lang="cs-CZ" sz="2900" dirty="0" smtClean="0"/>
              <a:t>Děti </a:t>
            </a:r>
            <a:r>
              <a:rPr lang="cs-CZ" sz="2900" dirty="0"/>
              <a:t>neuplácíme ani netrestáme, pokud se u jídla loudají nebo zcela nevyprázdní talíř, jsou-li nasycené. </a:t>
            </a:r>
            <a:endParaRPr lang="cs-CZ" sz="2900" dirty="0" smtClean="0"/>
          </a:p>
          <a:p>
            <a:r>
              <a:rPr lang="cs-CZ" sz="2900" dirty="0"/>
              <a:t>Nepřejídat se, sportovat, pohyb je přirozenou součástí </a:t>
            </a:r>
            <a:r>
              <a:rPr lang="cs-CZ" sz="2900" dirty="0" smtClean="0"/>
              <a:t>života.</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2678" y="2071933"/>
            <a:ext cx="2024541"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099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animEffect transition="in" filter="fade">
                                      <p:cBhvr>
                                        <p:cTn id="21" dur="1000"/>
                                        <p:tgtEl>
                                          <p:spTgt spid="3">
                                            <p:txEl>
                                              <p:pRg st="11" end="11"/>
                                            </p:txEl>
                                          </p:spTgt>
                                        </p:tgtEl>
                                      </p:cBhvr>
                                    </p:animEffect>
                                    <p:anim calcmode="lin" valueType="num">
                                      <p:cBhvr>
                                        <p:cTn id="22"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2" end="12"/>
                                            </p:txEl>
                                          </p:spTgt>
                                        </p:tgtEl>
                                        <p:attrNameLst>
                                          <p:attrName>style.visibility</p:attrName>
                                        </p:attrNameLst>
                                      </p:cBhvr>
                                      <p:to>
                                        <p:strVal val="visible"/>
                                      </p:to>
                                    </p:set>
                                    <p:animEffect transition="in" filter="fade">
                                      <p:cBhvr>
                                        <p:cTn id="28" dur="1000"/>
                                        <p:tgtEl>
                                          <p:spTgt spid="3">
                                            <p:txEl>
                                              <p:pRg st="12" end="12"/>
                                            </p:txEl>
                                          </p:spTgt>
                                        </p:tgtEl>
                                      </p:cBhvr>
                                    </p:animEffect>
                                    <p:anim calcmode="lin" valueType="num">
                                      <p:cBhvr>
                                        <p:cTn id="2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2" end="12"/>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5122"/>
                                        </p:tgtEl>
                                        <p:attrNameLst>
                                          <p:attrName>style.visibility</p:attrName>
                                        </p:attrNameLst>
                                      </p:cBhvr>
                                      <p:to>
                                        <p:strVal val="visible"/>
                                      </p:to>
                                    </p:set>
                                    <p:animEffect transition="in" filter="fade">
                                      <p:cBhvr>
                                        <p:cTn id="33" dur="1000"/>
                                        <p:tgtEl>
                                          <p:spTgt spid="5122"/>
                                        </p:tgtEl>
                                      </p:cBhvr>
                                    </p:animEffect>
                                    <p:anim calcmode="lin" valueType="num">
                                      <p:cBhvr>
                                        <p:cTn id="34" dur="1000" fill="hold"/>
                                        <p:tgtEl>
                                          <p:spTgt spid="5122"/>
                                        </p:tgtEl>
                                        <p:attrNameLst>
                                          <p:attrName>ppt_x</p:attrName>
                                        </p:attrNameLst>
                                      </p:cBhvr>
                                      <p:tavLst>
                                        <p:tav tm="0">
                                          <p:val>
                                            <p:strVal val="#ppt_x"/>
                                          </p:val>
                                        </p:tav>
                                        <p:tav tm="100000">
                                          <p:val>
                                            <p:strVal val="#ppt_x"/>
                                          </p:val>
                                        </p:tav>
                                      </p:tavLst>
                                    </p:anim>
                                    <p:anim calcmode="lin" valueType="num">
                                      <p:cBhvr>
                                        <p:cTn id="35"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00B0F0"/>
                </a:solidFill>
              </a:rPr>
              <a:t>Jak anorexii předejít?</a:t>
            </a:r>
          </a:p>
        </p:txBody>
      </p:sp>
      <p:sp>
        <p:nvSpPr>
          <p:cNvPr id="3" name="Zástupný symbol pro obsah 2"/>
          <p:cNvSpPr>
            <a:spLocks noGrp="1"/>
          </p:cNvSpPr>
          <p:nvPr>
            <p:ph idx="1"/>
          </p:nvPr>
        </p:nvSpPr>
        <p:spPr/>
        <p:txBody>
          <a:bodyPr/>
          <a:lstStyle/>
          <a:p>
            <a:r>
              <a:rPr lang="cs-CZ" dirty="0"/>
              <a:t>Chválit se a být chválen za všechny dosažené pokroky má význam proto, aby </a:t>
            </a:r>
            <a:r>
              <a:rPr lang="cs-CZ" dirty="0">
                <a:solidFill>
                  <a:srgbClr val="FFC000"/>
                </a:solidFill>
              </a:rPr>
              <a:t>byl sám se sebou spokojený</a:t>
            </a:r>
            <a:r>
              <a:rPr lang="cs-CZ" dirty="0"/>
              <a:t>, měl pozitivní přístup k životu. </a:t>
            </a:r>
          </a:p>
          <a:p>
            <a:r>
              <a:rPr lang="cs-CZ" dirty="0"/>
              <a:t>Provozovat činnosti, díky nimž máme radost ze života. To se týká i studia, zaměstnání. </a:t>
            </a:r>
          </a:p>
          <a:p>
            <a:endParaRPr lang="cs-CZ" dirty="0"/>
          </a:p>
        </p:txBody>
      </p:sp>
    </p:spTree>
    <p:extLst>
      <p:ext uri="{BB962C8B-B14F-4D97-AF65-F5344CB8AC3E}">
        <p14:creationId xmlns:p14="http://schemas.microsoft.com/office/powerpoint/2010/main" val="78602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Zajímavost?</a:t>
            </a:r>
            <a:endParaRPr lang="cs-CZ" dirty="0"/>
          </a:p>
        </p:txBody>
      </p:sp>
      <p:sp>
        <p:nvSpPr>
          <p:cNvPr id="3" name="Zástupný symbol pro obsah 2"/>
          <p:cNvSpPr>
            <a:spLocks noGrp="1"/>
          </p:cNvSpPr>
          <p:nvPr>
            <p:ph idx="1"/>
          </p:nvPr>
        </p:nvSpPr>
        <p:spPr>
          <a:xfrm>
            <a:off x="457200" y="1600200"/>
            <a:ext cx="5482952" cy="4525963"/>
          </a:xfrm>
        </p:spPr>
        <p:txBody>
          <a:bodyPr>
            <a:normAutofit fontScale="92500" lnSpcReduction="20000"/>
          </a:bodyPr>
          <a:lstStyle/>
          <a:p>
            <a:r>
              <a:rPr lang="cs-CZ" dirty="0"/>
              <a:t>Nezdravé hubnutí bylo posedlostí i císařovny Alžběty </a:t>
            </a:r>
            <a:r>
              <a:rPr lang="cs-CZ" dirty="0" smtClean="0"/>
              <a:t>Bavorské, známé </a:t>
            </a:r>
            <a:r>
              <a:rPr lang="cs-CZ" dirty="0"/>
              <a:t>pod přezdívkou princezna </a:t>
            </a:r>
            <a:r>
              <a:rPr lang="cs-CZ" b="1" i="1" dirty="0" err="1" smtClean="0">
                <a:solidFill>
                  <a:srgbClr val="FFC000"/>
                </a:solidFill>
              </a:rPr>
              <a:t>Sissi</a:t>
            </a:r>
            <a:r>
              <a:rPr lang="cs-CZ" dirty="0" smtClean="0"/>
              <a:t>. </a:t>
            </a:r>
            <a:r>
              <a:rPr lang="cs-CZ" dirty="0"/>
              <a:t>N</a:t>
            </a:r>
            <a:r>
              <a:rPr lang="cs-CZ" dirty="0" smtClean="0"/>
              <a:t>ikdy </a:t>
            </a:r>
            <a:r>
              <a:rPr lang="cs-CZ" dirty="0"/>
              <a:t>se nepřehoupla přes 55 kg, držela drastické </a:t>
            </a:r>
            <a:r>
              <a:rPr lang="cs-CZ" dirty="0" smtClean="0"/>
              <a:t>diety, </a:t>
            </a:r>
            <a:r>
              <a:rPr lang="cs-CZ" dirty="0"/>
              <a:t>jedla jen ovoce a pila šťávu ze syrového masa, nosila přehnaně utažené </a:t>
            </a:r>
            <a:r>
              <a:rPr lang="cs-CZ" dirty="0" smtClean="0"/>
              <a:t>šněrovačky, </a:t>
            </a:r>
            <a:r>
              <a:rPr lang="cs-CZ" dirty="0"/>
              <a:t>poté se dokonce do korzetů nechávala zašívat a veškerý volný čas naplňovala sportem. </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1599536"/>
            <a:ext cx="2896686" cy="4093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510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9218"/>
                                        </p:tgtEl>
                                        <p:attrNameLst>
                                          <p:attrName>style.visibility</p:attrName>
                                        </p:attrNameLst>
                                      </p:cBhvr>
                                      <p:to>
                                        <p:strVal val="visible"/>
                                      </p:to>
                                    </p:set>
                                    <p:animEffect transition="in" filter="fade">
                                      <p:cBhvr>
                                        <p:cTn id="19" dur="1000"/>
                                        <p:tgtEl>
                                          <p:spTgt spid="9218"/>
                                        </p:tgtEl>
                                      </p:cBhvr>
                                    </p:animEffect>
                                    <p:anim calcmode="lin" valueType="num">
                                      <p:cBhvr>
                                        <p:cTn id="20" dur="1000" fill="hold"/>
                                        <p:tgtEl>
                                          <p:spTgt spid="9218"/>
                                        </p:tgtEl>
                                        <p:attrNameLst>
                                          <p:attrName>ppt_x</p:attrName>
                                        </p:attrNameLst>
                                      </p:cBhvr>
                                      <p:tavLst>
                                        <p:tav tm="0">
                                          <p:val>
                                            <p:strVal val="#ppt_x"/>
                                          </p:val>
                                        </p:tav>
                                        <p:tav tm="100000">
                                          <p:val>
                                            <p:strVal val="#ppt_x"/>
                                          </p:val>
                                        </p:tav>
                                      </p:tavLst>
                                    </p:anim>
                                    <p:anim calcmode="lin" valueType="num">
                                      <p:cBhvr>
                                        <p:cTn id="21" dur="1000" fill="hold"/>
                                        <p:tgtEl>
                                          <p:spTgt spid="92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C000"/>
                </a:solidFill>
              </a:rPr>
              <a:t>Známe osobnosti</a:t>
            </a:r>
            <a:endParaRPr lang="cs-CZ" dirty="0">
              <a:solidFill>
                <a:srgbClr val="FFC000"/>
              </a:solidFill>
            </a:endParaRPr>
          </a:p>
        </p:txBody>
      </p:sp>
      <p:sp>
        <p:nvSpPr>
          <p:cNvPr id="3" name="Zástupný symbol pro obsah 2"/>
          <p:cNvSpPr>
            <a:spLocks noGrp="1"/>
          </p:cNvSpPr>
          <p:nvPr>
            <p:ph idx="1"/>
          </p:nvPr>
        </p:nvSpPr>
        <p:spPr/>
        <p:txBody>
          <a:bodyPr/>
          <a:lstStyle/>
          <a:p>
            <a:endParaRPr lang="cs-CZ"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060" y="1196752"/>
            <a:ext cx="2638425" cy="4762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899591" y="6124654"/>
            <a:ext cx="1576009" cy="369332"/>
          </a:xfrm>
          <a:prstGeom prst="rect">
            <a:avLst/>
          </a:prstGeom>
        </p:spPr>
        <p:txBody>
          <a:bodyPr wrap="none">
            <a:spAutoFit/>
          </a:bodyPr>
          <a:lstStyle/>
          <a:p>
            <a:r>
              <a:rPr lang="cs-CZ" dirty="0" err="1" smtClean="0"/>
              <a:t>Keira</a:t>
            </a:r>
            <a:r>
              <a:rPr lang="cs-CZ" dirty="0" smtClean="0"/>
              <a:t> </a:t>
            </a:r>
            <a:r>
              <a:rPr lang="cs-CZ" dirty="0" err="1" smtClean="0"/>
              <a:t>Knightley</a:t>
            </a:r>
            <a:endParaRPr lang="cs-CZ"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5921" y="648938"/>
            <a:ext cx="2184834" cy="2913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8661" y="3994551"/>
            <a:ext cx="3779215" cy="21301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6291631" y="3578002"/>
            <a:ext cx="2564228" cy="369332"/>
          </a:xfrm>
          <a:prstGeom prst="rect">
            <a:avLst/>
          </a:prstGeom>
        </p:spPr>
        <p:txBody>
          <a:bodyPr wrap="none">
            <a:spAutoFit/>
          </a:bodyPr>
          <a:lstStyle/>
          <a:p>
            <a:r>
              <a:rPr lang="cs-CZ" dirty="0" smtClean="0"/>
              <a:t>Mary-kate a </a:t>
            </a:r>
            <a:r>
              <a:rPr lang="cs-CZ" dirty="0" err="1"/>
              <a:t>A</a:t>
            </a:r>
            <a:r>
              <a:rPr lang="cs-CZ" dirty="0" err="1" smtClean="0"/>
              <a:t>shley</a:t>
            </a:r>
            <a:r>
              <a:rPr lang="cs-CZ" dirty="0" smtClean="0"/>
              <a:t> </a:t>
            </a:r>
            <a:r>
              <a:rPr lang="cs-CZ" dirty="0" err="1" smtClean="0"/>
              <a:t>Olsen</a:t>
            </a:r>
            <a:endParaRPr lang="cs-CZ" dirty="0"/>
          </a:p>
        </p:txBody>
      </p:sp>
      <p:sp>
        <p:nvSpPr>
          <p:cNvPr id="6" name="Obdélník 5"/>
          <p:cNvSpPr/>
          <p:nvPr/>
        </p:nvSpPr>
        <p:spPr>
          <a:xfrm>
            <a:off x="4759914" y="6135975"/>
            <a:ext cx="1316707" cy="369332"/>
          </a:xfrm>
          <a:prstGeom prst="rect">
            <a:avLst/>
          </a:prstGeom>
        </p:spPr>
        <p:txBody>
          <a:bodyPr wrap="none">
            <a:spAutoFit/>
          </a:bodyPr>
          <a:lstStyle/>
          <a:p>
            <a:r>
              <a:rPr lang="cs-CZ" dirty="0" err="1" smtClean="0"/>
              <a:t>Tori</a:t>
            </a:r>
            <a:r>
              <a:rPr lang="cs-CZ" dirty="0" smtClean="0"/>
              <a:t> </a:t>
            </a:r>
            <a:r>
              <a:rPr lang="cs-CZ" dirty="0" err="1" smtClean="0"/>
              <a:t>Spelling</a:t>
            </a:r>
            <a:endParaRPr lang="cs-CZ" dirty="0"/>
          </a:p>
        </p:txBody>
      </p:sp>
    </p:spTree>
    <p:extLst>
      <p:ext uri="{BB962C8B-B14F-4D97-AF65-F5344CB8AC3E}">
        <p14:creationId xmlns:p14="http://schemas.microsoft.com/office/powerpoint/2010/main" val="3396201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1000"/>
                                        <p:tgtEl>
                                          <p:spTgt spid="8194"/>
                                        </p:tgtEl>
                                      </p:cBhvr>
                                    </p:animEffect>
                                    <p:anim calcmode="lin" valueType="num">
                                      <p:cBhvr>
                                        <p:cTn id="8" dur="1000" fill="hold"/>
                                        <p:tgtEl>
                                          <p:spTgt spid="8194"/>
                                        </p:tgtEl>
                                        <p:attrNameLst>
                                          <p:attrName>ppt_x</p:attrName>
                                        </p:attrNameLst>
                                      </p:cBhvr>
                                      <p:tavLst>
                                        <p:tav tm="0">
                                          <p:val>
                                            <p:strVal val="#ppt_x"/>
                                          </p:val>
                                        </p:tav>
                                        <p:tav tm="100000">
                                          <p:val>
                                            <p:strVal val="#ppt_x"/>
                                          </p:val>
                                        </p:tav>
                                      </p:tavLst>
                                    </p:anim>
                                    <p:anim calcmode="lin" valueType="num">
                                      <p:cBhvr>
                                        <p:cTn id="9" dur="1000" fill="hold"/>
                                        <p:tgtEl>
                                          <p:spTgt spid="819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196"/>
                                        </p:tgtEl>
                                        <p:attrNameLst>
                                          <p:attrName>style.visibility</p:attrName>
                                        </p:attrNameLst>
                                      </p:cBhvr>
                                      <p:to>
                                        <p:strVal val="visible"/>
                                      </p:to>
                                    </p:set>
                                    <p:animEffect transition="in" filter="fade">
                                      <p:cBhvr>
                                        <p:cTn id="12" dur="1000"/>
                                        <p:tgtEl>
                                          <p:spTgt spid="8196"/>
                                        </p:tgtEl>
                                      </p:cBhvr>
                                    </p:animEffect>
                                    <p:anim calcmode="lin" valueType="num">
                                      <p:cBhvr>
                                        <p:cTn id="13" dur="1000" fill="hold"/>
                                        <p:tgtEl>
                                          <p:spTgt spid="8196"/>
                                        </p:tgtEl>
                                        <p:attrNameLst>
                                          <p:attrName>ppt_x</p:attrName>
                                        </p:attrNameLst>
                                      </p:cBhvr>
                                      <p:tavLst>
                                        <p:tav tm="0">
                                          <p:val>
                                            <p:strVal val="#ppt_x"/>
                                          </p:val>
                                        </p:tav>
                                        <p:tav tm="100000">
                                          <p:val>
                                            <p:strVal val="#ppt_x"/>
                                          </p:val>
                                        </p:tav>
                                      </p:tavLst>
                                    </p:anim>
                                    <p:anim calcmode="lin" valueType="num">
                                      <p:cBhvr>
                                        <p:cTn id="14" dur="1000" fill="hold"/>
                                        <p:tgtEl>
                                          <p:spTgt spid="819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8197"/>
                                        </p:tgtEl>
                                        <p:attrNameLst>
                                          <p:attrName>style.visibility</p:attrName>
                                        </p:attrNameLst>
                                      </p:cBhvr>
                                      <p:to>
                                        <p:strVal val="visible"/>
                                      </p:to>
                                    </p:set>
                                    <p:animEffect transition="in" filter="fade">
                                      <p:cBhvr>
                                        <p:cTn id="17" dur="1000"/>
                                        <p:tgtEl>
                                          <p:spTgt spid="8197"/>
                                        </p:tgtEl>
                                      </p:cBhvr>
                                    </p:animEffect>
                                    <p:anim calcmode="lin" valueType="num">
                                      <p:cBhvr>
                                        <p:cTn id="18" dur="1000" fill="hold"/>
                                        <p:tgtEl>
                                          <p:spTgt spid="8197"/>
                                        </p:tgtEl>
                                        <p:attrNameLst>
                                          <p:attrName>ppt_x</p:attrName>
                                        </p:attrNameLst>
                                      </p:cBhvr>
                                      <p:tavLst>
                                        <p:tav tm="0">
                                          <p:val>
                                            <p:strVal val="#ppt_x"/>
                                          </p:val>
                                        </p:tav>
                                        <p:tav tm="100000">
                                          <p:val>
                                            <p:strVal val="#ppt_x"/>
                                          </p:val>
                                        </p:tav>
                                      </p:tavLst>
                                    </p:anim>
                                    <p:anim calcmode="lin" valueType="num">
                                      <p:cBhvr>
                                        <p:cTn id="19" dur="1000" fill="hold"/>
                                        <p:tgtEl>
                                          <p:spTgt spid="819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fade">
                                      <p:cBhvr>
                                        <p:cTn id="24" dur="1000"/>
                                        <p:tgtEl>
                                          <p:spTgt spid="4"/>
                                        </p:tgtEl>
                                      </p:cBhvr>
                                    </p:animEffect>
                                    <p:anim calcmode="lin" valueType="num">
                                      <p:cBhvr>
                                        <p:cTn id="25" dur="1000" fill="hold"/>
                                        <p:tgtEl>
                                          <p:spTgt spid="4"/>
                                        </p:tgtEl>
                                        <p:attrNameLst>
                                          <p:attrName>ppt_x</p:attrName>
                                        </p:attrNameLst>
                                      </p:cBhvr>
                                      <p:tavLst>
                                        <p:tav tm="0">
                                          <p:val>
                                            <p:strVal val="#ppt_x"/>
                                          </p:val>
                                        </p:tav>
                                        <p:tav tm="100000">
                                          <p:val>
                                            <p:strVal val="#ppt_x"/>
                                          </p:val>
                                        </p:tav>
                                      </p:tavLst>
                                    </p:anim>
                                    <p:anim calcmode="lin" valueType="num">
                                      <p:cBhvr>
                                        <p:cTn id="26" dur="1000" fill="hold"/>
                                        <p:tgtEl>
                                          <p:spTgt spid="4"/>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fade">
                                      <p:cBhvr>
                                        <p:cTn id="29" dur="1000"/>
                                        <p:tgtEl>
                                          <p:spTgt spid="6"/>
                                        </p:tgtEl>
                                      </p:cBhvr>
                                    </p:animEffect>
                                    <p:anim calcmode="lin" valueType="num">
                                      <p:cBhvr>
                                        <p:cTn id="30" dur="1000" fill="hold"/>
                                        <p:tgtEl>
                                          <p:spTgt spid="6"/>
                                        </p:tgtEl>
                                        <p:attrNameLst>
                                          <p:attrName>ppt_x</p:attrName>
                                        </p:attrNameLst>
                                      </p:cBhvr>
                                      <p:tavLst>
                                        <p:tav tm="0">
                                          <p:val>
                                            <p:strVal val="#ppt_x"/>
                                          </p:val>
                                        </p:tav>
                                        <p:tav tm="100000">
                                          <p:val>
                                            <p:strVal val="#ppt_x"/>
                                          </p:val>
                                        </p:tav>
                                      </p:tavLst>
                                    </p:anim>
                                    <p:anim calcmode="lin" valueType="num">
                                      <p:cBhvr>
                                        <p:cTn id="31" dur="1000" fill="hold"/>
                                        <p:tgtEl>
                                          <p:spTgt spid="6"/>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fade">
                                      <p:cBhvr>
                                        <p:cTn id="34" dur="1000"/>
                                        <p:tgtEl>
                                          <p:spTgt spid="5"/>
                                        </p:tgtEl>
                                      </p:cBhvr>
                                    </p:animEffect>
                                    <p:anim calcmode="lin" valueType="num">
                                      <p:cBhvr>
                                        <p:cTn id="35" dur="1000" fill="hold"/>
                                        <p:tgtEl>
                                          <p:spTgt spid="5"/>
                                        </p:tgtEl>
                                        <p:attrNameLst>
                                          <p:attrName>ppt_x</p:attrName>
                                        </p:attrNameLst>
                                      </p:cBhvr>
                                      <p:tavLst>
                                        <p:tav tm="0">
                                          <p:val>
                                            <p:strVal val="#ppt_x"/>
                                          </p:val>
                                        </p:tav>
                                        <p:tav tm="100000">
                                          <p:val>
                                            <p:strVal val="#ppt_x"/>
                                          </p:val>
                                        </p:tav>
                                      </p:tavLst>
                                    </p:anim>
                                    <p:anim calcmode="lin" valueType="num">
                                      <p:cBhvr>
                                        <p:cTn id="3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00B0F0"/>
                </a:solidFill>
              </a:rPr>
              <a:t>Příběh</a:t>
            </a:r>
            <a:endParaRPr lang="cs-CZ" dirty="0">
              <a:solidFill>
                <a:srgbClr val="00B0F0"/>
              </a:solidFill>
            </a:endParaRPr>
          </a:p>
        </p:txBody>
      </p:sp>
      <p:sp>
        <p:nvSpPr>
          <p:cNvPr id="3" name="Zástupný symbol pro obsah 2"/>
          <p:cNvSpPr>
            <a:spLocks noGrp="1"/>
          </p:cNvSpPr>
          <p:nvPr>
            <p:ph idx="1"/>
          </p:nvPr>
        </p:nvSpPr>
        <p:spPr/>
        <p:txBody>
          <a:bodyPr>
            <a:normAutofit fontScale="25000" lnSpcReduction="20000"/>
          </a:bodyPr>
          <a:lstStyle/>
          <a:p>
            <a:r>
              <a:rPr lang="cs-CZ" sz="6400" b="1" i="1" dirty="0">
                <a:solidFill>
                  <a:srgbClr val="00B0F0"/>
                </a:solidFill>
              </a:rPr>
              <a:t>Hloupé nedorozumění</a:t>
            </a:r>
          </a:p>
          <a:p>
            <a:pPr algn="just"/>
            <a:r>
              <a:rPr lang="cs-CZ" sz="3500" dirty="0"/>
              <a:t>"</a:t>
            </a:r>
            <a:r>
              <a:rPr lang="cs-CZ" sz="5600" dirty="0"/>
              <a:t>Nemůžu říct, že bych někdy trpěla nadváhou, do určité doby - do čtrnácti - jsem byla se svou postavou dokonce velmi spokojená. V té době jsem se však zamilovala do jednoho kluka z devítky," líčí Klára, jak všechno začalo. Místní idol se líbil i všem kamarádkám a Klára tajně doufala, že snad přece... Jednou šla celá škola do divadla </a:t>
            </a:r>
            <a:r>
              <a:rPr lang="cs-CZ" sz="5600" dirty="0" smtClean="0"/>
              <a:t>   a </a:t>
            </a:r>
            <a:r>
              <a:rPr lang="cs-CZ" sz="5600" dirty="0"/>
              <a:t>právě tehdy se to stalo. "Když jsem si brala věci ze šatny, srazili jsme se.</a:t>
            </a:r>
          </a:p>
          <a:p>
            <a:pPr algn="just"/>
            <a:r>
              <a:rPr lang="cs-CZ" sz="5600" dirty="0"/>
              <a:t>Nádherně se na mě usmál a řekl, že ani netušil, jak hezké holky ve škole jsou. Bylo mi báječně! Jenže vzápětí jsem zaslechla, jak říká kamarádovi: 'Ale jo, krásná je, ale mohla by trochu shodit, kuličky nemusím!' Hned jsem si dala dohromady, že ta 'kulička' jsem já." Klára se tedy rozhodla hubnout. Odmítla hned večeři s tím, že jí nějak není dobře. Přestala chodit na školní obědy, svačila jen ovoce, večeřela málo. Naordinovala si pohyb a výsledky se dostavily - zhubla šest kilo! Potom Ho potkala znovu. "Zeptal se mě, jestli nejsem nemocná, že jsem příšerně hubená. Když jsem odpověděla, že právě od něho jsem zaslechla kritiku, vysvětlil mi, že to nepatřilo mně, ale jedné dívce </a:t>
            </a:r>
            <a:r>
              <a:rPr lang="cs-CZ" sz="5600" dirty="0" smtClean="0"/>
              <a:t>            z </a:t>
            </a:r>
            <a:r>
              <a:rPr lang="cs-CZ" sz="5600" dirty="0"/>
              <a:t>devítky," vysvětluje osudný omyl </a:t>
            </a:r>
            <a:r>
              <a:rPr lang="cs-CZ" sz="5600" dirty="0" smtClean="0"/>
              <a:t>Klára. Hubnutí </a:t>
            </a:r>
            <a:r>
              <a:rPr lang="cs-CZ" sz="5600" dirty="0"/>
              <a:t>se jí zalíbilo</a:t>
            </a:r>
          </a:p>
          <a:p>
            <a:pPr algn="just"/>
            <a:r>
              <a:rPr lang="cs-CZ" sz="5600" dirty="0"/>
              <a:t>Kláře se však její nová postava zalíbila. Když jedna modelingová agentura pořádala casting na modelky, přihlásila se a byla přijata. Prošla úvodním kurzem a pak již následovaly módní přehlídky. Klára byla svou hubeností nadšená. Většina holek držela přísnou dietu, jí stačilo pouze nesnídat a nevečeřet.</a:t>
            </a:r>
          </a:p>
          <a:p>
            <a:pPr algn="just"/>
            <a:r>
              <a:rPr lang="cs-CZ" sz="5600" dirty="0"/>
              <a:t>"Jednou jsme ale předváděli nádhernou kolekci, která byla pro hodně štíhlé modelky. Neoblékla jsem ani jeden z předváděných modelů! Usoudila jsem, že to s tou mou postavou zase tak ideální není, a rozhodla se pro další hubnutí," vysvětluje Klára.</a:t>
            </a:r>
          </a:p>
          <a:p>
            <a:pPr algn="just"/>
            <a:r>
              <a:rPr lang="cs-CZ" sz="5600" dirty="0"/>
              <a:t>V podstatě jedla jen ovoce a zeleninu. A samozřejmě hodně pila vodu.</a:t>
            </a:r>
          </a:p>
          <a:p>
            <a:pPr algn="just"/>
            <a:r>
              <a:rPr lang="cs-CZ" sz="5600" dirty="0"/>
              <a:t>Tentokrát se to ale neobešlo bez hádek s rodiči, hlavně s tátou: "Křičel na mě, že nejsem normální, ať se na sebe podívám, že jsem jen kost a kůže. A řekl něco, co jsem vzala jako návod na bezstarostné hubnutí. Táta na mě totiž vykřikl: "Nakonec si budeš po každým jídle strkat prst do krku!"</a:t>
            </a:r>
          </a:p>
        </p:txBody>
      </p:sp>
    </p:spTree>
    <p:extLst>
      <p:ext uri="{BB962C8B-B14F-4D97-AF65-F5344CB8AC3E}">
        <p14:creationId xmlns:p14="http://schemas.microsoft.com/office/powerpoint/2010/main" val="407181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Odpověz</a:t>
            </a:r>
            <a:endParaRPr lang="cs-CZ" dirty="0"/>
          </a:p>
        </p:txBody>
      </p:sp>
      <p:sp>
        <p:nvSpPr>
          <p:cNvPr id="3" name="Zástupný symbol pro obsah 2"/>
          <p:cNvSpPr>
            <a:spLocks noGrp="1"/>
          </p:cNvSpPr>
          <p:nvPr>
            <p:ph idx="1"/>
          </p:nvPr>
        </p:nvSpPr>
        <p:spPr/>
        <p:txBody>
          <a:bodyPr>
            <a:normAutofit lnSpcReduction="10000"/>
          </a:bodyPr>
          <a:lstStyle/>
          <a:p>
            <a:r>
              <a:rPr lang="cs-CZ" dirty="0" smtClean="0">
                <a:solidFill>
                  <a:srgbClr val="00B0F0"/>
                </a:solidFill>
              </a:rPr>
              <a:t>Jak měla Klára reagovat na poznámky k její postavě?</a:t>
            </a:r>
          </a:p>
          <a:p>
            <a:endParaRPr lang="cs-CZ" dirty="0"/>
          </a:p>
          <a:p>
            <a:pPr marL="0" indent="0">
              <a:buNone/>
            </a:pPr>
            <a:r>
              <a:rPr lang="cs-CZ" dirty="0" smtClean="0"/>
              <a:t>a) </a:t>
            </a:r>
            <a:r>
              <a:rPr lang="cs-CZ" dirty="0" smtClean="0">
                <a:hlinkClick r:id="rId2" action="ppaction://hlinksldjump"/>
              </a:rPr>
              <a:t>Udělala správnou věc, když začala hubnout. Přece se chce líbit.</a:t>
            </a:r>
            <a:endParaRPr lang="cs-CZ" dirty="0" smtClean="0"/>
          </a:p>
          <a:p>
            <a:pPr marL="0" indent="0">
              <a:buNone/>
            </a:pPr>
            <a:r>
              <a:rPr lang="cs-CZ" dirty="0" smtClean="0"/>
              <a:t>b) </a:t>
            </a:r>
            <a:r>
              <a:rPr lang="cs-CZ" dirty="0" smtClean="0">
                <a:hlinkClick r:id="rId3" action="ppaction://hlinksldjump"/>
              </a:rPr>
              <a:t>Měla se nad poznámkou povznést a nevšímat si řečí, které ani nemuseli patřit jí.</a:t>
            </a:r>
            <a:endParaRPr lang="cs-CZ" dirty="0" smtClean="0"/>
          </a:p>
          <a:p>
            <a:pPr marL="0" indent="0">
              <a:buNone/>
            </a:pPr>
            <a:r>
              <a:rPr lang="cs-CZ" dirty="0" smtClean="0"/>
              <a:t>c) </a:t>
            </a:r>
            <a:r>
              <a:rPr lang="cs-CZ" dirty="0" smtClean="0">
                <a:hlinkClick r:id="rId2" action="ppaction://hlinksldjump"/>
              </a:rPr>
              <a:t>Začít cvičit a méně jíst.</a:t>
            </a:r>
            <a:endParaRPr lang="cs-CZ" dirty="0" smtClean="0"/>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val="399253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 správná odpověď</a:t>
            </a:r>
            <a:endParaRPr lang="cs-CZ" dirty="0"/>
          </a:p>
        </p:txBody>
      </p:sp>
      <p:sp>
        <p:nvSpPr>
          <p:cNvPr id="4" name="Šipka doleva 3">
            <a:hlinkClick r:id="rId2" action="ppaction://hlinksldjump"/>
          </p:cNvPr>
          <p:cNvSpPr/>
          <p:nvPr/>
        </p:nvSpPr>
        <p:spPr>
          <a:xfrm>
            <a:off x="4113827" y="2528900"/>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2643058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To není správně.</a:t>
            </a:r>
            <a:endParaRPr lang="cs-CZ" dirty="0"/>
          </a:p>
        </p:txBody>
      </p:sp>
      <p:sp>
        <p:nvSpPr>
          <p:cNvPr id="4" name="Šipka doleva 3">
            <a:hlinkClick r:id="rId2" action="ppaction://hlinksldjump"/>
          </p:cNvPr>
          <p:cNvSpPr/>
          <p:nvPr/>
        </p:nvSpPr>
        <p:spPr>
          <a:xfrm>
            <a:off x="3594042" y="2636912"/>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9179584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Odpověz</a:t>
            </a:r>
            <a:endParaRPr lang="cs-CZ" dirty="0"/>
          </a:p>
        </p:txBody>
      </p:sp>
      <p:sp>
        <p:nvSpPr>
          <p:cNvPr id="3" name="Zástupný symbol pro obsah 2"/>
          <p:cNvSpPr>
            <a:spLocks noGrp="1"/>
          </p:cNvSpPr>
          <p:nvPr>
            <p:ph idx="1"/>
          </p:nvPr>
        </p:nvSpPr>
        <p:spPr/>
        <p:txBody>
          <a:bodyPr/>
          <a:lstStyle/>
          <a:p>
            <a:r>
              <a:rPr lang="cs-CZ" dirty="0" smtClean="0">
                <a:solidFill>
                  <a:srgbClr val="00B0F0"/>
                </a:solidFill>
              </a:rPr>
              <a:t>Jak by měl rodič zareagovat, pokud si všimne, že jeho dítě v krátké době zhubnul, nebo nejí?</a:t>
            </a:r>
          </a:p>
          <a:p>
            <a:pPr marL="0" indent="0">
              <a:buNone/>
            </a:pPr>
            <a:r>
              <a:rPr lang="cs-CZ" dirty="0" smtClean="0"/>
              <a:t>a) </a:t>
            </a:r>
            <a:r>
              <a:rPr lang="cs-CZ" dirty="0" smtClean="0">
                <a:hlinkClick r:id="rId2" action="ppaction://hlinksldjump"/>
              </a:rPr>
              <a:t>Kláry táta reagoval správně, musí se dítěti vynadat, aby začalo jíst.</a:t>
            </a:r>
            <a:endParaRPr lang="cs-CZ" dirty="0" smtClean="0"/>
          </a:p>
          <a:p>
            <a:pPr marL="0" indent="0">
              <a:buNone/>
            </a:pPr>
            <a:r>
              <a:rPr lang="cs-CZ" dirty="0" smtClean="0"/>
              <a:t>b) </a:t>
            </a:r>
            <a:r>
              <a:rPr lang="cs-CZ" dirty="0" smtClean="0">
                <a:hlinkClick r:id="rId2" action="ppaction://hlinksldjump"/>
              </a:rPr>
              <a:t>Děti mají sníst všechno, co se jim dá</a:t>
            </a:r>
            <a:r>
              <a:rPr lang="cs-CZ" dirty="0" smtClean="0"/>
              <a:t>.</a:t>
            </a:r>
          </a:p>
          <a:p>
            <a:pPr marL="0" indent="0">
              <a:buNone/>
            </a:pPr>
            <a:r>
              <a:rPr lang="cs-CZ" dirty="0"/>
              <a:t>c</a:t>
            </a:r>
            <a:r>
              <a:rPr lang="cs-CZ" dirty="0" smtClean="0"/>
              <a:t>) </a:t>
            </a:r>
            <a:r>
              <a:rPr lang="cs-CZ" dirty="0" smtClean="0">
                <a:hlinkClick r:id="rId3" action="ppaction://hlinksldjump"/>
              </a:rPr>
              <a:t>Určitě to s ním probrat a zjistit příčiny</a:t>
            </a:r>
            <a:r>
              <a:rPr lang="cs-CZ" dirty="0" smtClean="0"/>
              <a:t>.</a:t>
            </a:r>
          </a:p>
          <a:p>
            <a:endParaRPr lang="cs-CZ" dirty="0"/>
          </a:p>
        </p:txBody>
      </p:sp>
    </p:spTree>
    <p:extLst>
      <p:ext uri="{BB962C8B-B14F-4D97-AF65-F5344CB8AC3E}">
        <p14:creationId xmlns:p14="http://schemas.microsoft.com/office/powerpoint/2010/main" val="1587013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 správná odpověď.</a:t>
            </a:r>
            <a:endParaRPr lang="cs-CZ" dirty="0"/>
          </a:p>
        </p:txBody>
      </p:sp>
      <p:sp>
        <p:nvSpPr>
          <p:cNvPr id="4" name="Šipka doleva 3">
            <a:hlinkClick r:id="rId2" action="ppaction://hlinksldjump"/>
          </p:cNvPr>
          <p:cNvSpPr/>
          <p:nvPr/>
        </p:nvSpPr>
        <p:spPr>
          <a:xfrm>
            <a:off x="4113827" y="2528900"/>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691269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To není správně.</a:t>
            </a:r>
            <a:endParaRPr lang="cs-CZ" dirty="0"/>
          </a:p>
        </p:txBody>
      </p:sp>
      <p:sp>
        <p:nvSpPr>
          <p:cNvPr id="4" name="Šipka doleva 3">
            <a:hlinkClick r:id="rId2" action="ppaction://hlinksldjump"/>
          </p:cNvPr>
          <p:cNvSpPr/>
          <p:nvPr/>
        </p:nvSpPr>
        <p:spPr>
          <a:xfrm>
            <a:off x="3594042" y="2636912"/>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7326897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Odpověz</a:t>
            </a:r>
            <a:endParaRPr lang="cs-CZ" dirty="0"/>
          </a:p>
        </p:txBody>
      </p:sp>
      <p:sp>
        <p:nvSpPr>
          <p:cNvPr id="3" name="Zástupný symbol pro obsah 2"/>
          <p:cNvSpPr>
            <a:spLocks noGrp="1"/>
          </p:cNvSpPr>
          <p:nvPr>
            <p:ph idx="1"/>
          </p:nvPr>
        </p:nvSpPr>
        <p:spPr/>
        <p:txBody>
          <a:bodyPr/>
          <a:lstStyle/>
          <a:p>
            <a:r>
              <a:rPr lang="cs-CZ" dirty="0" smtClean="0">
                <a:solidFill>
                  <a:srgbClr val="00B0F0"/>
                </a:solidFill>
              </a:rPr>
              <a:t>K čemu táta nevědomě Kláru navedl?</a:t>
            </a:r>
          </a:p>
          <a:p>
            <a:pPr marL="0" indent="0">
              <a:buNone/>
            </a:pPr>
            <a:r>
              <a:rPr lang="cs-CZ" dirty="0"/>
              <a:t>a</a:t>
            </a:r>
            <a:r>
              <a:rPr lang="cs-CZ" dirty="0" smtClean="0"/>
              <a:t>) </a:t>
            </a:r>
            <a:r>
              <a:rPr lang="cs-CZ" dirty="0" smtClean="0">
                <a:hlinkClick r:id="rId2" action="ppaction://hlinksldjump"/>
              </a:rPr>
              <a:t>Uvědomila si chybu a začne jíst.</a:t>
            </a:r>
            <a:endParaRPr lang="cs-CZ" dirty="0" smtClean="0"/>
          </a:p>
          <a:p>
            <a:pPr marL="0" indent="0">
              <a:buNone/>
            </a:pPr>
            <a:r>
              <a:rPr lang="cs-CZ" dirty="0"/>
              <a:t>b</a:t>
            </a:r>
            <a:r>
              <a:rPr lang="cs-CZ" dirty="0" smtClean="0"/>
              <a:t>) </a:t>
            </a:r>
            <a:r>
              <a:rPr lang="cs-CZ" dirty="0" smtClean="0">
                <a:hlinkClick r:id="rId3" action="ppaction://hlinksldjump"/>
              </a:rPr>
              <a:t>Kromě diety začne potravu i zvracet, aby byla ještě štíhlejší.</a:t>
            </a:r>
            <a:endParaRPr lang="cs-CZ" dirty="0" smtClean="0"/>
          </a:p>
          <a:p>
            <a:pPr marL="0" indent="0">
              <a:buNone/>
            </a:pPr>
            <a:r>
              <a:rPr lang="cs-CZ" dirty="0"/>
              <a:t>c</a:t>
            </a:r>
            <a:r>
              <a:rPr lang="cs-CZ" dirty="0" smtClean="0"/>
              <a:t>) </a:t>
            </a:r>
            <a:r>
              <a:rPr lang="cs-CZ" dirty="0" smtClean="0">
                <a:hlinkClick r:id="rId2" action="ppaction://hlinksldjump"/>
              </a:rPr>
              <a:t>Nic se v jejím chování nezmění.</a:t>
            </a:r>
            <a:endParaRPr lang="cs-CZ" dirty="0"/>
          </a:p>
        </p:txBody>
      </p:sp>
    </p:spTree>
    <p:extLst>
      <p:ext uri="{BB962C8B-B14F-4D97-AF65-F5344CB8AC3E}">
        <p14:creationId xmlns:p14="http://schemas.microsoft.com/office/powerpoint/2010/main" val="168381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To není správně.</a:t>
            </a:r>
            <a:endParaRPr lang="cs-CZ" dirty="0"/>
          </a:p>
        </p:txBody>
      </p:sp>
      <p:sp>
        <p:nvSpPr>
          <p:cNvPr id="4" name="Šipka doleva 3">
            <a:hlinkClick r:id="rId2" action="ppaction://hlinksldjump"/>
          </p:cNvPr>
          <p:cNvSpPr/>
          <p:nvPr/>
        </p:nvSpPr>
        <p:spPr>
          <a:xfrm>
            <a:off x="3594042" y="2636912"/>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08759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 správná odpověď.</a:t>
            </a:r>
            <a:endParaRPr lang="cs-CZ" dirty="0"/>
          </a:p>
        </p:txBody>
      </p:sp>
      <p:sp>
        <p:nvSpPr>
          <p:cNvPr id="4" name="Šipka doleva 3">
            <a:hlinkClick r:id="rId2" action="ppaction://hlinksldjump"/>
          </p:cNvPr>
          <p:cNvSpPr/>
          <p:nvPr/>
        </p:nvSpPr>
        <p:spPr>
          <a:xfrm>
            <a:off x="4113827" y="2528900"/>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511884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Odpověz</a:t>
            </a:r>
            <a:endParaRPr lang="cs-CZ" dirty="0"/>
          </a:p>
        </p:txBody>
      </p:sp>
      <p:sp>
        <p:nvSpPr>
          <p:cNvPr id="3" name="Zástupný symbol pro obsah 2"/>
          <p:cNvSpPr>
            <a:spLocks noGrp="1"/>
          </p:cNvSpPr>
          <p:nvPr>
            <p:ph idx="1"/>
          </p:nvPr>
        </p:nvSpPr>
        <p:spPr/>
        <p:txBody>
          <a:bodyPr/>
          <a:lstStyle/>
          <a:p>
            <a:r>
              <a:rPr lang="cs-CZ" dirty="0" smtClean="0">
                <a:solidFill>
                  <a:srgbClr val="00B0F0"/>
                </a:solidFill>
              </a:rPr>
              <a:t>Jak se nazývá nemoc, při které lidé potravu zvracejí za účelem zhubnout?</a:t>
            </a:r>
          </a:p>
          <a:p>
            <a:pPr marL="0" indent="0">
              <a:buNone/>
            </a:pPr>
            <a:endParaRPr lang="cs-CZ" dirty="0" smtClean="0"/>
          </a:p>
          <a:p>
            <a:pPr marL="514350" indent="-514350">
              <a:buAutoNum type="alphaLcParenR"/>
            </a:pPr>
            <a:r>
              <a:rPr lang="cs-CZ" dirty="0" smtClean="0">
                <a:hlinkClick r:id="rId2" action="ppaction://hlinksldjump"/>
              </a:rPr>
              <a:t>Anorexie</a:t>
            </a:r>
            <a:endParaRPr lang="cs-CZ" dirty="0" smtClean="0"/>
          </a:p>
          <a:p>
            <a:pPr marL="514350" indent="-514350">
              <a:buAutoNum type="alphaLcParenR"/>
            </a:pPr>
            <a:r>
              <a:rPr lang="cs-CZ" dirty="0" smtClean="0">
                <a:hlinkClick r:id="rId3" action="ppaction://hlinksldjump"/>
              </a:rPr>
              <a:t>Bulimie</a:t>
            </a:r>
            <a:endParaRPr lang="cs-CZ" dirty="0" smtClean="0"/>
          </a:p>
          <a:p>
            <a:pPr marL="514350" indent="-514350">
              <a:buAutoNum type="alphaLcParenR"/>
            </a:pPr>
            <a:r>
              <a:rPr lang="cs-CZ" dirty="0" smtClean="0">
                <a:hlinkClick r:id="rId2" action="ppaction://hlinksldjump"/>
              </a:rPr>
              <a:t>Kokcidie</a:t>
            </a:r>
            <a:endParaRPr lang="cs-CZ" dirty="0"/>
          </a:p>
        </p:txBody>
      </p:sp>
    </p:spTree>
    <p:extLst>
      <p:ext uri="{BB962C8B-B14F-4D97-AF65-F5344CB8AC3E}">
        <p14:creationId xmlns:p14="http://schemas.microsoft.com/office/powerpoint/2010/main" val="848720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 </a:t>
            </a:r>
            <a:r>
              <a:rPr lang="cs-CZ" smtClean="0"/>
              <a:t>správná odpověď.</a:t>
            </a:r>
            <a:endParaRPr lang="cs-CZ" dirty="0"/>
          </a:p>
        </p:txBody>
      </p:sp>
      <p:sp>
        <p:nvSpPr>
          <p:cNvPr id="4" name="Šipka doleva 3">
            <a:hlinkClick r:id="rId2" action="ppaction://hlinksldjump"/>
          </p:cNvPr>
          <p:cNvSpPr/>
          <p:nvPr/>
        </p:nvSpPr>
        <p:spPr>
          <a:xfrm>
            <a:off x="4113827" y="2528900"/>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2450636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To není správně.</a:t>
            </a:r>
            <a:endParaRPr lang="cs-CZ" dirty="0"/>
          </a:p>
        </p:txBody>
      </p:sp>
      <p:sp>
        <p:nvSpPr>
          <p:cNvPr id="4" name="Šipka doleva 3">
            <a:hlinkClick r:id="rId2" action="ppaction://hlinksldjump"/>
          </p:cNvPr>
          <p:cNvSpPr/>
          <p:nvPr/>
        </p:nvSpPr>
        <p:spPr>
          <a:xfrm>
            <a:off x="3594042" y="2636912"/>
            <a:ext cx="2376264" cy="108012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3643542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fontScale="92500"/>
          </a:bodyPr>
          <a:lstStyle/>
          <a:p>
            <a:r>
              <a:rPr lang="cs-CZ" dirty="0">
                <a:hlinkClick r:id="rId2"/>
              </a:rPr>
              <a:t>http://anorexie.czechian.net</a:t>
            </a:r>
            <a:r>
              <a:rPr lang="cs-CZ" dirty="0" smtClean="0">
                <a:hlinkClick r:id="rId2"/>
              </a:rPr>
              <a:t>/</a:t>
            </a:r>
            <a:endParaRPr lang="cs-CZ" dirty="0" smtClean="0"/>
          </a:p>
          <a:p>
            <a:r>
              <a:rPr lang="cs-CZ" dirty="0">
                <a:hlinkClick r:id="rId3"/>
              </a:rPr>
              <a:t>http://</a:t>
            </a:r>
            <a:r>
              <a:rPr lang="cs-CZ" dirty="0" smtClean="0">
                <a:hlinkClick r:id="rId3"/>
              </a:rPr>
              <a:t>hubnuti.napady.net/anorexie-priciny</a:t>
            </a:r>
            <a:endParaRPr lang="cs-CZ" dirty="0" smtClean="0"/>
          </a:p>
          <a:p>
            <a:r>
              <a:rPr lang="cs-CZ" dirty="0">
                <a:hlinkClick r:id="rId4"/>
              </a:rPr>
              <a:t>http://anorexie.ordinace.biz</a:t>
            </a:r>
            <a:r>
              <a:rPr lang="cs-CZ" dirty="0" smtClean="0">
                <a:hlinkClick r:id="rId4"/>
              </a:rPr>
              <a:t>/</a:t>
            </a:r>
            <a:endParaRPr lang="cs-CZ" dirty="0" smtClean="0"/>
          </a:p>
          <a:p>
            <a:r>
              <a:rPr lang="cs-CZ" dirty="0" smtClean="0">
                <a:hlinkClick r:id="rId5"/>
              </a:rPr>
              <a:t>http</a:t>
            </a:r>
            <a:r>
              <a:rPr lang="cs-CZ" dirty="0">
                <a:hlinkClick r:id="rId5"/>
              </a:rPr>
              <a:t>://</a:t>
            </a:r>
            <a:r>
              <a:rPr lang="cs-CZ" dirty="0" smtClean="0">
                <a:hlinkClick r:id="rId5"/>
              </a:rPr>
              <a:t>www.isoldmycookiecutter.com/2011/04/ashley-and-mary-kate-olsen-for.html</a:t>
            </a:r>
            <a:endParaRPr lang="cs-CZ" dirty="0" smtClean="0"/>
          </a:p>
          <a:p>
            <a:r>
              <a:rPr lang="cs-CZ" dirty="0">
                <a:hlinkClick r:id="rId6"/>
              </a:rPr>
              <a:t>http://</a:t>
            </a:r>
            <a:r>
              <a:rPr lang="cs-CZ" dirty="0" smtClean="0">
                <a:hlinkClick r:id="rId6"/>
              </a:rPr>
              <a:t>tn.nova.cz/red/celebrity/donnu-z-beverly-hills-902-10-trapi-anorexie.html</a:t>
            </a:r>
            <a:endParaRPr lang="cs-CZ" dirty="0" smtClean="0"/>
          </a:p>
          <a:p>
            <a:r>
              <a:rPr lang="cs-CZ" dirty="0">
                <a:hlinkClick r:id="rId7"/>
              </a:rPr>
              <a:t>http://</a:t>
            </a:r>
            <a:r>
              <a:rPr lang="cs-CZ" dirty="0" smtClean="0">
                <a:hlinkClick r:id="rId7"/>
              </a:rPr>
              <a:t>cisarovna-sisi.wz.cz/a_sisi13.html</a:t>
            </a:r>
            <a:endParaRPr lang="cs-CZ" dirty="0" smtClean="0"/>
          </a:p>
          <a:p>
            <a:endParaRPr lang="cs-CZ" dirty="0" smtClean="0"/>
          </a:p>
          <a:p>
            <a:endParaRPr lang="cs-CZ" dirty="0" smtClean="0"/>
          </a:p>
          <a:p>
            <a:endParaRPr lang="cs-CZ" dirty="0" smtClean="0"/>
          </a:p>
          <a:p>
            <a:endParaRPr lang="cs-CZ" dirty="0"/>
          </a:p>
        </p:txBody>
      </p:sp>
    </p:spTree>
    <p:extLst>
      <p:ext uri="{BB962C8B-B14F-4D97-AF65-F5344CB8AC3E}">
        <p14:creationId xmlns:p14="http://schemas.microsoft.com/office/powerpoint/2010/main" val="2276453695"/>
      </p:ext>
    </p:extLst>
  </p:cSld>
  <p:clrMapOvr>
    <a:masterClrMapping/>
  </p:clrMapOvr>
  <p:timing>
    <p:tnLst>
      <p:par>
        <p:cTn id="1" dur="indefinite" restart="never" nodeType="tmRoot"/>
      </p:par>
    </p:tnLst>
  </p:timing>
</p:sld>
</file>

<file path=ppt/theme/theme1.xml><?xml version="1.0" encoding="utf-8"?>
<a:theme xmlns:a="http://schemas.openxmlformats.org/drawingml/2006/main" name="Technický">
  <a:themeElements>
    <a:clrScheme name="Technický">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497</TotalTime>
  <Words>1129</Words>
  <Application>Microsoft Office PowerPoint</Application>
  <PresentationFormat>Předvádění na obrazovce (4:3)</PresentationFormat>
  <Paragraphs>99</Paragraphs>
  <Slides>26</Slides>
  <Notes>0</Notes>
  <HiddenSlides>0</HiddenSlides>
  <MMClips>0</MMClips>
  <ScaleCrop>false</ScaleCrop>
  <HeadingPairs>
    <vt:vector size="4" baseType="variant">
      <vt:variant>
        <vt:lpstr>Motiv</vt:lpstr>
      </vt:variant>
      <vt:variant>
        <vt:i4>1</vt:i4>
      </vt:variant>
      <vt:variant>
        <vt:lpstr>Nadpisy snímků</vt:lpstr>
      </vt:variant>
      <vt:variant>
        <vt:i4>26</vt:i4>
      </vt:variant>
    </vt:vector>
  </HeadingPairs>
  <TitlesOfParts>
    <vt:vector size="27" baseType="lpstr">
      <vt:lpstr>Technický</vt:lpstr>
      <vt:lpstr>Anorexie</vt:lpstr>
      <vt:lpstr>Co si pod pojmem anorexie představíme?</vt:lpstr>
      <vt:lpstr>Prezentace aplikace PowerPoint</vt:lpstr>
      <vt:lpstr>Kdy se s anorexií setkáme?</vt:lpstr>
      <vt:lpstr>Kdy se s anorexií setkáme?</vt:lpstr>
      <vt:lpstr>Jak jí poznáme?</vt:lpstr>
      <vt:lpstr>Příčiny</vt:lpstr>
      <vt:lpstr>Důsledky</vt:lpstr>
      <vt:lpstr>Jak anorexii předejít?</vt:lpstr>
      <vt:lpstr>Jak anorexii předejít?</vt:lpstr>
      <vt:lpstr>Zajímavost?</vt:lpstr>
      <vt:lpstr>Známe osobnosti</vt:lpstr>
      <vt:lpstr>Příběh</vt:lpstr>
      <vt:lpstr>Odpověz</vt:lpstr>
      <vt:lpstr>Prezentace aplikace PowerPoint</vt:lpstr>
      <vt:lpstr>Prezentace aplikace PowerPoint</vt:lpstr>
      <vt:lpstr>Odpověz</vt:lpstr>
      <vt:lpstr>Prezentace aplikace PowerPoint</vt:lpstr>
      <vt:lpstr>Prezentace aplikace PowerPoint</vt:lpstr>
      <vt:lpstr>Odpověz</vt:lpstr>
      <vt:lpstr>Prezentace aplikace PowerPoint</vt:lpstr>
      <vt:lpstr>Prezentace aplikace PowerPoint</vt:lpstr>
      <vt:lpstr>Odpověz</vt:lpstr>
      <vt:lpstr>Prezentace aplikace PowerPoint</vt:lpstr>
      <vt:lpstr>Prezentace aplikace PowerPoint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Anorexie</dc:title>
  <dc:creator>Katka</dc:creator>
  <cp:lastModifiedBy>Kacenka</cp:lastModifiedBy>
  <cp:revision>38</cp:revision>
  <dcterms:created xsi:type="dcterms:W3CDTF">2011-06-29T13:37:02Z</dcterms:created>
  <dcterms:modified xsi:type="dcterms:W3CDTF">2012-05-23T14:07:40Z</dcterms:modified>
</cp:coreProperties>
</file>