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8" r:id="rId10"/>
    <p:sldId id="269" r:id="rId11"/>
    <p:sldId id="265" r:id="rId12"/>
    <p:sldId id="271" r:id="rId13"/>
    <p:sldId id="270" r:id="rId14"/>
    <p:sldId id="273" r:id="rId15"/>
    <p:sldId id="266" r:id="rId16"/>
    <p:sldId id="267" r:id="rId17"/>
    <p:sldId id="274" r:id="rId18"/>
    <p:sldId id="257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949297" y="2103657"/>
            <a:ext cx="5648623" cy="1204306"/>
          </a:xfrm>
        </p:spPr>
        <p:txBody>
          <a:bodyPr bIns="9144" anchor="b"/>
          <a:lstStyle>
            <a:lvl1pPr>
              <a:defRPr sz="4000" b="1" cap="none" spc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 cap="none" spc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mbersweet_oranges.jpg" TargetMode="External"/><Relationship Id="rId13" Type="http://schemas.openxmlformats.org/officeDocument/2006/relationships/hyperlink" Target="http://cs.wikipedia.org/wiki/Soubor:Fruit_Stall_in_Barcelona_Market.jpg" TargetMode="External"/><Relationship Id="rId3" Type="http://schemas.openxmlformats.org/officeDocument/2006/relationships/hyperlink" Target="http://commons.wikimedia.org/wiki/File:C5_plum_pox_resistant_plum.jpg?uselang=cs" TargetMode="External"/><Relationship Id="rId7" Type="http://schemas.openxmlformats.org/officeDocument/2006/relationships/hyperlink" Target="http://cs.wikipedia.org/wiki/Soubor:Strawberry_closeup.jpg" TargetMode="External"/><Relationship Id="rId12" Type="http://schemas.openxmlformats.org/officeDocument/2006/relationships/hyperlink" Target="http://cs.wikipedia.org/wiki/Soubor:Kiwi_(Actinidia_chinensis)_1_Luc_Viatour.jpg" TargetMode="External"/><Relationship Id="rId2" Type="http://schemas.openxmlformats.org/officeDocument/2006/relationships/hyperlink" Target="http://cs.wikipedia.org/wiki/Soubor:Autumn_Red_peaches.jpg" TargetMode="External"/><Relationship Id="rId16" Type="http://schemas.openxmlformats.org/officeDocument/2006/relationships/hyperlink" Target="http://cs.wikipedia.org/wiki/Soubor:Radis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aspberries.jpg" TargetMode="External"/><Relationship Id="rId11" Type="http://schemas.openxmlformats.org/officeDocument/2006/relationships/hyperlink" Target="http://cs.wikipedia.org/wiki/Soubor:Mangos_in_market.jpg" TargetMode="External"/><Relationship Id="rId5" Type="http://schemas.openxmlformats.org/officeDocument/2006/relationships/hyperlink" Target="http://cs.wikipedia.org/wiki/Soubor:Smorodina-vetka.jpg" TargetMode="External"/><Relationship Id="rId15" Type="http://schemas.openxmlformats.org/officeDocument/2006/relationships/hyperlink" Target="http://cs.wikipedia.org/wiki/Soubor:Potato_plant.jpg" TargetMode="External"/><Relationship Id="rId10" Type="http://schemas.openxmlformats.org/officeDocument/2006/relationships/hyperlink" Target="http://cs.wikipedia.org/wiki/Soubor:Banana_and_cross_section.jpg" TargetMode="External"/><Relationship Id="rId4" Type="http://schemas.openxmlformats.org/officeDocument/2006/relationships/hyperlink" Target="http://cs.wikipedia.org/wiki/Soubor:Apricots.jpg" TargetMode="External"/><Relationship Id="rId9" Type="http://schemas.openxmlformats.org/officeDocument/2006/relationships/hyperlink" Target="http://cs.wikipedia.org/wiki/Soubor:Lemon.jpg" TargetMode="External"/><Relationship Id="rId14" Type="http://schemas.openxmlformats.org/officeDocument/2006/relationships/hyperlink" Target="http://upload.wikimedia.org/wikipedia/commons/5/51/Vegetables.jp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Wheat_field.jpg" TargetMode="External"/><Relationship Id="rId13" Type="http://schemas.openxmlformats.org/officeDocument/2006/relationships/hyperlink" Target="http://lucievandijk.blog.cz/0902/obed" TargetMode="External"/><Relationship Id="rId3" Type="http://schemas.openxmlformats.org/officeDocument/2006/relationships/hyperlink" Target="http://cs.wikipedia.org/wiki/Soubor:Cabbage.jpg" TargetMode="External"/><Relationship Id="rId7" Type="http://schemas.openxmlformats.org/officeDocument/2006/relationships/hyperlink" Target="http://cs.wikipedia.org/wiki/Soubor:Kukurice1.jpg" TargetMode="External"/><Relationship Id="rId12" Type="http://schemas.openxmlformats.org/officeDocument/2006/relationships/hyperlink" Target="http://cyber-angel.blog.cz/rubrika/hubnuti-vse-o-hubnuti" TargetMode="External"/><Relationship Id="rId17" Type="http://schemas.openxmlformats.org/officeDocument/2006/relationships/hyperlink" Target="http://s-m-u-r-f.blog.cz/1107/alkohol" TargetMode="External"/><Relationship Id="rId2" Type="http://schemas.openxmlformats.org/officeDocument/2006/relationships/hyperlink" Target="http://cs.wikipedia.org/wiki/Soubor:Lactuca_sativa-whole_plant_top.JPG" TargetMode="External"/><Relationship Id="rId16" Type="http://schemas.openxmlformats.org/officeDocument/2006/relationships/hyperlink" Target="http://mil-ley.blog.cz/1102/co-vsechno-dokaze-vod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operwt_rijserwt_peulen_Pisum_sativum.jpg" TargetMode="External"/><Relationship Id="rId11" Type="http://schemas.openxmlformats.org/officeDocument/2006/relationships/hyperlink" Target="http://vegetables.cz/" TargetMode="External"/><Relationship Id="rId5" Type="http://schemas.openxmlformats.org/officeDocument/2006/relationships/hyperlink" Target="http://cs.wikipedia.org/wiki/Soubor:Phaseolus_vulgaris_seed.jpg" TargetMode="External"/><Relationship Id="rId15" Type="http://schemas.openxmlformats.org/officeDocument/2006/relationships/hyperlink" Target="http://nadvaha-a-obezita.zdrave.cz/stop-prejidani/" TargetMode="External"/><Relationship Id="rId10" Type="http://schemas.openxmlformats.org/officeDocument/2006/relationships/hyperlink" Target="http://www.zdravavyziva.cz/" TargetMode="External"/><Relationship Id="rId4" Type="http://schemas.openxmlformats.org/officeDocument/2006/relationships/hyperlink" Target="http://cs.wikipedia.org/wiki/Soubor:3_types_of_lentil.jpg" TargetMode="External"/><Relationship Id="rId9" Type="http://schemas.openxmlformats.org/officeDocument/2006/relationships/hyperlink" Target="http://cs.wikipedia.org/wiki/Soubor:La_Boqueria.JPG" TargetMode="External"/><Relationship Id="rId14" Type="http://schemas.openxmlformats.org/officeDocument/2006/relationships/hyperlink" Target="http://cs.wikipedia.org/wiki/Soubor:Bowl_of_chicken_sou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Zásady zdravé výživy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7980"/>
            <a:ext cx="472440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41371" y="4365104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 smtClean="0"/>
              <a:t>VY_32_INOVACE_04_VÝCHOVA KE ZDRAVÍ_2_ZÁSADY ZDRAVÉ VÝŽIVY</a:t>
            </a:r>
          </a:p>
          <a:p>
            <a:pPr algn="ctr"/>
            <a:r>
              <a:rPr lang="cs-CZ" dirty="0"/>
              <a:t>Dětský domov, Základní škola a Střední škola, Duchcov, příspěvková organizace</a:t>
            </a:r>
          </a:p>
          <a:p>
            <a:pPr algn="ctr"/>
            <a:r>
              <a:rPr lang="cs-CZ" dirty="0"/>
              <a:t>Registrační číslo: cz.1.07/1.4.00/21.0559</a:t>
            </a:r>
          </a:p>
          <a:p>
            <a:pPr algn="ctr"/>
            <a:r>
              <a:rPr lang="cs-CZ" dirty="0"/>
              <a:t>Mgr. </a:t>
            </a:r>
            <a:r>
              <a:rPr lang="cs-CZ"/>
              <a:t>Ladislava Hofmanová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944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57263"/>
            <a:ext cx="4585974" cy="3579849"/>
          </a:xfrm>
        </p:spPr>
        <p:txBody>
          <a:bodyPr>
            <a:no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2400" dirty="0"/>
              <a:t>Zdravá výživa </a:t>
            </a:r>
            <a:r>
              <a:rPr lang="cs-CZ" sz="2400" dirty="0" smtClean="0"/>
              <a:t>obstarává  důležité minerály pro </a:t>
            </a:r>
            <a:r>
              <a:rPr lang="cs-CZ" sz="2400" dirty="0"/>
              <a:t>lidské buňky v organismu pro podporu života. </a:t>
            </a:r>
            <a:endParaRPr lang="cs-CZ" sz="2400" dirty="0" smtClean="0"/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Mnoho běžných </a:t>
            </a:r>
            <a:r>
              <a:rPr lang="cs-CZ" sz="2400" dirty="0"/>
              <a:t>zdravotních problémů můžou být předcházeny nebo zmírněny zdravou výživou. 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494" y="548680"/>
            <a:ext cx="4032448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22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/>
              <a:t>Nedostatek potřebných látek může způsobit nemoci jako </a:t>
            </a:r>
            <a:r>
              <a:rPr lang="cs-CZ" sz="2800" dirty="0" err="1"/>
              <a:t>beriberi</a:t>
            </a:r>
            <a:r>
              <a:rPr lang="cs-CZ" sz="2800" dirty="0"/>
              <a:t>, obezitu, metabolický syndrom, </a:t>
            </a:r>
            <a:r>
              <a:rPr lang="cs-CZ" sz="2800" dirty="0" err="1"/>
              <a:t>cardiovaskulární</a:t>
            </a:r>
            <a:r>
              <a:rPr lang="cs-CZ" sz="2800" dirty="0"/>
              <a:t> nemoci, cukrovku či osteoporózu. 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96952"/>
            <a:ext cx="2476500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100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Doporučená denní dávka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133416" cy="3579849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j</a:t>
            </a:r>
            <a:r>
              <a:rPr lang="cs-CZ" sz="2400" dirty="0" smtClean="0"/>
              <a:t>e </a:t>
            </a:r>
            <a:r>
              <a:rPr lang="cs-CZ" sz="2400" dirty="0"/>
              <a:t>pojem používaný v Česku pro vyjádření potřebného individuálního denního příjmu živin (vitamínů, minerálů a dalších </a:t>
            </a:r>
            <a:r>
              <a:rPr lang="cs-CZ" sz="2400" dirty="0" smtClean="0"/>
              <a:t>látek).</a:t>
            </a:r>
            <a:endParaRPr lang="cs-CZ" sz="24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97564"/>
            <a:ext cx="3124200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790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zdravé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   pestrá </a:t>
            </a:r>
            <a:r>
              <a:rPr lang="cs-CZ" dirty="0"/>
              <a:t>a vyvážená strava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   pravidelná strava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   oběd jako hlavní jídlo dne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   přiměřená konzumace bílkovin, sacharidů, tuků a vlákniny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   dostatek ovoce a zeleniny (obsah vlákniny, vitaminů a antioxidantů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852936"/>
            <a:ext cx="2664296" cy="18050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203" y="2852936"/>
            <a:ext cx="2237933" cy="17921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006" y="2852936"/>
            <a:ext cx="2675858" cy="17728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780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Zásady zdravé výživy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00628"/>
            <a:ext cx="8496944" cy="3579849"/>
          </a:xfrm>
        </p:spPr>
        <p:txBody>
          <a:bodyPr>
            <a:normAutofit/>
          </a:bodyPr>
          <a:lstStyle/>
          <a:p>
            <a:r>
              <a:rPr lang="cs-CZ" dirty="0"/>
              <a:t> </a:t>
            </a:r>
            <a:r>
              <a:rPr lang="cs-CZ" dirty="0" smtClean="0"/>
              <a:t>Nízké </a:t>
            </a:r>
            <a:r>
              <a:rPr lang="cs-CZ" dirty="0"/>
              <a:t>množství nasycených tuků, rafinovaného cukru a slazených nápojů </a:t>
            </a:r>
            <a:r>
              <a:rPr lang="cs-CZ" dirty="0" smtClean="0"/>
              <a:t>.</a:t>
            </a:r>
          </a:p>
          <a:p>
            <a:r>
              <a:rPr lang="cs-CZ" dirty="0" smtClean="0"/>
              <a:t>(</a:t>
            </a:r>
            <a:r>
              <a:rPr lang="cs-CZ" dirty="0"/>
              <a:t>obsahují mnoho energie bez živin)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   potěšení z jídla, jíst v klidném a příjemném prostředí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   soustředit se na jídlo, pomalu žvýkat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   čerstvé, neohřívané a teplé pokrmy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   nepřejídat </a:t>
            </a:r>
            <a:r>
              <a:rPr lang="cs-CZ" dirty="0" smtClean="0"/>
              <a:t>se.</a:t>
            </a:r>
            <a:endParaRPr lang="cs-CZ" dirty="0"/>
          </a:p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374970"/>
            <a:ext cx="4032448" cy="13206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554459"/>
            <a:ext cx="2913112" cy="21411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7217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Zásady zdravé výživy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Zařadit </a:t>
            </a:r>
            <a:r>
              <a:rPr lang="cs-CZ" dirty="0"/>
              <a:t>jeden odlehčovací ovocně – zeleninový den jednou za dva </a:t>
            </a:r>
            <a:r>
              <a:rPr lang="cs-CZ" dirty="0" smtClean="0"/>
              <a:t>týdny.</a:t>
            </a:r>
            <a:endParaRPr lang="cs-CZ" dirty="0"/>
          </a:p>
          <a:p>
            <a:pPr marL="0" indent="20638"/>
            <a:r>
              <a:rPr lang="cs-CZ" dirty="0" smtClean="0"/>
              <a:t>Při </a:t>
            </a:r>
            <a:r>
              <a:rPr lang="cs-CZ" dirty="0"/>
              <a:t>jídle pít pouze doušky teplé vody nebo slabého teplého čaje, pít </a:t>
            </a:r>
            <a:r>
              <a:rPr lang="cs-CZ" dirty="0" smtClean="0"/>
              <a:t>nejpozději hodinu před </a:t>
            </a:r>
            <a:r>
              <a:rPr lang="cs-CZ" dirty="0"/>
              <a:t>jídlem a nejdříve hodinu po jídle. </a:t>
            </a:r>
            <a:endParaRPr lang="cs-CZ" dirty="0" smtClean="0"/>
          </a:p>
          <a:p>
            <a:r>
              <a:rPr lang="cs-CZ" dirty="0" smtClean="0"/>
              <a:t>Alkohol </a:t>
            </a:r>
            <a:r>
              <a:rPr lang="cs-CZ" dirty="0"/>
              <a:t>konzumovat pouze v malém </a:t>
            </a:r>
            <a:r>
              <a:rPr lang="cs-CZ" dirty="0" smtClean="0"/>
              <a:t>množství.</a:t>
            </a:r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2814" y="2878552"/>
            <a:ext cx="2973442" cy="20226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550" y="2852936"/>
            <a:ext cx="2304256" cy="20482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3957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980728"/>
            <a:ext cx="7520940" cy="3579849"/>
          </a:xfrm>
        </p:spPr>
        <p:txBody>
          <a:bodyPr/>
          <a:lstStyle/>
          <a:p>
            <a:r>
              <a:rPr lang="cs-CZ" dirty="0"/>
              <a:t>Jako ovoce označujeme zpravidla sladké jedlé plody, plodenství nebo semena víceletých semenných rostlin, nejčastěji dřevin.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75482"/>
            <a:ext cx="4968552" cy="32978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699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 mírného pásu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09" y="1052736"/>
            <a:ext cx="2536931" cy="1721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052736"/>
            <a:ext cx="2268534" cy="1703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562" y="1052736"/>
            <a:ext cx="2289854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08" y="3090761"/>
            <a:ext cx="2536931" cy="168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091464"/>
            <a:ext cx="2339584" cy="1561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625" y="3138888"/>
            <a:ext cx="2266782" cy="1442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54802" y="2708920"/>
            <a:ext cx="9129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Broskev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23807" y="2708920"/>
            <a:ext cx="880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Švestka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74325" y="4653136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Malina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725144"/>
            <a:ext cx="1463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Rybíz červený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4650748"/>
            <a:ext cx="845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Jahoda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2708920"/>
            <a:ext cx="1031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Meruňka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43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Ovoce tropické a subtropické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67978"/>
            <a:ext cx="1957586" cy="2207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232" y="967978"/>
            <a:ext cx="2945904" cy="2080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56992"/>
            <a:ext cx="3620642" cy="1303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075" y="3467306"/>
            <a:ext cx="1734392" cy="1135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9580" y="1060468"/>
            <a:ext cx="2912900" cy="1988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75661" y="4653136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Banán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07568" y="3140968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Kiwi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48779" y="4581128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Mango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44170" y="3190544"/>
            <a:ext cx="758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Citron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9378" y="3175782"/>
            <a:ext cx="1125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Pomeranč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087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Jako zelenina jsou označovány jedlé části kulturních jednoletých nebo dvouletých </a:t>
            </a:r>
            <a:r>
              <a:rPr lang="cs-CZ" dirty="0" smtClean="0"/>
              <a:t>rostlin.</a:t>
            </a:r>
          </a:p>
          <a:p>
            <a:r>
              <a:rPr lang="cs-CZ" dirty="0"/>
              <a:t>Zelenina je v potravě důležitým zdrojem vitamínů, minerálů a </a:t>
            </a:r>
            <a:r>
              <a:rPr lang="cs-CZ" dirty="0" smtClean="0"/>
              <a:t>vlákniny.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938799" y="1363751"/>
            <a:ext cx="2906362" cy="43924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470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Listová zelenina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069" y="1712190"/>
            <a:ext cx="3041915" cy="2281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00808"/>
            <a:ext cx="3217990" cy="2292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70806" y="3993626"/>
            <a:ext cx="1764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Bílé hlávkové zelí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993626"/>
            <a:ext cx="1511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Hlávkový salát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8548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Kořenová zelenina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1606" y="1076124"/>
            <a:ext cx="2354290" cy="3531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5429" y="1076125"/>
            <a:ext cx="4056146" cy="3495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4571836"/>
            <a:ext cx="1476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Lilek brambor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4509120"/>
            <a:ext cx="1554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Ředkvička setá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4285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Luštěniny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46" y="1429059"/>
            <a:ext cx="2873896" cy="16165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812" y="1445426"/>
            <a:ext cx="2400300" cy="160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2656"/>
            <a:ext cx="3079229" cy="410563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77459" y="4438295"/>
            <a:ext cx="1172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Hrách setý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0750" y="3104360"/>
            <a:ext cx="1246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Čočka jedlá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86278" y="3134704"/>
            <a:ext cx="1387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Fazol obecný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576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Obiloviny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Obilniny </a:t>
            </a:r>
            <a:r>
              <a:rPr lang="cs-CZ" dirty="0"/>
              <a:t>jsou rostliny využívané a pěstované pro svá semena (zrna, zvaná též obilky nebo cereálie).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6831"/>
            <a:ext cx="3024336" cy="22143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328" y="1484784"/>
            <a:ext cx="2217910" cy="30784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82768" y="4193911"/>
            <a:ext cx="1434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Kukuřice setá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32878" y="4643844"/>
            <a:ext cx="892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Pšenice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5128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Vitamíny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Vitamín (někdy také vitamin) je látka, která spolu s bílkovinami, </a:t>
            </a:r>
            <a:r>
              <a:rPr lang="cs-CZ"/>
              <a:t>tuky </a:t>
            </a:r>
            <a:r>
              <a:rPr lang="cs-CZ" smtClean="0"/>
              <a:t>           a </a:t>
            </a:r>
            <a:r>
              <a:rPr lang="cs-CZ" dirty="0"/>
              <a:t>sacharidy patří k základním složkám lidské potravy</a:t>
            </a:r>
            <a:r>
              <a:rPr lang="cs-CZ" dirty="0" smtClean="0"/>
              <a:t>.</a:t>
            </a:r>
          </a:p>
          <a:p>
            <a:r>
              <a:rPr lang="cs-CZ" dirty="0"/>
              <a:t>Lidský organismus si, až na některé výjimky, nedokáže vitamíny sám vyrobit, a proto je musí získávat prostřednictvím stravy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Při nedostatku vitamínů, tzv. hypovitaminóze, se mohou objevovat poruchy funkcí organismu, nebo i velmi vážná onemocnění.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906942"/>
            <a:ext cx="2808312" cy="21062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2035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Co  obsahuje nejvíce látek prospěšných pro naše tělo?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2664296" cy="18050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700808"/>
            <a:ext cx="6000667" cy="180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628800"/>
            <a:ext cx="2016224" cy="18434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TextovéPole 8"/>
          <p:cNvSpPr txBox="1"/>
          <p:nvPr/>
        </p:nvSpPr>
        <p:spPr>
          <a:xfrm>
            <a:off x="1940167" y="4581128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Správná odpověď 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4494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7931224" cy="4781128"/>
          </a:xfrm>
        </p:spPr>
        <p:txBody>
          <a:bodyPr>
            <a:noAutofit/>
          </a:bodyPr>
          <a:lstStyle/>
          <a:p>
            <a:r>
              <a:rPr lang="cs-CZ" sz="600" dirty="0">
                <a:hlinkClick r:id="rId2"/>
              </a:rPr>
              <a:t>http://</a:t>
            </a:r>
            <a:r>
              <a:rPr lang="cs-CZ" sz="600" dirty="0" smtClean="0">
                <a:hlinkClick r:id="rId2"/>
              </a:rPr>
              <a:t>cs.wikipedia.org/wiki/Soubor:Autumn_Red_peaches.jpg</a:t>
            </a:r>
            <a:endParaRPr lang="cs-CZ" sz="600" dirty="0" smtClean="0"/>
          </a:p>
          <a:p>
            <a:r>
              <a:rPr lang="cs-CZ" sz="600" dirty="0">
                <a:hlinkClick r:id="rId3"/>
              </a:rPr>
              <a:t>http://</a:t>
            </a:r>
            <a:r>
              <a:rPr lang="cs-CZ" sz="600" dirty="0" smtClean="0">
                <a:hlinkClick r:id="rId3"/>
              </a:rPr>
              <a:t>commons.wikimedia.org/wiki/File:C5_plum_pox_resistant_plum.jpg?uselang=cs</a:t>
            </a:r>
            <a:endParaRPr lang="cs-CZ" sz="600" dirty="0" smtClean="0"/>
          </a:p>
          <a:p>
            <a:r>
              <a:rPr lang="cs-CZ" sz="600" dirty="0">
                <a:hlinkClick r:id="rId4"/>
              </a:rPr>
              <a:t>http://</a:t>
            </a:r>
            <a:r>
              <a:rPr lang="cs-CZ" sz="600" dirty="0" smtClean="0">
                <a:hlinkClick r:id="rId4"/>
              </a:rPr>
              <a:t>cs.wikipedia.org/wiki/Soubor:Apricots.jpg</a:t>
            </a:r>
            <a:endParaRPr lang="cs-CZ" sz="600" dirty="0" smtClean="0"/>
          </a:p>
          <a:p>
            <a:r>
              <a:rPr lang="cs-CZ" sz="600" dirty="0" smtClean="0"/>
              <a:t>Dostupné pod </a:t>
            </a:r>
            <a:r>
              <a:rPr lang="cs-CZ" sz="600" dirty="0"/>
              <a:t>licencí: </a:t>
            </a:r>
            <a:r>
              <a:rPr lang="cs-CZ" sz="600" dirty="0" err="1"/>
              <a:t>Creative</a:t>
            </a:r>
            <a:r>
              <a:rPr lang="cs-CZ" sz="600" dirty="0"/>
              <a:t> </a:t>
            </a:r>
            <a:r>
              <a:rPr lang="cs-CZ" sz="600" dirty="0" err="1"/>
              <a:t>Commons</a:t>
            </a:r>
            <a:endParaRPr lang="cs-CZ" sz="600" dirty="0" smtClean="0"/>
          </a:p>
          <a:p>
            <a:r>
              <a:rPr lang="cs-CZ" sz="600" dirty="0" smtClean="0"/>
              <a:t>Autor:Fir0002</a:t>
            </a:r>
          </a:p>
          <a:p>
            <a:r>
              <a:rPr lang="cs-CZ" sz="600" dirty="0">
                <a:hlinkClick r:id="rId5"/>
              </a:rPr>
              <a:t>http://</a:t>
            </a:r>
            <a:r>
              <a:rPr lang="cs-CZ" sz="600" dirty="0" smtClean="0">
                <a:hlinkClick r:id="rId5"/>
              </a:rPr>
              <a:t>cs.wikipedia.org/wiki/Soubor:Smorodina-vetka.jpg</a:t>
            </a:r>
            <a:endParaRPr lang="cs-CZ" sz="600" dirty="0" smtClean="0"/>
          </a:p>
          <a:p>
            <a:r>
              <a:rPr lang="cs-CZ" sz="600" dirty="0"/>
              <a:t>Dostupné pod licencí: </a:t>
            </a:r>
            <a:r>
              <a:rPr lang="cs-CZ" sz="600" dirty="0" err="1"/>
              <a:t>Creative</a:t>
            </a:r>
            <a:r>
              <a:rPr lang="cs-CZ" sz="600" dirty="0"/>
              <a:t> </a:t>
            </a:r>
            <a:r>
              <a:rPr lang="cs-CZ" sz="600" dirty="0" err="1"/>
              <a:t>Commons</a:t>
            </a:r>
            <a:endParaRPr lang="cs-CZ" sz="600" dirty="0"/>
          </a:p>
          <a:p>
            <a:r>
              <a:rPr lang="cs-CZ" sz="600" dirty="0" err="1" smtClean="0"/>
              <a:t>Autor:PereslavlFoto</a:t>
            </a:r>
            <a:endParaRPr lang="cs-CZ" sz="600" dirty="0" smtClean="0"/>
          </a:p>
          <a:p>
            <a:r>
              <a:rPr lang="cs-CZ" sz="600" dirty="0">
                <a:hlinkClick r:id="rId6"/>
              </a:rPr>
              <a:t>http://</a:t>
            </a:r>
            <a:r>
              <a:rPr lang="cs-CZ" sz="600" dirty="0" smtClean="0">
                <a:hlinkClick r:id="rId6"/>
              </a:rPr>
              <a:t>cs.wikipedia.org/wiki/Soubor:Raspberries.jpg</a:t>
            </a:r>
            <a:endParaRPr lang="cs-CZ" sz="600" dirty="0" smtClean="0"/>
          </a:p>
          <a:p>
            <a:r>
              <a:rPr lang="cs-CZ" sz="600" dirty="0">
                <a:hlinkClick r:id="rId7"/>
              </a:rPr>
              <a:t>http://</a:t>
            </a:r>
            <a:r>
              <a:rPr lang="cs-CZ" sz="600" dirty="0" smtClean="0">
                <a:hlinkClick r:id="rId7"/>
              </a:rPr>
              <a:t>cs.wikipedia.org/wiki/Soubor:Strawberry_closeup.jpg</a:t>
            </a:r>
            <a:endParaRPr lang="cs-CZ" sz="600" dirty="0" smtClean="0"/>
          </a:p>
          <a:p>
            <a:r>
              <a:rPr lang="cs-CZ" sz="600" dirty="0"/>
              <a:t>Dostupné pod licencí: </a:t>
            </a:r>
            <a:r>
              <a:rPr lang="cs-CZ" sz="600" dirty="0" err="1"/>
              <a:t>Creative</a:t>
            </a:r>
            <a:r>
              <a:rPr lang="cs-CZ" sz="600" dirty="0"/>
              <a:t> </a:t>
            </a:r>
            <a:r>
              <a:rPr lang="cs-CZ" sz="600" dirty="0" err="1"/>
              <a:t>Commons</a:t>
            </a:r>
            <a:endParaRPr lang="cs-CZ" sz="600" dirty="0"/>
          </a:p>
          <a:p>
            <a:r>
              <a:rPr lang="cs-CZ" sz="600" dirty="0"/>
              <a:t>Autor</a:t>
            </a:r>
            <a:r>
              <a:rPr lang="cs-CZ" sz="600" dirty="0" smtClean="0"/>
              <a:t>: </a:t>
            </a:r>
            <a:r>
              <a:rPr lang="cs-CZ" sz="600" dirty="0" err="1" smtClean="0"/>
              <a:t>Enochlau</a:t>
            </a:r>
            <a:endParaRPr lang="cs-CZ" sz="600" dirty="0" smtClean="0"/>
          </a:p>
          <a:p>
            <a:r>
              <a:rPr lang="cs-CZ" sz="600" dirty="0">
                <a:hlinkClick r:id="rId8"/>
              </a:rPr>
              <a:t>http://</a:t>
            </a:r>
            <a:r>
              <a:rPr lang="cs-CZ" sz="600" dirty="0" smtClean="0">
                <a:hlinkClick r:id="rId8"/>
              </a:rPr>
              <a:t>cs.wikipedia.org/wiki/Soubor:Ambersweet_oranges.jpg</a:t>
            </a:r>
            <a:endParaRPr lang="cs-CZ" sz="600" dirty="0" smtClean="0"/>
          </a:p>
          <a:p>
            <a:r>
              <a:rPr lang="cs-CZ" sz="600" dirty="0">
                <a:hlinkClick r:id="rId9"/>
              </a:rPr>
              <a:t>http://</a:t>
            </a:r>
            <a:r>
              <a:rPr lang="cs-CZ" sz="600" dirty="0" smtClean="0">
                <a:hlinkClick r:id="rId9"/>
              </a:rPr>
              <a:t>cs.wikipedia.org/wiki/Soubor:Lemon.jpg</a:t>
            </a:r>
            <a:endParaRPr lang="cs-CZ" sz="600" dirty="0" smtClean="0"/>
          </a:p>
          <a:p>
            <a:r>
              <a:rPr lang="cs-CZ" sz="600" dirty="0"/>
              <a:t>Dostupné pod licencí: </a:t>
            </a:r>
            <a:r>
              <a:rPr lang="cs-CZ" sz="600" dirty="0" err="1"/>
              <a:t>Creative</a:t>
            </a:r>
            <a:r>
              <a:rPr lang="cs-CZ" sz="600" dirty="0"/>
              <a:t> </a:t>
            </a:r>
            <a:r>
              <a:rPr lang="cs-CZ" sz="600" dirty="0" err="1"/>
              <a:t>Commons</a:t>
            </a:r>
            <a:endParaRPr lang="cs-CZ" sz="600" dirty="0"/>
          </a:p>
          <a:p>
            <a:r>
              <a:rPr lang="cs-CZ" sz="600" dirty="0"/>
              <a:t>Autor: André </a:t>
            </a:r>
            <a:r>
              <a:rPr lang="cs-CZ" sz="600" dirty="0" err="1"/>
              <a:t>Karwath</a:t>
            </a:r>
            <a:r>
              <a:rPr lang="cs-CZ" sz="600" dirty="0"/>
              <a:t> </a:t>
            </a:r>
            <a:endParaRPr lang="cs-CZ" sz="600" dirty="0" smtClean="0"/>
          </a:p>
          <a:p>
            <a:r>
              <a:rPr lang="cs-CZ" sz="600" dirty="0">
                <a:hlinkClick r:id="rId10"/>
              </a:rPr>
              <a:t>http://</a:t>
            </a:r>
            <a:r>
              <a:rPr lang="cs-CZ" sz="600" dirty="0" smtClean="0">
                <a:hlinkClick r:id="rId10"/>
              </a:rPr>
              <a:t>cs.wikipedia.org/wiki/Soubor:Banana_and_cross_section.jpg</a:t>
            </a:r>
            <a:endParaRPr lang="cs-CZ" sz="600" dirty="0" smtClean="0"/>
          </a:p>
          <a:p>
            <a:r>
              <a:rPr lang="cs-CZ" sz="600" dirty="0"/>
              <a:t>Dostupné pod licencí: </a:t>
            </a:r>
            <a:r>
              <a:rPr lang="cs-CZ" sz="600" dirty="0" err="1"/>
              <a:t>Creative</a:t>
            </a:r>
            <a:r>
              <a:rPr lang="cs-CZ" sz="600" dirty="0"/>
              <a:t> </a:t>
            </a:r>
            <a:r>
              <a:rPr lang="cs-CZ" sz="600" dirty="0" err="1"/>
              <a:t>Commons</a:t>
            </a:r>
            <a:endParaRPr lang="cs-CZ" sz="600" dirty="0"/>
          </a:p>
          <a:p>
            <a:r>
              <a:rPr lang="cs-CZ" sz="600" dirty="0"/>
              <a:t>Autor: </a:t>
            </a:r>
            <a:r>
              <a:rPr lang="cs-CZ" sz="600" dirty="0" smtClean="0"/>
              <a:t>Fir0002</a:t>
            </a:r>
          </a:p>
          <a:p>
            <a:r>
              <a:rPr lang="cs-CZ" sz="600" dirty="0">
                <a:hlinkClick r:id="rId11"/>
              </a:rPr>
              <a:t>http://</a:t>
            </a:r>
            <a:r>
              <a:rPr lang="cs-CZ" sz="600" dirty="0" smtClean="0">
                <a:hlinkClick r:id="rId11"/>
              </a:rPr>
              <a:t>cs.wikipedia.org/wiki/Soubor:Mangos_in_market.jpg</a:t>
            </a:r>
            <a:endParaRPr lang="cs-CZ" sz="600" dirty="0" smtClean="0"/>
          </a:p>
          <a:p>
            <a:r>
              <a:rPr lang="cs-CZ" sz="600" dirty="0">
                <a:hlinkClick r:id="rId12"/>
              </a:rPr>
              <a:t>http://cs.wikipedia.org/wiki/Soubor:Kiwi_%</a:t>
            </a:r>
            <a:r>
              <a:rPr lang="cs-CZ" sz="600" dirty="0" smtClean="0">
                <a:hlinkClick r:id="rId12"/>
              </a:rPr>
              <a:t>28Actinidia_chinensis%29_1_Luc_Viatour.jpg</a:t>
            </a:r>
            <a:endParaRPr lang="cs-CZ" sz="600" dirty="0" smtClean="0"/>
          </a:p>
          <a:p>
            <a:r>
              <a:rPr lang="cs-CZ" sz="600" dirty="0"/>
              <a:t>Dostupné pod licencí: </a:t>
            </a:r>
            <a:r>
              <a:rPr lang="cs-CZ" sz="600" dirty="0" err="1"/>
              <a:t>Creative</a:t>
            </a:r>
            <a:r>
              <a:rPr lang="cs-CZ" sz="600" dirty="0"/>
              <a:t> </a:t>
            </a:r>
            <a:r>
              <a:rPr lang="cs-CZ" sz="600" dirty="0" err="1"/>
              <a:t>Commons</a:t>
            </a:r>
            <a:endParaRPr lang="cs-CZ" sz="600" dirty="0"/>
          </a:p>
          <a:p>
            <a:r>
              <a:rPr lang="cs-CZ" sz="600" dirty="0"/>
              <a:t>Autor: </a:t>
            </a:r>
            <a:r>
              <a:rPr lang="cs-CZ" sz="600" dirty="0" err="1"/>
              <a:t>Luc</a:t>
            </a:r>
            <a:r>
              <a:rPr lang="cs-CZ" sz="600" dirty="0"/>
              <a:t> </a:t>
            </a:r>
            <a:r>
              <a:rPr lang="cs-CZ" sz="600" dirty="0" err="1" smtClean="0"/>
              <a:t>Viatour</a:t>
            </a:r>
            <a:endParaRPr lang="cs-CZ" sz="600" dirty="0" smtClean="0"/>
          </a:p>
          <a:p>
            <a:r>
              <a:rPr lang="cs-CZ" sz="600" dirty="0">
                <a:hlinkClick r:id="rId13"/>
              </a:rPr>
              <a:t>http://</a:t>
            </a:r>
            <a:r>
              <a:rPr lang="cs-CZ" sz="600" dirty="0" smtClean="0">
                <a:hlinkClick r:id="rId13"/>
              </a:rPr>
              <a:t>cs.wikipedia.org/wiki/Soubor:Fruit_Stall_in_Barcelona_Market.jpg</a:t>
            </a:r>
            <a:endParaRPr lang="cs-CZ" sz="600" dirty="0" smtClean="0"/>
          </a:p>
          <a:p>
            <a:r>
              <a:rPr lang="cs-CZ" sz="600" dirty="0"/>
              <a:t>Dostupné pod licencí: </a:t>
            </a:r>
            <a:r>
              <a:rPr lang="cs-CZ" sz="600" dirty="0" err="1"/>
              <a:t>Creative</a:t>
            </a:r>
            <a:r>
              <a:rPr lang="cs-CZ" sz="600" dirty="0"/>
              <a:t> </a:t>
            </a:r>
            <a:r>
              <a:rPr lang="cs-CZ" sz="600" dirty="0" err="1"/>
              <a:t>Commons</a:t>
            </a:r>
            <a:endParaRPr lang="cs-CZ" sz="600" dirty="0"/>
          </a:p>
          <a:p>
            <a:r>
              <a:rPr lang="cs-CZ" sz="600" dirty="0"/>
              <a:t>Autor: </a:t>
            </a:r>
            <a:r>
              <a:rPr lang="cs-CZ" sz="600" dirty="0" err="1" smtClean="0"/>
              <a:t>Ranveig</a:t>
            </a:r>
            <a:endParaRPr lang="cs-CZ" sz="600" dirty="0" smtClean="0"/>
          </a:p>
          <a:p>
            <a:r>
              <a:rPr lang="cs-CZ" sz="600" dirty="0">
                <a:hlinkClick r:id="rId14"/>
              </a:rPr>
              <a:t>http://</a:t>
            </a:r>
            <a:r>
              <a:rPr lang="cs-CZ" sz="600" dirty="0" smtClean="0">
                <a:hlinkClick r:id="rId14"/>
              </a:rPr>
              <a:t>upload.wikimedia.org/wikipedia/commons/5/51/Vegetables.jpg</a:t>
            </a:r>
            <a:endParaRPr lang="cs-CZ" sz="600" dirty="0" smtClean="0"/>
          </a:p>
          <a:p>
            <a:r>
              <a:rPr lang="cs-CZ" sz="600" dirty="0">
                <a:hlinkClick r:id="rId15"/>
              </a:rPr>
              <a:t>http://</a:t>
            </a:r>
            <a:r>
              <a:rPr lang="cs-CZ" sz="600" dirty="0" smtClean="0">
                <a:hlinkClick r:id="rId15"/>
              </a:rPr>
              <a:t>cs.wikipedia.org/wiki/Soubor:Potato_plant.jpg</a:t>
            </a:r>
            <a:endParaRPr lang="cs-CZ" sz="600" dirty="0" smtClean="0"/>
          </a:p>
          <a:p>
            <a:r>
              <a:rPr lang="cs-CZ" sz="600" dirty="0">
                <a:hlinkClick r:id="rId16"/>
              </a:rPr>
              <a:t>http://</a:t>
            </a:r>
            <a:r>
              <a:rPr lang="cs-CZ" sz="600" dirty="0" smtClean="0">
                <a:hlinkClick r:id="rId16"/>
              </a:rPr>
              <a:t>cs.wikipedia.org/wiki/Soubor:Radish.jpg</a:t>
            </a:r>
            <a:endParaRPr lang="cs-CZ" sz="600" dirty="0"/>
          </a:p>
          <a:p>
            <a:endParaRPr lang="cs-CZ" sz="600" dirty="0"/>
          </a:p>
          <a:p>
            <a:endParaRPr lang="cs-CZ" sz="600" dirty="0"/>
          </a:p>
          <a:p>
            <a:endParaRPr lang="cs-CZ" sz="600" dirty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/>
          </a:p>
        </p:txBody>
      </p:sp>
    </p:spTree>
    <p:extLst>
      <p:ext uri="{BB962C8B-B14F-4D97-AF65-F5344CB8AC3E}">
        <p14:creationId xmlns:p14="http://schemas.microsoft.com/office/powerpoint/2010/main" val="169146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cs.wikipedia.org/wiki/Soubor:Lactuca_sativa-whole_plant_top.JPG</a:t>
            </a:r>
            <a:endParaRPr lang="cs-CZ" dirty="0" smtClean="0"/>
          </a:p>
          <a:p>
            <a:r>
              <a:rPr lang="cs-CZ" dirty="0"/>
              <a:t>Dostupné 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Selena von </a:t>
            </a:r>
            <a:r>
              <a:rPr lang="cs-CZ" dirty="0" err="1"/>
              <a:t>Eichendorf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cs.wikipedia.org/wiki/Soubor:Cabbage.jpg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cs.wikipedia.org/wiki/Soubor:3_types_of_lentil.jpg</a:t>
            </a:r>
            <a:endParaRPr lang="cs-CZ" dirty="0" smtClean="0"/>
          </a:p>
          <a:p>
            <a:r>
              <a:rPr lang="cs-CZ" dirty="0"/>
              <a:t>Dostupné 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err="1" smtClean="0"/>
              <a:t>Hohum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cs.wikipedia.org/wiki/Soubor:Phaseolus_vulgaris_seed.jpg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cs.wikipedia.org/wiki/Soubor:Doperwt_rijserwt_peulen_Pisum_sativum.jpg</a:t>
            </a:r>
            <a:endParaRPr lang="cs-CZ" dirty="0" smtClean="0"/>
          </a:p>
          <a:p>
            <a:r>
              <a:rPr lang="cs-CZ" dirty="0"/>
              <a:t>Dostupné 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err="1" smtClean="0"/>
              <a:t>Rasbak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cs.wikipedia.org/wiki/Soubor:Kukurice1.jpg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cs.wikipedia.org/wiki/Soubor:Wheat_field.jpg</a:t>
            </a:r>
            <a:endParaRPr lang="cs-CZ" dirty="0" smtClean="0"/>
          </a:p>
          <a:p>
            <a:r>
              <a:rPr lang="cs-CZ" dirty="0"/>
              <a:t>Dostupné 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err="1" smtClean="0"/>
              <a:t>Adrian.benko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cs.wikipedia.org/wiki/Soubor:La_Boqueria.JPG</a:t>
            </a:r>
            <a:endParaRPr lang="cs-CZ" dirty="0" smtClean="0"/>
          </a:p>
          <a:p>
            <a:r>
              <a:rPr lang="cs-CZ" dirty="0"/>
              <a:t>Dostupné 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err="1" smtClean="0"/>
              <a:t>Dungodung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http://www.zdravavyziva.cz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http://vegetables.cz</a:t>
            </a:r>
            <a:r>
              <a:rPr lang="cs-CZ" dirty="0" smtClean="0">
                <a:hlinkClick r:id="rId11"/>
              </a:rPr>
              <a:t>/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cyber-angel.blog.cz/rubrika/hubnuti-vse-o-hubnuti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lucievandijk.blog.cz/0902/obed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cs.wikipedia.org/wiki/Soubor:Bowl_of_chicken_soup.jpg</a:t>
            </a:r>
            <a:endParaRPr lang="cs-CZ" dirty="0" smtClean="0"/>
          </a:p>
          <a:p>
            <a:r>
              <a:rPr lang="cs-CZ" dirty="0"/>
              <a:t>Dostupné 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err="1" smtClean="0"/>
              <a:t>Snotty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http://nadvaha-a-obezita.zdrave.cz/stop-prejidani</a:t>
            </a:r>
            <a:r>
              <a:rPr lang="cs-CZ" dirty="0" smtClean="0">
                <a:hlinkClick r:id="rId15"/>
              </a:rPr>
              <a:t>/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mil-ley.blog.cz/1102/co-vsechno-dokaze-voda</a:t>
            </a:r>
            <a:endParaRPr lang="cs-CZ" dirty="0" smtClean="0"/>
          </a:p>
          <a:p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s-m-u-r-f.blog.cz/1107/alkohol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0840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121</TotalTime>
  <Words>638</Words>
  <Application>Microsoft Office PowerPoint</Application>
  <PresentationFormat>Předvádění na obrazovce (4:3)</PresentationFormat>
  <Paragraphs>140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Úhly</vt:lpstr>
      <vt:lpstr>Zásady zdravé výživy</vt:lpstr>
      <vt:lpstr>Prezentace aplikace PowerPoint</vt:lpstr>
      <vt:lpstr>Prezentace aplikace PowerPoint</vt:lpstr>
      <vt:lpstr>Doporučená denní dávka </vt:lpstr>
      <vt:lpstr>Zásady zdravé výživy</vt:lpstr>
      <vt:lpstr>Zásady zdravé výživy</vt:lpstr>
      <vt:lpstr>Zásady zdravé výživy</vt:lpstr>
      <vt:lpstr>Ovoce</vt:lpstr>
      <vt:lpstr>Ovoce mírného pásu</vt:lpstr>
      <vt:lpstr>Ovoce tropické a subtropické</vt:lpstr>
      <vt:lpstr>Zelenina</vt:lpstr>
      <vt:lpstr>Listová zelenina</vt:lpstr>
      <vt:lpstr>Kořenová zelenina</vt:lpstr>
      <vt:lpstr>Luštěniny</vt:lpstr>
      <vt:lpstr>Obiloviny</vt:lpstr>
      <vt:lpstr>Vitamíny</vt:lpstr>
      <vt:lpstr>Opakování</vt:lpstr>
      <vt:lpstr>Zdroje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Zásady zdravé výživy</dc:title>
  <cp:lastModifiedBy>Kacenka</cp:lastModifiedBy>
  <cp:revision>36</cp:revision>
  <dcterms:modified xsi:type="dcterms:W3CDTF">2012-05-23T14:08:53Z</dcterms:modified>
</cp:coreProperties>
</file>