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7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1" autoAdjust="0"/>
    <p:restoredTop sz="94660"/>
  </p:normalViewPr>
  <p:slideViewPr>
    <p:cSldViewPr>
      <p:cViewPr varScale="1">
        <p:scale>
          <a:sx n="69" d="100"/>
          <a:sy n="69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CD6BC6-A612-4983-8B14-FE668E32C6A9}" type="doc">
      <dgm:prSet loTypeId="urn:microsoft.com/office/officeart/2005/8/layout/pyramid1" loCatId="pyramid" qsTypeId="urn:microsoft.com/office/officeart/2005/8/quickstyle/3d9" qsCatId="3D" csTypeId="urn:microsoft.com/office/officeart/2005/8/colors/accent1_2" csCatId="accent1" phldr="1"/>
      <dgm:spPr/>
    </dgm:pt>
    <dgm:pt modelId="{331671D0-94C4-4AAA-960D-EF58567B8A71}">
      <dgm:prSet phldrT="[Text]" custT="1"/>
      <dgm:spPr/>
      <dgm:t>
        <a:bodyPr/>
        <a:lstStyle/>
        <a:p>
          <a:r>
            <a:rPr lang="cs-CZ" sz="3600" dirty="0" smtClean="0"/>
            <a:t>50% </a:t>
          </a:r>
          <a:r>
            <a:rPr lang="cs-CZ" sz="3600" dirty="0" err="1" smtClean="0"/>
            <a:t>celozrné</a:t>
          </a:r>
          <a:r>
            <a:rPr lang="cs-CZ" sz="3600" dirty="0" smtClean="0"/>
            <a:t> obiloviny</a:t>
          </a:r>
          <a:endParaRPr lang="cs-CZ" sz="3600" dirty="0"/>
        </a:p>
      </dgm:t>
    </dgm:pt>
    <dgm:pt modelId="{23920A83-BCB1-4CC1-A3E5-71F369276594}" type="parTrans" cxnId="{310F809D-3F80-40D7-9155-C7E94F44B789}">
      <dgm:prSet/>
      <dgm:spPr/>
      <dgm:t>
        <a:bodyPr/>
        <a:lstStyle/>
        <a:p>
          <a:endParaRPr lang="cs-CZ"/>
        </a:p>
      </dgm:t>
    </dgm:pt>
    <dgm:pt modelId="{D08AB6B6-7531-450C-9A87-FC849C18806F}" type="sibTrans" cxnId="{310F809D-3F80-40D7-9155-C7E94F44B789}">
      <dgm:prSet/>
      <dgm:spPr/>
      <dgm:t>
        <a:bodyPr/>
        <a:lstStyle/>
        <a:p>
          <a:endParaRPr lang="cs-CZ"/>
        </a:p>
      </dgm:t>
    </dgm:pt>
    <dgm:pt modelId="{94F43496-8914-4514-B546-E4C597C47CE2}">
      <dgm:prSet phldrT="[Text]"/>
      <dgm:spPr/>
      <dgm:t>
        <a:bodyPr/>
        <a:lstStyle/>
        <a:p>
          <a:r>
            <a:rPr lang="cs-CZ" dirty="0" smtClean="0"/>
            <a:t>30% zeleniny</a:t>
          </a:r>
          <a:endParaRPr lang="cs-CZ" dirty="0"/>
        </a:p>
      </dgm:t>
    </dgm:pt>
    <dgm:pt modelId="{FCEC3E56-2839-46EC-80A3-F14D86795A59}" type="parTrans" cxnId="{A39196AB-9CCA-4255-AC3F-EB63A8B75325}">
      <dgm:prSet/>
      <dgm:spPr/>
      <dgm:t>
        <a:bodyPr/>
        <a:lstStyle/>
        <a:p>
          <a:endParaRPr lang="cs-CZ"/>
        </a:p>
      </dgm:t>
    </dgm:pt>
    <dgm:pt modelId="{2B60E7C8-B115-411F-89ED-538E0EA92028}" type="sibTrans" cxnId="{A39196AB-9CCA-4255-AC3F-EB63A8B75325}">
      <dgm:prSet/>
      <dgm:spPr/>
      <dgm:t>
        <a:bodyPr/>
        <a:lstStyle/>
        <a:p>
          <a:endParaRPr lang="cs-CZ"/>
        </a:p>
      </dgm:t>
    </dgm:pt>
    <dgm:pt modelId="{E54D8AFF-57D1-40DD-AC2C-C6AEF91D5BF8}">
      <dgm:prSet phldrT="[Text]"/>
      <dgm:spPr/>
      <dgm:t>
        <a:bodyPr/>
        <a:lstStyle/>
        <a:p>
          <a:r>
            <a:rPr lang="cs-CZ" dirty="0" smtClean="0"/>
            <a:t>15% </a:t>
          </a:r>
          <a:r>
            <a:rPr lang="cs-CZ" smtClean="0"/>
            <a:t>luštěniny     a </a:t>
          </a:r>
          <a:r>
            <a:rPr lang="cs-CZ" dirty="0" smtClean="0"/>
            <a:t>mořské řasy</a:t>
          </a:r>
          <a:endParaRPr lang="cs-CZ" dirty="0"/>
        </a:p>
      </dgm:t>
    </dgm:pt>
    <dgm:pt modelId="{7DB7035A-8F90-42AB-9DBF-A8D0DB3F4302}" type="parTrans" cxnId="{073291C1-52C9-426D-BE35-7D2C8F9605A5}">
      <dgm:prSet/>
      <dgm:spPr/>
      <dgm:t>
        <a:bodyPr/>
        <a:lstStyle/>
        <a:p>
          <a:endParaRPr lang="cs-CZ"/>
        </a:p>
      </dgm:t>
    </dgm:pt>
    <dgm:pt modelId="{4047E5AB-9112-40FC-893A-5336B94FA578}" type="sibTrans" cxnId="{073291C1-52C9-426D-BE35-7D2C8F9605A5}">
      <dgm:prSet/>
      <dgm:spPr/>
      <dgm:t>
        <a:bodyPr/>
        <a:lstStyle/>
        <a:p>
          <a:endParaRPr lang="cs-CZ"/>
        </a:p>
      </dgm:t>
    </dgm:pt>
    <dgm:pt modelId="{EBB971C6-E2AB-4A6D-A320-2DDC47E6AAF0}" type="pres">
      <dgm:prSet presAssocID="{95CD6BC6-A612-4983-8B14-FE668E32C6A9}" presName="Name0" presStyleCnt="0">
        <dgm:presLayoutVars>
          <dgm:dir/>
          <dgm:animLvl val="lvl"/>
          <dgm:resizeHandles val="exact"/>
        </dgm:presLayoutVars>
      </dgm:prSet>
      <dgm:spPr/>
    </dgm:pt>
    <dgm:pt modelId="{6F162282-7B7B-4747-A8E1-AE26A073FBF2}" type="pres">
      <dgm:prSet presAssocID="{331671D0-94C4-4AAA-960D-EF58567B8A71}" presName="Name8" presStyleCnt="0"/>
      <dgm:spPr/>
    </dgm:pt>
    <dgm:pt modelId="{128CFA7A-3FA3-42FA-AFA3-9DBD30A3840A}" type="pres">
      <dgm:prSet presAssocID="{331671D0-94C4-4AAA-960D-EF58567B8A71}" presName="level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8BCBA6-12C7-43A4-8B4D-0FA1646401C1}" type="pres">
      <dgm:prSet presAssocID="{331671D0-94C4-4AAA-960D-EF58567B8A7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52369A-D5BA-4FEE-B648-D127592C406F}" type="pres">
      <dgm:prSet presAssocID="{94F43496-8914-4514-B546-E4C597C47CE2}" presName="Name8" presStyleCnt="0"/>
      <dgm:spPr/>
    </dgm:pt>
    <dgm:pt modelId="{675B1314-7E97-4E5D-ACC0-20B125565A7C}" type="pres">
      <dgm:prSet presAssocID="{94F43496-8914-4514-B546-E4C597C47CE2}" presName="level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B562FE-8791-4245-A987-6F0ABAE140A2}" type="pres">
      <dgm:prSet presAssocID="{94F43496-8914-4514-B546-E4C597C47CE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E74249-85DE-4571-AD29-2DB3D4246D4C}" type="pres">
      <dgm:prSet presAssocID="{E54D8AFF-57D1-40DD-AC2C-C6AEF91D5BF8}" presName="Name8" presStyleCnt="0"/>
      <dgm:spPr/>
    </dgm:pt>
    <dgm:pt modelId="{81EE87A8-F3C9-4449-9EDD-D6F13DF06A9B}" type="pres">
      <dgm:prSet presAssocID="{E54D8AFF-57D1-40DD-AC2C-C6AEF91D5BF8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1F3A83-5DA5-4BEB-987D-65ADAC00109E}" type="pres">
      <dgm:prSet presAssocID="{E54D8AFF-57D1-40DD-AC2C-C6AEF91D5BF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DD3221-9963-4910-8B88-5CA7705569BF}" type="presOf" srcId="{94F43496-8914-4514-B546-E4C597C47CE2}" destId="{26B562FE-8791-4245-A987-6F0ABAE140A2}" srcOrd="1" destOrd="0" presId="urn:microsoft.com/office/officeart/2005/8/layout/pyramid1"/>
    <dgm:cxn modelId="{073291C1-52C9-426D-BE35-7D2C8F9605A5}" srcId="{95CD6BC6-A612-4983-8B14-FE668E32C6A9}" destId="{E54D8AFF-57D1-40DD-AC2C-C6AEF91D5BF8}" srcOrd="2" destOrd="0" parTransId="{7DB7035A-8F90-42AB-9DBF-A8D0DB3F4302}" sibTransId="{4047E5AB-9112-40FC-893A-5336B94FA578}"/>
    <dgm:cxn modelId="{A39196AB-9CCA-4255-AC3F-EB63A8B75325}" srcId="{95CD6BC6-A612-4983-8B14-FE668E32C6A9}" destId="{94F43496-8914-4514-B546-E4C597C47CE2}" srcOrd="1" destOrd="0" parTransId="{FCEC3E56-2839-46EC-80A3-F14D86795A59}" sibTransId="{2B60E7C8-B115-411F-89ED-538E0EA92028}"/>
    <dgm:cxn modelId="{01AB3B90-DF75-410C-95DD-0B923CB31E51}" type="presOf" srcId="{E54D8AFF-57D1-40DD-AC2C-C6AEF91D5BF8}" destId="{AF1F3A83-5DA5-4BEB-987D-65ADAC00109E}" srcOrd="1" destOrd="0" presId="urn:microsoft.com/office/officeart/2005/8/layout/pyramid1"/>
    <dgm:cxn modelId="{7BB26110-D583-4DCB-998E-1CC0DAE2AE2D}" type="presOf" srcId="{E54D8AFF-57D1-40DD-AC2C-C6AEF91D5BF8}" destId="{81EE87A8-F3C9-4449-9EDD-D6F13DF06A9B}" srcOrd="0" destOrd="0" presId="urn:microsoft.com/office/officeart/2005/8/layout/pyramid1"/>
    <dgm:cxn modelId="{42BF1604-8911-4D14-BD7E-C0ECD7C42561}" type="presOf" srcId="{95CD6BC6-A612-4983-8B14-FE668E32C6A9}" destId="{EBB971C6-E2AB-4A6D-A320-2DDC47E6AAF0}" srcOrd="0" destOrd="0" presId="urn:microsoft.com/office/officeart/2005/8/layout/pyramid1"/>
    <dgm:cxn modelId="{D5F61C1B-1330-4B37-9CBE-BCB1FE174F1B}" type="presOf" srcId="{331671D0-94C4-4AAA-960D-EF58567B8A71}" destId="{F88BCBA6-12C7-43A4-8B4D-0FA1646401C1}" srcOrd="1" destOrd="0" presId="urn:microsoft.com/office/officeart/2005/8/layout/pyramid1"/>
    <dgm:cxn modelId="{BED782B1-6962-489D-AE7C-4628B72F4DAE}" type="presOf" srcId="{331671D0-94C4-4AAA-960D-EF58567B8A71}" destId="{128CFA7A-3FA3-42FA-AFA3-9DBD30A3840A}" srcOrd="0" destOrd="0" presId="urn:microsoft.com/office/officeart/2005/8/layout/pyramid1"/>
    <dgm:cxn modelId="{B8DE260C-EA3A-4077-B94A-CCD5D5B1308B}" type="presOf" srcId="{94F43496-8914-4514-B546-E4C597C47CE2}" destId="{675B1314-7E97-4E5D-ACC0-20B125565A7C}" srcOrd="0" destOrd="0" presId="urn:microsoft.com/office/officeart/2005/8/layout/pyramid1"/>
    <dgm:cxn modelId="{310F809D-3F80-40D7-9155-C7E94F44B789}" srcId="{95CD6BC6-A612-4983-8B14-FE668E32C6A9}" destId="{331671D0-94C4-4AAA-960D-EF58567B8A71}" srcOrd="0" destOrd="0" parTransId="{23920A83-BCB1-4CC1-A3E5-71F369276594}" sibTransId="{D08AB6B6-7531-450C-9A87-FC849C18806F}"/>
    <dgm:cxn modelId="{3DE29995-9BF0-47F0-A522-9D44DAB0EDC7}" type="presParOf" srcId="{EBB971C6-E2AB-4A6D-A320-2DDC47E6AAF0}" destId="{6F162282-7B7B-4747-A8E1-AE26A073FBF2}" srcOrd="0" destOrd="0" presId="urn:microsoft.com/office/officeart/2005/8/layout/pyramid1"/>
    <dgm:cxn modelId="{744C93AE-01A7-4122-81CA-956F69484408}" type="presParOf" srcId="{6F162282-7B7B-4747-A8E1-AE26A073FBF2}" destId="{128CFA7A-3FA3-42FA-AFA3-9DBD30A3840A}" srcOrd="0" destOrd="0" presId="urn:microsoft.com/office/officeart/2005/8/layout/pyramid1"/>
    <dgm:cxn modelId="{BEBFE085-8A32-4DFD-B7FB-509D8AF06453}" type="presParOf" srcId="{6F162282-7B7B-4747-A8E1-AE26A073FBF2}" destId="{F88BCBA6-12C7-43A4-8B4D-0FA1646401C1}" srcOrd="1" destOrd="0" presId="urn:microsoft.com/office/officeart/2005/8/layout/pyramid1"/>
    <dgm:cxn modelId="{1AF911EC-36A2-4AB7-B475-F9D4483C53F8}" type="presParOf" srcId="{EBB971C6-E2AB-4A6D-A320-2DDC47E6AAF0}" destId="{E052369A-D5BA-4FEE-B648-D127592C406F}" srcOrd="1" destOrd="0" presId="urn:microsoft.com/office/officeart/2005/8/layout/pyramid1"/>
    <dgm:cxn modelId="{D0710FC7-E5B3-447B-BBF8-05C64EC57BF4}" type="presParOf" srcId="{E052369A-D5BA-4FEE-B648-D127592C406F}" destId="{675B1314-7E97-4E5D-ACC0-20B125565A7C}" srcOrd="0" destOrd="0" presId="urn:microsoft.com/office/officeart/2005/8/layout/pyramid1"/>
    <dgm:cxn modelId="{CF2A4707-8649-451A-AB82-A9F8DD97F2DC}" type="presParOf" srcId="{E052369A-D5BA-4FEE-B648-D127592C406F}" destId="{26B562FE-8791-4245-A987-6F0ABAE140A2}" srcOrd="1" destOrd="0" presId="urn:microsoft.com/office/officeart/2005/8/layout/pyramid1"/>
    <dgm:cxn modelId="{B5C0FB27-E387-44BB-8FE0-2F3FD0C2164B}" type="presParOf" srcId="{EBB971C6-E2AB-4A6D-A320-2DDC47E6AAF0}" destId="{3EE74249-85DE-4571-AD29-2DB3D4246D4C}" srcOrd="2" destOrd="0" presId="urn:microsoft.com/office/officeart/2005/8/layout/pyramid1"/>
    <dgm:cxn modelId="{30455230-C1D6-4459-A34C-7D648031CF28}" type="presParOf" srcId="{3EE74249-85DE-4571-AD29-2DB3D4246D4C}" destId="{81EE87A8-F3C9-4449-9EDD-D6F13DF06A9B}" srcOrd="0" destOrd="0" presId="urn:microsoft.com/office/officeart/2005/8/layout/pyramid1"/>
    <dgm:cxn modelId="{AAACFC5F-EBA6-483F-A04B-46B062DA1D89}" type="presParOf" srcId="{3EE74249-85DE-4571-AD29-2DB3D4246D4C}" destId="{AF1F3A83-5DA5-4BEB-987D-65ADAC00109E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F7F42C-650F-495A-84E0-BFBD837611C5}" type="doc">
      <dgm:prSet loTypeId="urn:microsoft.com/office/officeart/2005/8/layout/pyramid4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83AD53D-4481-4C51-A5DF-F1601C51D094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dirty="0" smtClean="0"/>
            <a:t>24% sacharidů</a:t>
          </a:r>
          <a:endParaRPr lang="cs-CZ" dirty="0"/>
        </a:p>
      </dgm:t>
    </dgm:pt>
    <dgm:pt modelId="{D3494C39-FC7A-4499-BB63-4CDCEB15D2E6}" type="parTrans" cxnId="{A85F9E13-1E30-4D5B-BB45-1285989383CB}">
      <dgm:prSet/>
      <dgm:spPr/>
      <dgm:t>
        <a:bodyPr/>
        <a:lstStyle/>
        <a:p>
          <a:endParaRPr lang="cs-CZ"/>
        </a:p>
      </dgm:t>
    </dgm:pt>
    <dgm:pt modelId="{2E4E0F37-8BC9-41B7-8D23-59A8837D103B}" type="sibTrans" cxnId="{A85F9E13-1E30-4D5B-BB45-1285989383CB}">
      <dgm:prSet/>
      <dgm:spPr/>
      <dgm:t>
        <a:bodyPr/>
        <a:lstStyle/>
        <a:p>
          <a:endParaRPr lang="cs-CZ"/>
        </a:p>
      </dgm:t>
    </dgm:pt>
    <dgm:pt modelId="{5EB9FC6B-1990-4173-B9B3-1523C33D59DF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12% bílkovin</a:t>
          </a:r>
          <a:endParaRPr lang="cs-CZ" dirty="0"/>
        </a:p>
      </dgm:t>
    </dgm:pt>
    <dgm:pt modelId="{66AEEBB4-E7C7-47DE-8F28-F245DCCF6418}" type="parTrans" cxnId="{F28EE4C5-DABA-4960-9637-FB6827BEAF7E}">
      <dgm:prSet/>
      <dgm:spPr/>
      <dgm:t>
        <a:bodyPr/>
        <a:lstStyle/>
        <a:p>
          <a:endParaRPr lang="cs-CZ"/>
        </a:p>
      </dgm:t>
    </dgm:pt>
    <dgm:pt modelId="{C823D900-3F2F-4482-BDB8-05673425AA77}" type="sibTrans" cxnId="{F28EE4C5-DABA-4960-9637-FB6827BEAF7E}">
      <dgm:prSet/>
      <dgm:spPr/>
      <dgm:t>
        <a:bodyPr/>
        <a:lstStyle/>
        <a:p>
          <a:endParaRPr lang="cs-CZ"/>
        </a:p>
      </dgm:t>
    </dgm:pt>
    <dgm:pt modelId="{21BF8CF9-A06C-41B9-A9AF-73CE38A2AC96}">
      <dgm:prSet phldrT="[Text]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cs-CZ" dirty="0" smtClean="0"/>
            <a:t>42% tuků</a:t>
          </a:r>
          <a:endParaRPr lang="cs-CZ" dirty="0"/>
        </a:p>
      </dgm:t>
    </dgm:pt>
    <dgm:pt modelId="{A451C05E-E6AD-4B69-86EA-71549056FAF9}" type="parTrans" cxnId="{F5119A02-7309-4482-8E81-887D5983B4DD}">
      <dgm:prSet/>
      <dgm:spPr/>
      <dgm:t>
        <a:bodyPr/>
        <a:lstStyle/>
        <a:p>
          <a:endParaRPr lang="cs-CZ"/>
        </a:p>
      </dgm:t>
    </dgm:pt>
    <dgm:pt modelId="{2BA9746C-63B1-495A-8F16-474DFB8D4021}" type="sibTrans" cxnId="{F5119A02-7309-4482-8E81-887D5983B4DD}">
      <dgm:prSet/>
      <dgm:spPr/>
      <dgm:t>
        <a:bodyPr/>
        <a:lstStyle/>
        <a:p>
          <a:endParaRPr lang="cs-CZ"/>
        </a:p>
      </dgm:t>
    </dgm:pt>
    <dgm:pt modelId="{47F904FF-9500-4598-B98B-5B5F73F9D6EB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dirty="0" smtClean="0"/>
            <a:t>24% rafinovaného cukru</a:t>
          </a:r>
          <a:endParaRPr lang="cs-CZ" dirty="0"/>
        </a:p>
      </dgm:t>
    </dgm:pt>
    <dgm:pt modelId="{F649CFDF-9A03-412F-83A1-1D78119DE2CE}" type="parTrans" cxnId="{3DA3231C-141B-40FF-AB47-BC0F5627BDA5}">
      <dgm:prSet/>
      <dgm:spPr/>
      <dgm:t>
        <a:bodyPr/>
        <a:lstStyle/>
        <a:p>
          <a:endParaRPr lang="cs-CZ"/>
        </a:p>
      </dgm:t>
    </dgm:pt>
    <dgm:pt modelId="{A575F091-F61E-43EA-8B29-0A051AACCFE9}" type="sibTrans" cxnId="{3DA3231C-141B-40FF-AB47-BC0F5627BDA5}">
      <dgm:prSet/>
      <dgm:spPr/>
      <dgm:t>
        <a:bodyPr/>
        <a:lstStyle/>
        <a:p>
          <a:endParaRPr lang="cs-CZ"/>
        </a:p>
      </dgm:t>
    </dgm:pt>
    <dgm:pt modelId="{8DC6D89B-3513-4C9D-81C9-FE0FC3CE1105}" type="pres">
      <dgm:prSet presAssocID="{EDF7F42C-650F-495A-84E0-BFBD837611C5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D717936-9987-44F8-8896-210609160EEA}" type="pres">
      <dgm:prSet presAssocID="{EDF7F42C-650F-495A-84E0-BFBD837611C5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9B7E89-A709-45E5-A2C0-278CDF75E915}" type="pres">
      <dgm:prSet presAssocID="{EDF7F42C-650F-495A-84E0-BFBD837611C5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C2B39B-C284-4C45-94D1-FE40E03F8487}" type="pres">
      <dgm:prSet presAssocID="{EDF7F42C-650F-495A-84E0-BFBD837611C5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55C623-1BA9-4C39-A2B6-F94CA7933B3B}" type="pres">
      <dgm:prSet presAssocID="{EDF7F42C-650F-495A-84E0-BFBD837611C5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439271-0921-4091-BE55-5D362AA008F5}" type="presOf" srcId="{47F904FF-9500-4598-B98B-5B5F73F9D6EB}" destId="{AC55C623-1BA9-4C39-A2B6-F94CA7933B3B}" srcOrd="0" destOrd="0" presId="urn:microsoft.com/office/officeart/2005/8/layout/pyramid4"/>
    <dgm:cxn modelId="{F5119A02-7309-4482-8E81-887D5983B4DD}" srcId="{EDF7F42C-650F-495A-84E0-BFBD837611C5}" destId="{21BF8CF9-A06C-41B9-A9AF-73CE38A2AC96}" srcOrd="2" destOrd="0" parTransId="{A451C05E-E6AD-4B69-86EA-71549056FAF9}" sibTransId="{2BA9746C-63B1-495A-8F16-474DFB8D4021}"/>
    <dgm:cxn modelId="{A85F9E13-1E30-4D5B-BB45-1285989383CB}" srcId="{EDF7F42C-650F-495A-84E0-BFBD837611C5}" destId="{083AD53D-4481-4C51-A5DF-F1601C51D094}" srcOrd="0" destOrd="0" parTransId="{D3494C39-FC7A-4499-BB63-4CDCEB15D2E6}" sibTransId="{2E4E0F37-8BC9-41B7-8D23-59A8837D103B}"/>
    <dgm:cxn modelId="{6C66E43D-3F0F-46BA-8711-BBAF58735A4D}" type="presOf" srcId="{083AD53D-4481-4C51-A5DF-F1601C51D094}" destId="{8D717936-9987-44F8-8896-210609160EEA}" srcOrd="0" destOrd="0" presId="urn:microsoft.com/office/officeart/2005/8/layout/pyramid4"/>
    <dgm:cxn modelId="{FEDDBF68-590F-476C-A5E4-4D726337A046}" type="presOf" srcId="{21BF8CF9-A06C-41B9-A9AF-73CE38A2AC96}" destId="{FDC2B39B-C284-4C45-94D1-FE40E03F8487}" srcOrd="0" destOrd="0" presId="urn:microsoft.com/office/officeart/2005/8/layout/pyramid4"/>
    <dgm:cxn modelId="{3DA3231C-141B-40FF-AB47-BC0F5627BDA5}" srcId="{EDF7F42C-650F-495A-84E0-BFBD837611C5}" destId="{47F904FF-9500-4598-B98B-5B5F73F9D6EB}" srcOrd="3" destOrd="0" parTransId="{F649CFDF-9A03-412F-83A1-1D78119DE2CE}" sibTransId="{A575F091-F61E-43EA-8B29-0A051AACCFE9}"/>
    <dgm:cxn modelId="{DB7C801A-4870-487E-A784-3DA7C17F037E}" type="presOf" srcId="{EDF7F42C-650F-495A-84E0-BFBD837611C5}" destId="{8DC6D89B-3513-4C9D-81C9-FE0FC3CE1105}" srcOrd="0" destOrd="0" presId="urn:microsoft.com/office/officeart/2005/8/layout/pyramid4"/>
    <dgm:cxn modelId="{F28EE4C5-DABA-4960-9637-FB6827BEAF7E}" srcId="{EDF7F42C-650F-495A-84E0-BFBD837611C5}" destId="{5EB9FC6B-1990-4173-B9B3-1523C33D59DF}" srcOrd="1" destOrd="0" parTransId="{66AEEBB4-E7C7-47DE-8F28-F245DCCF6418}" sibTransId="{C823D900-3F2F-4482-BDB8-05673425AA77}"/>
    <dgm:cxn modelId="{FC5A651B-3C86-4E4F-A3B0-21DF111CADD2}" type="presOf" srcId="{5EB9FC6B-1990-4173-B9B3-1523C33D59DF}" destId="{0C9B7E89-A709-45E5-A2C0-278CDF75E915}" srcOrd="0" destOrd="0" presId="urn:microsoft.com/office/officeart/2005/8/layout/pyramid4"/>
    <dgm:cxn modelId="{119B18A4-F2BF-4562-9AEE-469955ECF938}" type="presParOf" srcId="{8DC6D89B-3513-4C9D-81C9-FE0FC3CE1105}" destId="{8D717936-9987-44F8-8896-210609160EEA}" srcOrd="0" destOrd="0" presId="urn:microsoft.com/office/officeart/2005/8/layout/pyramid4"/>
    <dgm:cxn modelId="{022D1271-1237-4948-90DF-DC48D0CF104E}" type="presParOf" srcId="{8DC6D89B-3513-4C9D-81C9-FE0FC3CE1105}" destId="{0C9B7E89-A709-45E5-A2C0-278CDF75E915}" srcOrd="1" destOrd="0" presId="urn:microsoft.com/office/officeart/2005/8/layout/pyramid4"/>
    <dgm:cxn modelId="{1EE236CF-EEF3-40D5-9FB0-DBFE1AF67625}" type="presParOf" srcId="{8DC6D89B-3513-4C9D-81C9-FE0FC3CE1105}" destId="{FDC2B39B-C284-4C45-94D1-FE40E03F8487}" srcOrd="2" destOrd="0" presId="urn:microsoft.com/office/officeart/2005/8/layout/pyramid4"/>
    <dgm:cxn modelId="{2E417847-E4CE-4710-8890-BD32D18005BF}" type="presParOf" srcId="{8DC6D89B-3513-4C9D-81C9-FE0FC3CE1105}" destId="{AC55C623-1BA9-4C39-A2B6-F94CA7933B3B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59228E-106C-4B01-B4E9-E54D9E45754A}" type="doc">
      <dgm:prSet loTypeId="urn:microsoft.com/office/officeart/2005/8/layout/pyramid4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C69560D-4732-4C6F-AB77-8C66213E8349}">
      <dgm:prSet phldrT="[Text]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cs-CZ" dirty="0" smtClean="0"/>
            <a:t>73% sacharidů</a:t>
          </a:r>
          <a:endParaRPr lang="cs-CZ" dirty="0"/>
        </a:p>
      </dgm:t>
    </dgm:pt>
    <dgm:pt modelId="{5B76D9C9-BABB-4F86-A948-5090295A56C2}" type="parTrans" cxnId="{2E5CF509-46FC-4A50-89D0-507598BD3FF3}">
      <dgm:prSet/>
      <dgm:spPr/>
      <dgm:t>
        <a:bodyPr/>
        <a:lstStyle/>
        <a:p>
          <a:endParaRPr lang="cs-CZ"/>
        </a:p>
      </dgm:t>
    </dgm:pt>
    <dgm:pt modelId="{4FF58D17-E4C3-4357-BA10-40AD0952200E}" type="sibTrans" cxnId="{2E5CF509-46FC-4A50-89D0-507598BD3FF3}">
      <dgm:prSet/>
      <dgm:spPr/>
      <dgm:t>
        <a:bodyPr/>
        <a:lstStyle/>
        <a:p>
          <a:endParaRPr lang="cs-CZ"/>
        </a:p>
      </dgm:t>
    </dgm:pt>
    <dgm:pt modelId="{4EA8C6FF-B365-4588-B84C-322D3D64E67D}">
      <dgm:prSet phldrT="[Text]"/>
      <dgm:spPr>
        <a:solidFill>
          <a:schemeClr val="accent3"/>
        </a:solidFill>
      </dgm:spPr>
      <dgm:t>
        <a:bodyPr/>
        <a:lstStyle/>
        <a:p>
          <a:r>
            <a:rPr lang="cs-CZ" dirty="0" smtClean="0"/>
            <a:t>12% bílkovin</a:t>
          </a:r>
          <a:endParaRPr lang="cs-CZ" dirty="0"/>
        </a:p>
      </dgm:t>
    </dgm:pt>
    <dgm:pt modelId="{AB554E8E-1F9A-4171-A553-7D1BBBD8D256}" type="parTrans" cxnId="{BF05732D-E0B0-4673-875B-77D6378196F8}">
      <dgm:prSet/>
      <dgm:spPr/>
      <dgm:t>
        <a:bodyPr/>
        <a:lstStyle/>
        <a:p>
          <a:endParaRPr lang="cs-CZ"/>
        </a:p>
      </dgm:t>
    </dgm:pt>
    <dgm:pt modelId="{237D4CD0-4D08-434B-AE37-E6C7A2F66DF4}" type="sibTrans" cxnId="{BF05732D-E0B0-4673-875B-77D6378196F8}">
      <dgm:prSet/>
      <dgm:spPr/>
      <dgm:t>
        <a:bodyPr/>
        <a:lstStyle/>
        <a:p>
          <a:endParaRPr lang="cs-CZ"/>
        </a:p>
      </dgm:t>
    </dgm:pt>
    <dgm:pt modelId="{AFE76A9C-641F-4007-874F-F6B3259C15A8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dirty="0" smtClean="0"/>
            <a:t>15% tuků</a:t>
          </a:r>
          <a:endParaRPr lang="cs-CZ" dirty="0"/>
        </a:p>
      </dgm:t>
    </dgm:pt>
    <dgm:pt modelId="{52A7FA8D-2E51-4AAD-8B11-1233DB671EFD}" type="parTrans" cxnId="{2FA1272F-2B47-4F4F-94C9-A3CCAF4F1CEB}">
      <dgm:prSet/>
      <dgm:spPr/>
      <dgm:t>
        <a:bodyPr/>
        <a:lstStyle/>
        <a:p>
          <a:endParaRPr lang="cs-CZ"/>
        </a:p>
      </dgm:t>
    </dgm:pt>
    <dgm:pt modelId="{19FEEC63-749D-4852-A446-453BD2D9CD3C}" type="sibTrans" cxnId="{2FA1272F-2B47-4F4F-94C9-A3CCAF4F1CEB}">
      <dgm:prSet/>
      <dgm:spPr/>
      <dgm:t>
        <a:bodyPr/>
        <a:lstStyle/>
        <a:p>
          <a:endParaRPr lang="cs-CZ"/>
        </a:p>
      </dgm:t>
    </dgm:pt>
    <dgm:pt modelId="{88393365-DEF1-429C-86F2-AD025A1A7F30}">
      <dgm:prSet phldrT="[Text]"/>
      <dgm:spPr>
        <a:solidFill>
          <a:schemeClr val="tx1"/>
        </a:solidFill>
      </dgm:spPr>
      <dgm:t>
        <a:bodyPr/>
        <a:lstStyle/>
        <a:p>
          <a:r>
            <a:rPr lang="cs-CZ" dirty="0" smtClean="0"/>
            <a:t>0% rafinovaného cukru</a:t>
          </a:r>
          <a:endParaRPr lang="cs-CZ" dirty="0"/>
        </a:p>
      </dgm:t>
    </dgm:pt>
    <dgm:pt modelId="{C40A7A8A-F153-455B-814D-651EB9E468C3}" type="parTrans" cxnId="{BB8E825D-7B52-403A-9608-DB982EE93622}">
      <dgm:prSet/>
      <dgm:spPr/>
      <dgm:t>
        <a:bodyPr/>
        <a:lstStyle/>
        <a:p>
          <a:endParaRPr lang="cs-CZ"/>
        </a:p>
      </dgm:t>
    </dgm:pt>
    <dgm:pt modelId="{BF09CE0F-5F03-43E0-93BC-849E9EB81790}" type="sibTrans" cxnId="{BB8E825D-7B52-403A-9608-DB982EE93622}">
      <dgm:prSet/>
      <dgm:spPr/>
      <dgm:t>
        <a:bodyPr/>
        <a:lstStyle/>
        <a:p>
          <a:endParaRPr lang="cs-CZ"/>
        </a:p>
      </dgm:t>
    </dgm:pt>
    <dgm:pt modelId="{09C60EAD-42AD-4344-9215-41D81EDEA22F}" type="pres">
      <dgm:prSet presAssocID="{9E59228E-106C-4B01-B4E9-E54D9E45754A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01C00E-6801-4B73-8B3A-963B610A83AE}" type="pres">
      <dgm:prSet presAssocID="{9E59228E-106C-4B01-B4E9-E54D9E45754A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E2A32E-3999-4C7B-A382-50675B91B11B}" type="pres">
      <dgm:prSet presAssocID="{9E59228E-106C-4B01-B4E9-E54D9E45754A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C95177-C4F4-48A6-9EC9-9131C4AC1523}" type="pres">
      <dgm:prSet presAssocID="{9E59228E-106C-4B01-B4E9-E54D9E45754A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522D47-EC4D-452F-8BF2-DD70DEE3CDD7}" type="pres">
      <dgm:prSet presAssocID="{9E59228E-106C-4B01-B4E9-E54D9E45754A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5CF509-46FC-4A50-89D0-507598BD3FF3}" srcId="{9E59228E-106C-4B01-B4E9-E54D9E45754A}" destId="{DC69560D-4732-4C6F-AB77-8C66213E8349}" srcOrd="0" destOrd="0" parTransId="{5B76D9C9-BABB-4F86-A948-5090295A56C2}" sibTransId="{4FF58D17-E4C3-4357-BA10-40AD0952200E}"/>
    <dgm:cxn modelId="{2FA1272F-2B47-4F4F-94C9-A3CCAF4F1CEB}" srcId="{9E59228E-106C-4B01-B4E9-E54D9E45754A}" destId="{AFE76A9C-641F-4007-874F-F6B3259C15A8}" srcOrd="2" destOrd="0" parTransId="{52A7FA8D-2E51-4AAD-8B11-1233DB671EFD}" sibTransId="{19FEEC63-749D-4852-A446-453BD2D9CD3C}"/>
    <dgm:cxn modelId="{BB8E825D-7B52-403A-9608-DB982EE93622}" srcId="{9E59228E-106C-4B01-B4E9-E54D9E45754A}" destId="{88393365-DEF1-429C-86F2-AD025A1A7F30}" srcOrd="3" destOrd="0" parTransId="{C40A7A8A-F153-455B-814D-651EB9E468C3}" sibTransId="{BF09CE0F-5F03-43E0-93BC-849E9EB81790}"/>
    <dgm:cxn modelId="{22C064F5-7F67-4C7A-A169-D884F33E07E9}" type="presOf" srcId="{9E59228E-106C-4B01-B4E9-E54D9E45754A}" destId="{09C60EAD-42AD-4344-9215-41D81EDEA22F}" srcOrd="0" destOrd="0" presId="urn:microsoft.com/office/officeart/2005/8/layout/pyramid4"/>
    <dgm:cxn modelId="{C59C3D2C-2D2B-4C41-A829-42B4F84C597C}" type="presOf" srcId="{4EA8C6FF-B365-4588-B84C-322D3D64E67D}" destId="{E3E2A32E-3999-4C7B-A382-50675B91B11B}" srcOrd="0" destOrd="0" presId="urn:microsoft.com/office/officeart/2005/8/layout/pyramid4"/>
    <dgm:cxn modelId="{4945CEB0-2B62-4E32-B92C-6548EC400E2B}" type="presOf" srcId="{AFE76A9C-641F-4007-874F-F6B3259C15A8}" destId="{51C95177-C4F4-48A6-9EC9-9131C4AC1523}" srcOrd="0" destOrd="0" presId="urn:microsoft.com/office/officeart/2005/8/layout/pyramid4"/>
    <dgm:cxn modelId="{D201B148-E2C0-4D5F-8728-28C6D01C0965}" type="presOf" srcId="{DC69560D-4732-4C6F-AB77-8C66213E8349}" destId="{3101C00E-6801-4B73-8B3A-963B610A83AE}" srcOrd="0" destOrd="0" presId="urn:microsoft.com/office/officeart/2005/8/layout/pyramid4"/>
    <dgm:cxn modelId="{CA089C27-B7E4-464B-AD6A-97743885C308}" type="presOf" srcId="{88393365-DEF1-429C-86F2-AD025A1A7F30}" destId="{55522D47-EC4D-452F-8BF2-DD70DEE3CDD7}" srcOrd="0" destOrd="0" presId="urn:microsoft.com/office/officeart/2005/8/layout/pyramid4"/>
    <dgm:cxn modelId="{BF05732D-E0B0-4673-875B-77D6378196F8}" srcId="{9E59228E-106C-4B01-B4E9-E54D9E45754A}" destId="{4EA8C6FF-B365-4588-B84C-322D3D64E67D}" srcOrd="1" destOrd="0" parTransId="{AB554E8E-1F9A-4171-A553-7D1BBBD8D256}" sibTransId="{237D4CD0-4D08-434B-AE37-E6C7A2F66DF4}"/>
    <dgm:cxn modelId="{01138EA0-9A4E-4A3B-B1E0-E633701C2127}" type="presParOf" srcId="{09C60EAD-42AD-4344-9215-41D81EDEA22F}" destId="{3101C00E-6801-4B73-8B3A-963B610A83AE}" srcOrd="0" destOrd="0" presId="urn:microsoft.com/office/officeart/2005/8/layout/pyramid4"/>
    <dgm:cxn modelId="{E90270DC-C1E4-49E5-A204-75F430903CDB}" type="presParOf" srcId="{09C60EAD-42AD-4344-9215-41D81EDEA22F}" destId="{E3E2A32E-3999-4C7B-A382-50675B91B11B}" srcOrd="1" destOrd="0" presId="urn:microsoft.com/office/officeart/2005/8/layout/pyramid4"/>
    <dgm:cxn modelId="{CDB5F87B-270C-4859-AEA8-637905F58F78}" type="presParOf" srcId="{09C60EAD-42AD-4344-9215-41D81EDEA22F}" destId="{51C95177-C4F4-48A6-9EC9-9131C4AC1523}" srcOrd="2" destOrd="0" presId="urn:microsoft.com/office/officeart/2005/8/layout/pyramid4"/>
    <dgm:cxn modelId="{6B889CB4-F347-4D85-8275-29F4F42D3B9F}" type="presParOf" srcId="{09C60EAD-42AD-4344-9215-41D81EDEA22F}" destId="{55522D47-EC4D-452F-8BF2-DD70DEE3CDD7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awtomatopasta1.jpg" TargetMode="External"/><Relationship Id="rId13" Type="http://schemas.openxmlformats.org/officeDocument/2006/relationships/hyperlink" Target="http://commons.wikimedia.org/wiki/File:Berounsky_Petr_Vejce_01_1996.jpg" TargetMode="External"/><Relationship Id="rId18" Type="http://schemas.openxmlformats.org/officeDocument/2006/relationships/hyperlink" Target="http://commons.wikimedia.org/wiki/File:Tusah.jpg" TargetMode="External"/><Relationship Id="rId3" Type="http://schemas.openxmlformats.org/officeDocument/2006/relationships/hyperlink" Target="http://cs.wikipedia.org/wiki/Soubor:Freerange_eggs.jpg" TargetMode="External"/><Relationship Id="rId21" Type="http://schemas.openxmlformats.org/officeDocument/2006/relationships/hyperlink" Target="http://www.lesycr.cz/cs/odborna-verejnost/myslivost.ep/" TargetMode="External"/><Relationship Id="rId7" Type="http://schemas.openxmlformats.org/officeDocument/2006/relationships/hyperlink" Target="http://cs.wikipedia.org/wiki/Soubor:Kapitolinischer_Pythagoras_adjusted.jpg" TargetMode="External"/><Relationship Id="rId12" Type="http://schemas.openxmlformats.org/officeDocument/2006/relationships/hyperlink" Target="http://commons.wikimedia.org/wiki/Paul_McCartney" TargetMode="External"/><Relationship Id="rId17" Type="http://schemas.openxmlformats.org/officeDocument/2006/relationships/hyperlink" Target="http://commons.wikimedia.org/wiki/File:Three_cups_of_yoghurt.jpg" TargetMode="External"/><Relationship Id="rId2" Type="http://schemas.openxmlformats.org/officeDocument/2006/relationships/hyperlink" Target="http://cs.wikipedia.org/wiki/Soubor:Dairy_Belle_3_products.jpg" TargetMode="External"/><Relationship Id="rId16" Type="http://schemas.openxmlformats.org/officeDocument/2006/relationships/hyperlink" Target="http://commons.wikimedia.org/wiki/File:Vep%C5%99ov%C3%A9_a_kan%C4%8D%C3%AD_maso.jpg" TargetMode="External"/><Relationship Id="rId20" Type="http://schemas.openxmlformats.org/officeDocument/2006/relationships/hyperlink" Target="http://commons.wikimedia.org/wiki/File:Ryba%C5%99en%C3%AD_na_Lipn%C4%9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oods.jpg" TargetMode="External"/><Relationship Id="rId11" Type="http://schemas.openxmlformats.org/officeDocument/2006/relationships/hyperlink" Target="http://cs.wikipedia.org/wiki/Soubor:TomCruiseDec08MTV_cropped.jpg" TargetMode="External"/><Relationship Id="rId24" Type="http://schemas.openxmlformats.org/officeDocument/2006/relationships/hyperlink" Target="http://commons.wikimedia.org/wiki/File:O%C5%99echy_(2).jpg" TargetMode="External"/><Relationship Id="rId5" Type="http://schemas.openxmlformats.org/officeDocument/2006/relationships/hyperlink" Target="http://cs.wikipedia.org/wiki/Soubor:Fruit_Stall_in_Barcelona_Market.jpg" TargetMode="External"/><Relationship Id="rId15" Type="http://schemas.openxmlformats.org/officeDocument/2006/relationships/hyperlink" Target="http://commons.wikimedia.org/wiki/File:Prase_v_pra%C5%BEsk%C3%A9_ZOO.jpg" TargetMode="External"/><Relationship Id="rId23" Type="http://schemas.openxmlformats.org/officeDocument/2006/relationships/hyperlink" Target="http://veggie-parade.cz/news.htm" TargetMode="External"/><Relationship Id="rId10" Type="http://schemas.openxmlformats.org/officeDocument/2006/relationships/hyperlink" Target="http://cs.wikipedia.org/wiki/Soubor:Natalie_Portman_2010.jpg" TargetMode="External"/><Relationship Id="rId19" Type="http://schemas.openxmlformats.org/officeDocument/2006/relationships/hyperlink" Target="http://commons.wikimedia.org/wiki/File:Cirkus_Alex.jpg" TargetMode="External"/><Relationship Id="rId4" Type="http://schemas.openxmlformats.org/officeDocument/2006/relationships/hyperlink" Target="http://cs.wikipedia.org/wiki/Soubor:Soy-whey-protein-diet.jpg" TargetMode="External"/><Relationship Id="rId9" Type="http://schemas.openxmlformats.org/officeDocument/2006/relationships/hyperlink" Target="http://cs.wikipedia.org/wiki/Soubor:Orlando_Bloom_2005.jpg" TargetMode="External"/><Relationship Id="rId14" Type="http://schemas.openxmlformats.org/officeDocument/2006/relationships/hyperlink" Target="http://commons.wikimedia.org/wiki/File:Dv%C4%9B_ovce.jpg" TargetMode="External"/><Relationship Id="rId22" Type="http://schemas.openxmlformats.org/officeDocument/2006/relationships/hyperlink" Target="http://commons.wikimedia.org/wiki/File:Zabita-nor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Alternativní výživové směry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16016" y="836712"/>
            <a:ext cx="3309803" cy="1260629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VY_32_INOVACE_5_VÝCHOVA </a:t>
            </a:r>
            <a:r>
              <a:rPr lang="cs-CZ" dirty="0">
                <a:solidFill>
                  <a:schemeClr val="bg1"/>
                </a:solidFill>
              </a:rPr>
              <a:t>KE </a:t>
            </a:r>
            <a:r>
              <a:rPr lang="cs-CZ" dirty="0" smtClean="0">
                <a:solidFill>
                  <a:schemeClr val="bg1"/>
                </a:solidFill>
              </a:rPr>
              <a:t>ZDRAVÍ_2_ALTERNATVINÍ VÝŽIVOVÉ SMĚRY</a:t>
            </a:r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>
                <a:solidFill>
                  <a:schemeClr val="bg1"/>
                </a:solidFill>
              </a:rPr>
              <a:t>Dětský domov, Základní škola a Střední škola, Duchcov, příspěvková organizace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Registrační číslo: cz.1.07/1.4.00/21.0559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Mgr. Ladislava Hofmanová</a:t>
            </a: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4181475" cy="87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8629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024744" cy="1143000"/>
          </a:xfrm>
        </p:spPr>
        <p:txBody>
          <a:bodyPr/>
          <a:lstStyle/>
          <a:p>
            <a:r>
              <a:rPr lang="cs-CZ" dirty="0" smtClean="0"/>
              <a:t>Veganství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16832"/>
            <a:ext cx="6777317" cy="3508977"/>
          </a:xfrm>
        </p:spPr>
        <p:txBody>
          <a:bodyPr/>
          <a:lstStyle/>
          <a:p>
            <a:r>
              <a:rPr lang="cs-CZ" dirty="0" smtClean="0"/>
              <a:t>Životní </a:t>
            </a:r>
            <a:r>
              <a:rPr lang="cs-CZ" dirty="0"/>
              <a:t>styl, spočívající v odmítnutí konzumace živočišných </a:t>
            </a:r>
            <a:r>
              <a:rPr lang="cs-CZ" dirty="0" smtClean="0"/>
              <a:t>produktů.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10" y="2996952"/>
            <a:ext cx="2022475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10796"/>
            <a:ext cx="230425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28516"/>
            <a:ext cx="3400718" cy="2393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1212" y="147990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Veganství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4031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836712"/>
            <a:ext cx="7065233" cy="4995917"/>
          </a:xfrm>
        </p:spPr>
        <p:txBody>
          <a:bodyPr>
            <a:normAutofit/>
          </a:bodyPr>
          <a:lstStyle/>
          <a:p>
            <a:r>
              <a:rPr lang="cs-CZ" dirty="0" smtClean="0"/>
              <a:t>S veganstvím </a:t>
            </a:r>
            <a:r>
              <a:rPr lang="cs-CZ" dirty="0"/>
              <a:t>je často spojeno odmítání jakéhokoli využívání zvířat k lidskému užitku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ůvodem </a:t>
            </a:r>
            <a:r>
              <a:rPr lang="cs-CZ" dirty="0"/>
              <a:t>je utrpení zvířat spojené </a:t>
            </a:r>
            <a:r>
              <a:rPr lang="cs-CZ" dirty="0" smtClean="0"/>
              <a:t>                s </a:t>
            </a:r>
            <a:r>
              <a:rPr lang="cs-CZ" dirty="0"/>
              <a:t>produkcí živočišných potravin </a:t>
            </a:r>
            <a:r>
              <a:rPr lang="cs-CZ" dirty="0" smtClean="0"/>
              <a:t>                      v </a:t>
            </a:r>
            <a:r>
              <a:rPr lang="cs-CZ" dirty="0"/>
              <a:t>průmyslových velkochovech či při rybolovu. </a:t>
            </a:r>
            <a:endParaRPr lang="cs-CZ" dirty="0" smtClean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719" y="1844824"/>
            <a:ext cx="3072342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7004" y="75982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Veganství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332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256" y="335185"/>
            <a:ext cx="7024744" cy="1143000"/>
          </a:xfrm>
        </p:spPr>
        <p:txBody>
          <a:bodyPr/>
          <a:lstStyle/>
          <a:p>
            <a:r>
              <a:rPr lang="cs-CZ" dirty="0" smtClean="0"/>
              <a:t>Zříkají se konzumace: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037976"/>
            <a:ext cx="6777317" cy="3508977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sz="2800" dirty="0" smtClean="0"/>
          </a:p>
          <a:p>
            <a:r>
              <a:rPr lang="cs-CZ" dirty="0" smtClean="0"/>
              <a:t>Odmítají používat výrobky z kůže, vlny      a hedvábí nebo kosmetiku testovanou na zvířatech.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46" y="1478185"/>
            <a:ext cx="1728192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853" y="1683378"/>
            <a:ext cx="1856262" cy="1586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906" y="1478185"/>
            <a:ext cx="2038575" cy="1528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007" y="1618249"/>
            <a:ext cx="1498703" cy="1124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882" y="5168503"/>
            <a:ext cx="2803999" cy="1188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168504"/>
            <a:ext cx="2160245" cy="1188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35659" y="3005604"/>
            <a:ext cx="6799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masa</a:t>
            </a:r>
          </a:p>
        </p:txBody>
      </p:sp>
      <p:sp>
        <p:nvSpPr>
          <p:cNvPr id="5" name="Obdélník 4"/>
          <p:cNvSpPr/>
          <p:nvPr/>
        </p:nvSpPr>
        <p:spPr>
          <a:xfrm>
            <a:off x="3172414" y="3423133"/>
            <a:ext cx="7166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vajec 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22474" y="3178416"/>
            <a:ext cx="18822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mléčných výrobků</a:t>
            </a:r>
          </a:p>
        </p:txBody>
      </p:sp>
      <p:sp>
        <p:nvSpPr>
          <p:cNvPr id="7" name="Obdélník 6"/>
          <p:cNvSpPr/>
          <p:nvPr/>
        </p:nvSpPr>
        <p:spPr>
          <a:xfrm>
            <a:off x="6999007" y="2888510"/>
            <a:ext cx="14479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někdy i medu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30664" y="139452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Veganství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4783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4384" y="330537"/>
            <a:ext cx="7024744" cy="1143000"/>
          </a:xfrm>
        </p:spPr>
        <p:txBody>
          <a:bodyPr/>
          <a:lstStyle/>
          <a:p>
            <a:r>
              <a:rPr lang="cs-CZ" dirty="0" smtClean="0"/>
              <a:t>Nesouhlasí s: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Při </a:t>
            </a:r>
            <a:r>
              <a:rPr lang="cs-CZ" dirty="0"/>
              <a:t>veganství je třeba dbát na dostatečný příjem </a:t>
            </a:r>
            <a:r>
              <a:rPr lang="cs-CZ" dirty="0" smtClean="0"/>
              <a:t>vitamínů.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76605"/>
            <a:ext cx="2465256" cy="1848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373" y="2420443"/>
            <a:ext cx="2467458" cy="1850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2158" y="1624673"/>
            <a:ext cx="2677994" cy="1776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8562" y="4413847"/>
            <a:ext cx="1154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rybařením</a:t>
            </a:r>
          </a:p>
        </p:txBody>
      </p:sp>
      <p:sp>
        <p:nvSpPr>
          <p:cNvPr id="5" name="Obdélník 4"/>
          <p:cNvSpPr/>
          <p:nvPr/>
        </p:nvSpPr>
        <p:spPr>
          <a:xfrm>
            <a:off x="4083947" y="3645024"/>
            <a:ext cx="1156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myslivostí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681398" y="4588079"/>
            <a:ext cx="1414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cirkusy či zoo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652120" y="90970"/>
            <a:ext cx="1293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Veganství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83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764704"/>
            <a:ext cx="7024744" cy="1143000"/>
          </a:xfrm>
        </p:spPr>
        <p:txBody>
          <a:bodyPr/>
          <a:lstStyle/>
          <a:p>
            <a:r>
              <a:rPr lang="cs-CZ" dirty="0" smtClean="0"/>
              <a:t>Vegetariánství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132856"/>
            <a:ext cx="6777317" cy="3508977"/>
          </a:xfrm>
        </p:spPr>
        <p:txBody>
          <a:bodyPr/>
          <a:lstStyle/>
          <a:p>
            <a:r>
              <a:rPr lang="cs-CZ" dirty="0" smtClean="0"/>
              <a:t>Způsob </a:t>
            </a:r>
            <a:r>
              <a:rPr lang="cs-CZ" dirty="0"/>
              <a:t>stravování, kdy člověk nejí některé živočišné produkty, hlavně tedy </a:t>
            </a:r>
            <a:r>
              <a:rPr lang="cs-CZ" dirty="0" smtClean="0"/>
              <a:t>maso.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671" y="3212976"/>
            <a:ext cx="2212413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06084" y="107340"/>
            <a:ext cx="1795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Vegetariánství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493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Vegetariáni </a:t>
            </a:r>
            <a:r>
              <a:rPr lang="cs-CZ" dirty="0"/>
              <a:t>tedy nejí nic, kvůli čemu bývá zvíře </a:t>
            </a:r>
            <a:r>
              <a:rPr lang="cs-CZ" dirty="0" smtClean="0"/>
              <a:t>zabíjeno.</a:t>
            </a:r>
          </a:p>
          <a:p>
            <a:r>
              <a:rPr lang="cs-CZ" dirty="0"/>
              <a:t>S</a:t>
            </a:r>
            <a:r>
              <a:rPr lang="cs-CZ" dirty="0" smtClean="0"/>
              <a:t>naží se žít </a:t>
            </a:r>
            <a:r>
              <a:rPr lang="cs-CZ" dirty="0"/>
              <a:t>zdravě i v jiných oblastech, než je stravování, a proto například nekouří, </a:t>
            </a:r>
            <a:r>
              <a:rPr lang="cs-CZ" dirty="0" smtClean="0"/>
              <a:t>odmítají </a:t>
            </a:r>
            <a:r>
              <a:rPr lang="cs-CZ" dirty="0"/>
              <a:t>některé typy oblečení, při jejichž výrobě bylo zvíře </a:t>
            </a:r>
            <a:r>
              <a:rPr lang="cs-CZ" dirty="0" smtClean="0"/>
              <a:t>zabito (kůži</a:t>
            </a:r>
            <a:r>
              <a:rPr lang="cs-CZ" dirty="0"/>
              <a:t>, kožešinu nebo </a:t>
            </a:r>
            <a:r>
              <a:rPr lang="cs-CZ" dirty="0" smtClean="0"/>
              <a:t>hedvábí). 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764704"/>
            <a:ext cx="2808312" cy="1888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116632"/>
            <a:ext cx="1550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Zabíjení Norků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336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02832" cy="4525963"/>
          </a:xfrm>
        </p:spPr>
        <p:txBody>
          <a:bodyPr/>
          <a:lstStyle/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Důvody </a:t>
            </a:r>
            <a:r>
              <a:rPr lang="cs-CZ" dirty="0"/>
              <a:t>vegetariánství: zdravotní, etické, náboženské, environmentální, ekonomické, psychologické, kulturní nebo sociální.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735" y="1052736"/>
            <a:ext cx="3074466" cy="4101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72000" y="542290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Jedním ze starověkých řeckých vegetariánů byl Pythagoras a jeho následovatelé </a:t>
            </a:r>
            <a:r>
              <a:rPr lang="cs-CZ" dirty="0" err="1" smtClean="0"/>
              <a:t>Pythagorejc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118266"/>
            <a:ext cx="1795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Vegetariánství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8103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57808"/>
            <a:ext cx="7024744" cy="1143000"/>
          </a:xfrm>
        </p:spPr>
        <p:txBody>
          <a:bodyPr/>
          <a:lstStyle/>
          <a:p>
            <a:r>
              <a:rPr lang="cs-CZ" dirty="0" err="1" smtClean="0"/>
              <a:t>Ovovegetariánství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060848"/>
            <a:ext cx="4608512" cy="4525963"/>
          </a:xfrm>
        </p:spPr>
        <p:txBody>
          <a:bodyPr>
            <a:normAutofit/>
          </a:bodyPr>
          <a:lstStyle/>
          <a:p>
            <a:pPr algn="just"/>
            <a:r>
              <a:rPr lang="cs-CZ" sz="2000" dirty="0" err="1"/>
              <a:t>O</a:t>
            </a:r>
            <a:r>
              <a:rPr lang="cs-CZ" sz="2000" dirty="0" err="1" smtClean="0"/>
              <a:t>vovegetariánství</a:t>
            </a:r>
            <a:r>
              <a:rPr lang="cs-CZ" sz="2000" dirty="0" smtClean="0"/>
              <a:t> </a:t>
            </a:r>
            <a:r>
              <a:rPr lang="cs-CZ" sz="2000" dirty="0"/>
              <a:t>je typická vegetariánská strava doplněná o zákaz konzumace mléka </a:t>
            </a:r>
            <a:r>
              <a:rPr lang="cs-CZ" sz="2000" dirty="0" smtClean="0"/>
              <a:t>           a </a:t>
            </a:r>
            <a:r>
              <a:rPr lang="cs-CZ" sz="2000" dirty="0"/>
              <a:t>mléčných </a:t>
            </a:r>
            <a:r>
              <a:rPr lang="cs-CZ" sz="2000" dirty="0" smtClean="0"/>
              <a:t>výrobků.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3759" y="1412776"/>
            <a:ext cx="2952328" cy="459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68857" y="77323"/>
            <a:ext cx="2241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Ovovegetariánství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80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Laktovegetariánství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L</a:t>
            </a:r>
            <a:r>
              <a:rPr lang="cs-CZ" dirty="0" err="1" smtClean="0"/>
              <a:t>aktovegetariáni</a:t>
            </a:r>
            <a:r>
              <a:rPr lang="cs-CZ" dirty="0" smtClean="0"/>
              <a:t> </a:t>
            </a:r>
            <a:r>
              <a:rPr lang="cs-CZ" dirty="0"/>
              <a:t>kromě částí těl živočichů a produktů z nich odmítají také </a:t>
            </a:r>
            <a:r>
              <a:rPr lang="cs-CZ" dirty="0" smtClean="0"/>
              <a:t>vejce.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356992"/>
            <a:ext cx="3743325" cy="285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85528" y="147990"/>
            <a:ext cx="2371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Laktovegetariánství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9767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692696"/>
            <a:ext cx="7024744" cy="1143000"/>
          </a:xfrm>
        </p:spPr>
        <p:txBody>
          <a:bodyPr/>
          <a:lstStyle/>
          <a:p>
            <a:r>
              <a:rPr lang="cs-CZ" dirty="0" smtClean="0"/>
              <a:t>Makrobiotika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500" y="1916832"/>
            <a:ext cx="6777317" cy="3508977"/>
          </a:xfrm>
        </p:spPr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životní styl a filozofie úzce spojený </a:t>
            </a:r>
            <a:r>
              <a:rPr lang="cs-CZ" dirty="0" smtClean="0"/>
              <a:t>         s </a:t>
            </a:r>
            <a:r>
              <a:rPr lang="cs-CZ" dirty="0"/>
              <a:t>dietním </a:t>
            </a:r>
            <a:r>
              <a:rPr lang="cs-CZ" dirty="0" smtClean="0"/>
              <a:t>režimem.</a:t>
            </a:r>
          </a:p>
          <a:p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254" y="2924944"/>
            <a:ext cx="5315051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158916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Makrobiotika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43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8229600" cy="1143000"/>
          </a:xfrm>
        </p:spPr>
        <p:txBody>
          <a:bodyPr/>
          <a:lstStyle/>
          <a:p>
            <a:r>
              <a:rPr lang="cs-CZ" dirty="0" smtClean="0"/>
              <a:t>Makrobiotický </a:t>
            </a:r>
            <a:r>
              <a:rPr lang="cs-CZ" dirty="0"/>
              <a:t>talíř </a:t>
            </a:r>
            <a:r>
              <a:rPr lang="cs-CZ" dirty="0" smtClean="0"/>
              <a:t>tvoří: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853136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Doplňkově </a:t>
            </a:r>
            <a:r>
              <a:rPr lang="cs-CZ" dirty="0"/>
              <a:t>lze zařadit ryby, ovoce mírného pásma, semena, ořechy, oleje apod.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5144671"/>
              </p:ext>
            </p:extLst>
          </p:nvPr>
        </p:nvGraphicFramePr>
        <p:xfrm>
          <a:off x="971600" y="980728"/>
          <a:ext cx="6624736" cy="367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580112" y="104618"/>
            <a:ext cx="1563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Makrobiotici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111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692696"/>
            <a:ext cx="7024744" cy="1143000"/>
          </a:xfrm>
        </p:spPr>
        <p:txBody>
          <a:bodyPr/>
          <a:lstStyle/>
          <a:p>
            <a:r>
              <a:rPr lang="cs-CZ" dirty="0" smtClean="0"/>
              <a:t>Složení stravy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2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860032" y="6021288"/>
            <a:ext cx="304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Průměrné stravování populace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855458644"/>
              </p:ext>
            </p:extLst>
          </p:nvPr>
        </p:nvGraphicFramePr>
        <p:xfrm>
          <a:off x="3563888" y="1929511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451906325"/>
              </p:ext>
            </p:extLst>
          </p:nvPr>
        </p:nvGraphicFramePr>
        <p:xfrm>
          <a:off x="-180528" y="112474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403648" y="5355566"/>
            <a:ext cx="24239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Stravování </a:t>
            </a:r>
            <a:r>
              <a:rPr lang="cs-CZ" dirty="0" err="1" smtClean="0"/>
              <a:t>makrobiontů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172564"/>
            <a:ext cx="1563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Makrobiotici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171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Graphic spid="7" grpId="0">
        <p:bldAsOne/>
      </p:bldGraphic>
      <p:bldGraphic spid="9" grpId="0">
        <p:bldAsOne/>
      </p:bldGraphic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Frutariánství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Strava </a:t>
            </a:r>
            <a:r>
              <a:rPr lang="cs-CZ" dirty="0"/>
              <a:t>zahrnuje pouze ovoce, ořechy, semena, a jiné plody. Při sběru plodů navíc nesmí být zraněna rostlina, a proto jedí někteří </a:t>
            </a:r>
            <a:r>
              <a:rPr lang="cs-CZ" dirty="0" err="1"/>
              <a:t>frutariáni</a:t>
            </a:r>
            <a:r>
              <a:rPr lang="cs-CZ" dirty="0"/>
              <a:t> jen plody, které spadly na </a:t>
            </a:r>
            <a:r>
              <a:rPr lang="cs-CZ" dirty="0" smtClean="0"/>
              <a:t>zem.</a:t>
            </a:r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077072"/>
            <a:ext cx="278430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19363" y="147990"/>
            <a:ext cx="1499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Frutariánství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3438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5" y="1412776"/>
            <a:ext cx="5747599" cy="3508977"/>
          </a:xfrm>
        </p:spPr>
        <p:txBody>
          <a:bodyPr/>
          <a:lstStyle/>
          <a:p>
            <a:pPr algn="just"/>
            <a:r>
              <a:rPr lang="cs-CZ" dirty="0" err="1"/>
              <a:t>Frutariáni</a:t>
            </a:r>
            <a:r>
              <a:rPr lang="cs-CZ" dirty="0"/>
              <a:t> běžně jedí fazole, rajčata, okurky, dýně, ale vyhýbají se bramborům nebo špenátu. Základní myšlenkou </a:t>
            </a:r>
            <a:r>
              <a:rPr lang="cs-CZ" dirty="0" err="1"/>
              <a:t>frutariánství</a:t>
            </a:r>
            <a:r>
              <a:rPr lang="cs-CZ" dirty="0"/>
              <a:t> je uznání rostlin jako plnohodnotných živých </a:t>
            </a:r>
            <a:r>
              <a:rPr lang="cs-CZ" dirty="0" smtClean="0"/>
              <a:t>organismů</a:t>
            </a:r>
            <a:r>
              <a:rPr lang="cs-CZ" dirty="0"/>
              <a:t>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91540"/>
            <a:ext cx="4010239" cy="2661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36096" y="75982"/>
            <a:ext cx="1499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Frutariánství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54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Vitariánství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488948" cy="3508977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měr </a:t>
            </a:r>
            <a:r>
              <a:rPr lang="cs-CZ" dirty="0"/>
              <a:t>založený na přijímání jen tepelně neupravených potravin. Nejčastěji </a:t>
            </a:r>
            <a:r>
              <a:rPr lang="cs-CZ" dirty="0" smtClean="0"/>
              <a:t>zeleniny</a:t>
            </a:r>
            <a:r>
              <a:rPr lang="cs-CZ" dirty="0"/>
              <a:t>, ovoce, ořechů, semen a naklíčeného obilí. Někteří pijí mléko, pokud </a:t>
            </a:r>
            <a:r>
              <a:rPr lang="cs-CZ" dirty="0" smtClean="0"/>
              <a:t>možno nepasterizované.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07373"/>
            <a:ext cx="3881526" cy="2193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5445224"/>
            <a:ext cx="3600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Vitariánská</a:t>
            </a:r>
            <a:r>
              <a:rPr lang="cs-CZ" dirty="0"/>
              <a:t> rajčatová omáčka </a:t>
            </a:r>
            <a:r>
              <a:rPr lang="cs-CZ" dirty="0" smtClean="0"/>
              <a:t>            s </a:t>
            </a:r>
            <a:r>
              <a:rPr lang="cs-CZ" dirty="0"/>
              <a:t>těstovinami, ořechy </a:t>
            </a:r>
            <a:r>
              <a:rPr lang="cs-CZ" dirty="0" smtClean="0"/>
              <a:t>              a </a:t>
            </a:r>
            <a:r>
              <a:rPr lang="cs-CZ" dirty="0"/>
              <a:t>zeleninou.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23115" y="104618"/>
            <a:ext cx="1088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Vitariáni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6457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1316" y="2074869"/>
            <a:ext cx="6777317" cy="3508977"/>
          </a:xfrm>
        </p:spPr>
        <p:txBody>
          <a:bodyPr/>
          <a:lstStyle/>
          <a:p>
            <a:r>
              <a:rPr lang="cs-CZ" dirty="0"/>
              <a:t>Mezinárodní den vegetariánství 1. října, který v ČR pořádá Česká vegetariánská </a:t>
            </a:r>
            <a:r>
              <a:rPr lang="cs-CZ" dirty="0" smtClean="0"/>
              <a:t>společnost.</a:t>
            </a:r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717032"/>
            <a:ext cx="3300367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186211"/>
            <a:ext cx="1795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Vegetariánství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48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48381" y="459344"/>
            <a:ext cx="7024744" cy="1143000"/>
          </a:xfrm>
        </p:spPr>
        <p:txBody>
          <a:bodyPr/>
          <a:lstStyle/>
          <a:p>
            <a:r>
              <a:rPr lang="cs-CZ" dirty="0" smtClean="0"/>
              <a:t>Vegetariáni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26306"/>
            <a:ext cx="2644701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91680" y="5792617"/>
            <a:ext cx="16049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Orlando </a:t>
            </a:r>
            <a:r>
              <a:rPr lang="cs-CZ" dirty="0" err="1"/>
              <a:t>Bloom</a:t>
            </a: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91989"/>
            <a:ext cx="3041085" cy="3994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113980" y="5792617"/>
            <a:ext cx="11660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TomCruise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03018" y="201581"/>
            <a:ext cx="1499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Vegetariáni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813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3854" y="485800"/>
            <a:ext cx="7024744" cy="1143000"/>
          </a:xfrm>
        </p:spPr>
        <p:txBody>
          <a:bodyPr/>
          <a:lstStyle/>
          <a:p>
            <a:r>
              <a:rPr lang="cs-CZ" dirty="0" smtClean="0"/>
              <a:t>Vegani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117" y="1621993"/>
            <a:ext cx="2491771" cy="3740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45896" y="5629562"/>
            <a:ext cx="17107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Natalie </a:t>
            </a:r>
            <a:r>
              <a:rPr lang="cs-CZ" dirty="0" err="1"/>
              <a:t>Portman</a:t>
            </a:r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816" y="1628800"/>
            <a:ext cx="3248025" cy="3629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446510" y="5665528"/>
            <a:ext cx="16626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Paul </a:t>
            </a:r>
            <a:r>
              <a:rPr lang="cs-CZ" dirty="0" err="1"/>
              <a:t>McCartney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79133" y="75982"/>
            <a:ext cx="9973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Vegani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150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9447280"/>
              </p:ext>
            </p:extLst>
          </p:nvPr>
        </p:nvGraphicFramePr>
        <p:xfrm>
          <a:off x="611560" y="1628800"/>
          <a:ext cx="7920879" cy="35643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0270"/>
                <a:gridCol w="1124660"/>
                <a:gridCol w="1314363"/>
                <a:gridCol w="1910566"/>
                <a:gridCol w="1471020"/>
              </a:tblGrid>
              <a:tr h="46005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Vejce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Mléčné</a:t>
                      </a:r>
                      <a:r>
                        <a:rPr lang="cs-CZ" baseline="0" dirty="0" smtClean="0"/>
                        <a:t> výrobky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Zelenina</a:t>
                      </a:r>
                      <a:endParaRPr lang="cs-CZ" dirty="0"/>
                    </a:p>
                  </a:txBody>
                  <a:tcPr/>
                </a:tc>
              </a:tr>
              <a:tr h="46005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Frutariáni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005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Vitariáni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0058">
                <a:tc>
                  <a:txBody>
                    <a:bodyPr/>
                    <a:lstStyle/>
                    <a:p>
                      <a:r>
                        <a:rPr lang="cs-CZ" dirty="0" smtClean="0"/>
                        <a:t>Vegani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005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Makrobionti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8003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Laktovegetariáni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Ovovegetariáni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580112" y="166747"/>
            <a:ext cx="1438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0421217"/>
              </p:ext>
            </p:extLst>
          </p:nvPr>
        </p:nvGraphicFramePr>
        <p:xfrm>
          <a:off x="611560" y="1628800"/>
          <a:ext cx="7920879" cy="35643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0270"/>
                <a:gridCol w="1124660"/>
                <a:gridCol w="1314363"/>
                <a:gridCol w="1910566"/>
                <a:gridCol w="1471020"/>
              </a:tblGrid>
              <a:tr h="64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Maso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Vejce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Mléčné</a:t>
                      </a:r>
                      <a:r>
                        <a:rPr lang="cs-CZ" baseline="0" dirty="0" smtClean="0"/>
                        <a:t> výrobky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Zelenina</a:t>
                      </a:r>
                      <a:endParaRPr lang="cs-CZ" dirty="0"/>
                    </a:p>
                  </a:txBody>
                  <a:tcPr/>
                </a:tc>
              </a:tr>
              <a:tr h="46005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Frutariáni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Ano, plody</a:t>
                      </a:r>
                      <a:endParaRPr lang="cs-CZ" dirty="0"/>
                    </a:p>
                  </a:txBody>
                  <a:tcPr/>
                </a:tc>
              </a:tr>
              <a:tr h="46005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Vitariáni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Ano, málo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</a:tr>
              <a:tr h="460058">
                <a:tc>
                  <a:txBody>
                    <a:bodyPr/>
                    <a:lstStyle/>
                    <a:p>
                      <a:r>
                        <a:rPr lang="cs-CZ" dirty="0" smtClean="0"/>
                        <a:t>Vegani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</a:tr>
              <a:tr h="46005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Makrobionti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Ano, mléko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</a:tr>
              <a:tr h="58003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Laktovegetariáni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Ovovegetariáni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71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024744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6777317" cy="4275837"/>
          </a:xfrm>
        </p:spPr>
        <p:txBody>
          <a:bodyPr>
            <a:normAutofit fontScale="25000" lnSpcReduction="20000"/>
          </a:bodyPr>
          <a:lstStyle/>
          <a:p>
            <a:r>
              <a:rPr lang="cs-CZ" sz="3200" dirty="0">
                <a:hlinkClick r:id="rId2"/>
              </a:rPr>
              <a:t>http://</a:t>
            </a:r>
            <a:r>
              <a:rPr lang="cs-CZ" sz="3200" dirty="0" smtClean="0">
                <a:hlinkClick r:id="rId2"/>
              </a:rPr>
              <a:t>cs.wikipedia.org/wiki/Soubor:Dairy_Belle_3_products.jpg</a:t>
            </a:r>
            <a:endParaRPr lang="cs-CZ" sz="3200" dirty="0" smtClean="0"/>
          </a:p>
          <a:p>
            <a:r>
              <a:rPr lang="cs-CZ" sz="3200" dirty="0" smtClean="0"/>
              <a:t>Dostupné </a:t>
            </a:r>
            <a:r>
              <a:rPr lang="cs-CZ" sz="3200" dirty="0"/>
              <a:t>pod licencí: </a:t>
            </a:r>
            <a:r>
              <a:rPr lang="cs-CZ" sz="3200" dirty="0" err="1"/>
              <a:t>Creative</a:t>
            </a:r>
            <a:r>
              <a:rPr lang="cs-CZ" sz="3200" dirty="0"/>
              <a:t> </a:t>
            </a:r>
            <a:r>
              <a:rPr lang="cs-CZ" sz="3200" dirty="0" err="1" smtClean="0"/>
              <a:t>Commons</a:t>
            </a:r>
            <a:endParaRPr lang="cs-CZ" sz="3200" dirty="0" smtClean="0"/>
          </a:p>
          <a:p>
            <a:r>
              <a:rPr lang="cs-CZ" sz="3200" dirty="0">
                <a:hlinkClick r:id="rId3"/>
              </a:rPr>
              <a:t>http://</a:t>
            </a:r>
            <a:r>
              <a:rPr lang="cs-CZ" sz="3200" dirty="0" smtClean="0">
                <a:hlinkClick r:id="rId3"/>
              </a:rPr>
              <a:t>cs.wikipedia.org/wiki/Soubor:Freerange_eggs.jpg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</a:t>
            </a:r>
            <a:r>
              <a:rPr lang="en-US" sz="3200" dirty="0" smtClean="0"/>
              <a:t>Commons</a:t>
            </a:r>
            <a:endParaRPr lang="cs-CZ" sz="3200" dirty="0" smtClean="0"/>
          </a:p>
          <a:p>
            <a:r>
              <a:rPr lang="en-US" sz="3200" dirty="0">
                <a:hlinkClick r:id="rId4"/>
              </a:rPr>
              <a:t>http://</a:t>
            </a:r>
            <a:r>
              <a:rPr lang="en-US" sz="3200" dirty="0" smtClean="0">
                <a:hlinkClick r:id="rId4"/>
              </a:rPr>
              <a:t>cs.wikipedia.org/wiki/Soubor:Soy-whey-protein-diet.jpg</a:t>
            </a:r>
            <a:endParaRPr lang="cs-CZ" sz="3200" dirty="0" smtClean="0"/>
          </a:p>
          <a:p>
            <a:r>
              <a:rPr lang="cs-CZ" sz="3200" dirty="0">
                <a:hlinkClick r:id="rId5"/>
              </a:rPr>
              <a:t>http://</a:t>
            </a:r>
            <a:r>
              <a:rPr lang="cs-CZ" sz="3200" dirty="0" smtClean="0">
                <a:hlinkClick r:id="rId5"/>
              </a:rPr>
              <a:t>cs.wikipedia.org/wiki/Soubor:Fruit_Stall_in_Barcelona_Market.jpg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</a:t>
            </a:r>
            <a:r>
              <a:rPr lang="en-US" sz="3200" dirty="0" smtClean="0"/>
              <a:t>Commons</a:t>
            </a:r>
            <a:endParaRPr lang="cs-CZ" sz="3200" dirty="0" smtClean="0"/>
          </a:p>
          <a:p>
            <a:r>
              <a:rPr lang="en-US" sz="3200" dirty="0">
                <a:hlinkClick r:id="rId6"/>
              </a:rPr>
              <a:t>http://</a:t>
            </a:r>
            <a:r>
              <a:rPr lang="en-US" sz="3200" dirty="0" smtClean="0">
                <a:hlinkClick r:id="rId6"/>
              </a:rPr>
              <a:t>cs.wikipedia.org/wiki/Soubor:Foods.jpg</a:t>
            </a:r>
            <a:endParaRPr lang="cs-CZ" sz="3200" dirty="0" smtClean="0"/>
          </a:p>
          <a:p>
            <a:r>
              <a:rPr lang="cs-CZ" sz="3200" dirty="0">
                <a:hlinkClick r:id="rId7"/>
              </a:rPr>
              <a:t>http://</a:t>
            </a:r>
            <a:r>
              <a:rPr lang="cs-CZ" sz="3200" dirty="0" smtClean="0">
                <a:hlinkClick r:id="rId7"/>
              </a:rPr>
              <a:t>cs.wikipedia.org/wiki/Soubor:Kapitolinischer_Pythagoras_adjusted.jpg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</a:t>
            </a:r>
            <a:r>
              <a:rPr lang="en-US" sz="3200" dirty="0" smtClean="0"/>
              <a:t>Commons</a:t>
            </a:r>
            <a:endParaRPr lang="cs-CZ" sz="3200" dirty="0" smtClean="0"/>
          </a:p>
          <a:p>
            <a:r>
              <a:rPr lang="en-US" sz="3200" dirty="0">
                <a:hlinkClick r:id="rId8"/>
              </a:rPr>
              <a:t>http://</a:t>
            </a:r>
            <a:r>
              <a:rPr lang="en-US" sz="3200" dirty="0" smtClean="0">
                <a:hlinkClick r:id="rId8"/>
              </a:rPr>
              <a:t>cs.wikipedia.org/wiki/Soubor:Rawtomatopasta1.jpg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</a:t>
            </a:r>
            <a:r>
              <a:rPr lang="en-US" sz="3200" dirty="0" smtClean="0"/>
              <a:t>Commons</a:t>
            </a:r>
            <a:endParaRPr lang="cs-CZ" sz="3200" dirty="0" smtClean="0"/>
          </a:p>
          <a:p>
            <a:r>
              <a:rPr lang="en-US" sz="3200" dirty="0">
                <a:hlinkClick r:id="rId9"/>
              </a:rPr>
              <a:t>http://</a:t>
            </a:r>
            <a:r>
              <a:rPr lang="en-US" sz="3200" dirty="0" smtClean="0">
                <a:hlinkClick r:id="rId9"/>
              </a:rPr>
              <a:t>cs.wikipedia.org/wiki/Soubor:Orlando_Bloom_2005.jpg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</a:t>
            </a:r>
            <a:r>
              <a:rPr lang="en-US" sz="3200" dirty="0" smtClean="0"/>
              <a:t>Commons</a:t>
            </a:r>
            <a:endParaRPr lang="cs-CZ" sz="3200" dirty="0" smtClean="0"/>
          </a:p>
          <a:p>
            <a:r>
              <a:rPr lang="en-US" sz="3200" dirty="0">
                <a:hlinkClick r:id="rId10"/>
              </a:rPr>
              <a:t>http://</a:t>
            </a:r>
            <a:r>
              <a:rPr lang="en-US" sz="3200" dirty="0" smtClean="0">
                <a:hlinkClick r:id="rId10"/>
              </a:rPr>
              <a:t>cs.wikipedia.org/wiki/Soubor:Natalie_Portman_2010.jpg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</a:t>
            </a:r>
            <a:r>
              <a:rPr lang="en-US" sz="3200" dirty="0" smtClean="0"/>
              <a:t>Commons</a:t>
            </a:r>
            <a:endParaRPr lang="cs-CZ" sz="3200" dirty="0" smtClean="0"/>
          </a:p>
          <a:p>
            <a:r>
              <a:rPr lang="en-US" sz="3200" dirty="0">
                <a:hlinkClick r:id="rId11"/>
              </a:rPr>
              <a:t>http://</a:t>
            </a:r>
            <a:r>
              <a:rPr lang="en-US" sz="3200" dirty="0" smtClean="0">
                <a:hlinkClick r:id="rId11"/>
              </a:rPr>
              <a:t>cs.wikipedia.org/wiki/Soubor:TomCruiseDec08MTV_cropped.jpg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</a:t>
            </a:r>
            <a:r>
              <a:rPr lang="en-US" sz="3200" dirty="0" smtClean="0"/>
              <a:t>Commons</a:t>
            </a:r>
            <a:endParaRPr lang="cs-CZ" sz="3200" dirty="0" smtClean="0"/>
          </a:p>
          <a:p>
            <a:r>
              <a:rPr lang="cs-CZ" sz="3200" dirty="0">
                <a:hlinkClick r:id="rId12"/>
              </a:rPr>
              <a:t>http://</a:t>
            </a:r>
            <a:r>
              <a:rPr lang="cs-CZ" sz="3200" dirty="0" smtClean="0">
                <a:hlinkClick r:id="rId12"/>
              </a:rPr>
              <a:t>commons.wikimedia.org/wiki/Paul_McCartney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</a:t>
            </a:r>
            <a:r>
              <a:rPr lang="en-US" sz="3200" dirty="0" smtClean="0"/>
              <a:t>Commons</a:t>
            </a:r>
            <a:endParaRPr lang="en-US" sz="3200" dirty="0"/>
          </a:p>
          <a:p>
            <a:r>
              <a:rPr lang="cs-CZ" sz="3200" dirty="0">
                <a:hlinkClick r:id="rId13"/>
              </a:rPr>
              <a:t>http://</a:t>
            </a:r>
            <a:r>
              <a:rPr lang="cs-CZ" sz="3200" dirty="0" smtClean="0">
                <a:hlinkClick r:id="rId13"/>
              </a:rPr>
              <a:t>commons.wikimedia.org/wiki/File:Berounsky_Petr_Vejce_01_1996.jpg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</a:t>
            </a:r>
            <a:r>
              <a:rPr lang="en-US" sz="3200" dirty="0" smtClean="0"/>
              <a:t>Commons</a:t>
            </a:r>
            <a:endParaRPr lang="cs-CZ" sz="3200" dirty="0" smtClean="0"/>
          </a:p>
          <a:p>
            <a:r>
              <a:rPr lang="en-US" sz="3200" dirty="0"/>
              <a:t>http://commons.wikimedia.org/wiki/File:Hov%C4%9Bz%C3%AD_maso.jpg</a:t>
            </a:r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Commons</a:t>
            </a:r>
          </a:p>
          <a:p>
            <a:r>
              <a:rPr lang="cs-CZ" sz="3200" dirty="0">
                <a:hlinkClick r:id="rId14"/>
              </a:rPr>
              <a:t>http://</a:t>
            </a:r>
            <a:r>
              <a:rPr lang="cs-CZ" sz="3200" dirty="0" smtClean="0">
                <a:hlinkClick r:id="rId14"/>
              </a:rPr>
              <a:t>commons.wikimedia.org/wiki/File:Dv%C4%9B_ovce.jpg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</a:t>
            </a:r>
            <a:r>
              <a:rPr lang="en-US" sz="3200" dirty="0" smtClean="0"/>
              <a:t>Commons</a:t>
            </a:r>
            <a:endParaRPr lang="cs-CZ" sz="3200" dirty="0" smtClean="0"/>
          </a:p>
          <a:p>
            <a:r>
              <a:rPr lang="en-US" sz="3200" dirty="0" smtClean="0">
                <a:hlinkClick r:id="rId15"/>
              </a:rPr>
              <a:t>http</a:t>
            </a:r>
            <a:r>
              <a:rPr lang="en-US" sz="3200" dirty="0">
                <a:hlinkClick r:id="rId15"/>
              </a:rPr>
              <a:t>://</a:t>
            </a:r>
            <a:r>
              <a:rPr lang="en-US" sz="3200" dirty="0" smtClean="0">
                <a:hlinkClick r:id="rId15"/>
              </a:rPr>
              <a:t>commons.wikimedia.org/wiki/File:Prase_v_pra%C5%BEsk%C3%A9_ZOO.jpg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Commons</a:t>
            </a:r>
          </a:p>
          <a:p>
            <a:r>
              <a:rPr lang="en-US" sz="3200" dirty="0">
                <a:hlinkClick r:id="rId16"/>
              </a:rPr>
              <a:t>http://</a:t>
            </a:r>
            <a:r>
              <a:rPr lang="en-US" sz="3200" dirty="0" smtClean="0">
                <a:hlinkClick r:id="rId16"/>
              </a:rPr>
              <a:t>commons.wikimedia.org/wiki/File:Vep%C5%99ov%C3%A9_a_kan%C4%8D%C3%AD_maso.jpg</a:t>
            </a:r>
            <a:endParaRPr lang="cs-CZ" sz="3200" dirty="0"/>
          </a:p>
          <a:p>
            <a:r>
              <a:rPr lang="en-US" sz="3200" dirty="0" err="1" smtClean="0"/>
              <a:t>Dostupné</a:t>
            </a:r>
            <a:r>
              <a:rPr lang="en-US" sz="3200" dirty="0" smtClean="0"/>
              <a:t> </a:t>
            </a:r>
            <a:r>
              <a:rPr lang="en-US" sz="3200" dirty="0"/>
              <a:t>pod </a:t>
            </a:r>
            <a:r>
              <a:rPr lang="en-US" sz="3200" dirty="0" err="1"/>
              <a:t>licencí</a:t>
            </a:r>
            <a:r>
              <a:rPr lang="en-US" sz="3200" dirty="0"/>
              <a:t>: Creative Commons</a:t>
            </a:r>
          </a:p>
          <a:p>
            <a:r>
              <a:rPr lang="cs-CZ" sz="3200" dirty="0">
                <a:hlinkClick r:id="rId17"/>
              </a:rPr>
              <a:t>http://</a:t>
            </a:r>
            <a:r>
              <a:rPr lang="cs-CZ" sz="3200" dirty="0" smtClean="0">
                <a:hlinkClick r:id="rId17"/>
              </a:rPr>
              <a:t>commons.wikimedia.org/wiki/File:Three_cups_of_yoghurt.jpg</a:t>
            </a:r>
            <a:endParaRPr lang="cs-CZ" sz="3200" dirty="0" smtClean="0"/>
          </a:p>
          <a:p>
            <a:r>
              <a:rPr lang="cs-CZ" sz="3200" dirty="0">
                <a:hlinkClick r:id="rId18"/>
              </a:rPr>
              <a:t>http://</a:t>
            </a:r>
            <a:r>
              <a:rPr lang="cs-CZ" sz="3200" dirty="0" smtClean="0">
                <a:hlinkClick r:id="rId18"/>
              </a:rPr>
              <a:t>commons.wikimedia.org/wiki/File:Tusah.jpg</a:t>
            </a:r>
            <a:endParaRPr lang="cs-CZ" sz="3200" dirty="0" smtClean="0"/>
          </a:p>
          <a:p>
            <a:r>
              <a:rPr lang="cs-CZ" sz="3200" dirty="0">
                <a:hlinkClick r:id="rId19"/>
              </a:rPr>
              <a:t>http://</a:t>
            </a:r>
            <a:r>
              <a:rPr lang="cs-CZ" sz="3200" dirty="0" smtClean="0">
                <a:hlinkClick r:id="rId19"/>
              </a:rPr>
              <a:t>commons.wikimedia.org/wiki/File:Cirkus_Alex.jpg</a:t>
            </a:r>
            <a:endParaRPr lang="cs-CZ" sz="3200" dirty="0" smtClean="0"/>
          </a:p>
          <a:p>
            <a:r>
              <a:rPr lang="cs-CZ" sz="3200" dirty="0">
                <a:hlinkClick r:id="rId20"/>
              </a:rPr>
              <a:t>http://</a:t>
            </a:r>
            <a:r>
              <a:rPr lang="cs-CZ" sz="3200" dirty="0" smtClean="0">
                <a:hlinkClick r:id="rId20"/>
              </a:rPr>
              <a:t>commons.wikimedia.org/wiki/File:Ryba%C5%99en%C3%AD_na_Lipn%C4%9B.jpg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Commons</a:t>
            </a:r>
          </a:p>
          <a:p>
            <a:r>
              <a:rPr lang="cs-CZ" sz="3200" dirty="0">
                <a:hlinkClick r:id="rId21"/>
              </a:rPr>
              <a:t>http://www.lesycr.cz/cs/odborna-verejnost/myslivost.ep</a:t>
            </a:r>
            <a:r>
              <a:rPr lang="cs-CZ" sz="3200" dirty="0" smtClean="0">
                <a:hlinkClick r:id="rId21"/>
              </a:rPr>
              <a:t>/</a:t>
            </a:r>
            <a:endParaRPr lang="cs-CZ" sz="3200" dirty="0" smtClean="0"/>
          </a:p>
          <a:p>
            <a:r>
              <a:rPr lang="cs-CZ" sz="3200" dirty="0">
                <a:hlinkClick r:id="rId22"/>
              </a:rPr>
              <a:t>http://</a:t>
            </a:r>
            <a:r>
              <a:rPr lang="cs-CZ" sz="3200" dirty="0" smtClean="0">
                <a:hlinkClick r:id="rId22"/>
              </a:rPr>
              <a:t>commons.wikimedia.org/wiki/File:Zabita-norka.jpg</a:t>
            </a:r>
            <a:endParaRPr lang="cs-CZ" sz="3200" dirty="0" smtClean="0"/>
          </a:p>
          <a:p>
            <a:r>
              <a:rPr lang="cs-CZ" sz="3200" dirty="0">
                <a:hlinkClick r:id="rId23"/>
              </a:rPr>
              <a:t>http://</a:t>
            </a:r>
            <a:r>
              <a:rPr lang="cs-CZ" sz="3200" dirty="0" smtClean="0">
                <a:hlinkClick r:id="rId23"/>
              </a:rPr>
              <a:t>veggie-parade.cz/news.htm</a:t>
            </a:r>
            <a:endParaRPr lang="cs-CZ" sz="3200" dirty="0" smtClean="0"/>
          </a:p>
          <a:p>
            <a:r>
              <a:rPr lang="cs-CZ" sz="3200" dirty="0">
                <a:hlinkClick r:id="rId24"/>
              </a:rPr>
              <a:t>http://commons.wikimedia.org/wiki/File:O%C5%99echy_%</a:t>
            </a:r>
            <a:r>
              <a:rPr lang="cs-CZ" sz="3200" dirty="0" smtClean="0">
                <a:hlinkClick r:id="rId24"/>
              </a:rPr>
              <a:t>282%29.jpg</a:t>
            </a:r>
            <a:endParaRPr lang="cs-CZ" sz="3200" dirty="0" smtClean="0"/>
          </a:p>
          <a:p>
            <a:r>
              <a:rPr lang="en-US" sz="3200" dirty="0" err="1"/>
              <a:t>Dostupné</a:t>
            </a:r>
            <a:r>
              <a:rPr lang="en-US" sz="3200" dirty="0"/>
              <a:t> pod </a:t>
            </a:r>
            <a:r>
              <a:rPr lang="en-US" sz="3200" dirty="0" err="1"/>
              <a:t>licencí</a:t>
            </a:r>
            <a:r>
              <a:rPr lang="en-US" sz="3200" dirty="0"/>
              <a:t>: Creative Commons</a:t>
            </a:r>
          </a:p>
          <a:p>
            <a:endParaRPr lang="cs-CZ" dirty="0" smtClean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cs-CZ" dirty="0" smtClean="0"/>
          </a:p>
          <a:p>
            <a:endParaRPr lang="en-US" dirty="0"/>
          </a:p>
          <a:p>
            <a:endParaRPr lang="cs-CZ" dirty="0" smtClean="0"/>
          </a:p>
          <a:p>
            <a:endParaRPr lang="cs-CZ" dirty="0" smtClean="0"/>
          </a:p>
          <a:p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0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346</TotalTime>
  <Words>689</Words>
  <Application>Microsoft Office PowerPoint</Application>
  <PresentationFormat>Předvádění na obrazovce (4:3)</PresentationFormat>
  <Paragraphs>208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Austin</vt:lpstr>
      <vt:lpstr>Alternativní výživové směry</vt:lpstr>
      <vt:lpstr>Veganství</vt:lpstr>
      <vt:lpstr>Prezentace aplikace PowerPoint</vt:lpstr>
      <vt:lpstr>Zříkají se konzumace:</vt:lpstr>
      <vt:lpstr>Nesouhlasí s: </vt:lpstr>
      <vt:lpstr>Vegetariánství</vt:lpstr>
      <vt:lpstr>Prezentace aplikace PowerPoint</vt:lpstr>
      <vt:lpstr>Prezentace aplikace PowerPoint</vt:lpstr>
      <vt:lpstr>Ovovegetariánství</vt:lpstr>
      <vt:lpstr>Laktovegetariánství </vt:lpstr>
      <vt:lpstr>Makrobiotika</vt:lpstr>
      <vt:lpstr>Makrobiotický talíř tvoří: </vt:lpstr>
      <vt:lpstr>Složení stravy</vt:lpstr>
      <vt:lpstr>Frutariánství</vt:lpstr>
      <vt:lpstr>Prezentace aplikace PowerPoint</vt:lpstr>
      <vt:lpstr> Vitariánství</vt:lpstr>
      <vt:lpstr>Prezentace aplikace PowerPoint</vt:lpstr>
      <vt:lpstr>Vegetariáni</vt:lpstr>
      <vt:lpstr>Vegani</vt:lpstr>
      <vt:lpstr>Doplň tabulku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Alternativní výživové směry</dc:title>
  <cp:lastModifiedBy>Kacenka</cp:lastModifiedBy>
  <cp:revision>50</cp:revision>
  <dcterms:modified xsi:type="dcterms:W3CDTF">2012-05-23T14:09:12Z</dcterms:modified>
</cp:coreProperties>
</file>