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handoutMasterIdLst>
    <p:handoutMasterId r:id="rId15"/>
  </p:handoutMasterIdLst>
  <p:sldIdLst>
    <p:sldId id="256" r:id="rId2"/>
    <p:sldId id="257" r:id="rId3"/>
    <p:sldId id="259" r:id="rId4"/>
    <p:sldId id="264" r:id="rId5"/>
    <p:sldId id="260" r:id="rId6"/>
    <p:sldId id="261" r:id="rId7"/>
    <p:sldId id="265" r:id="rId8"/>
    <p:sldId id="262" r:id="rId9"/>
    <p:sldId id="263" r:id="rId10"/>
    <p:sldId id="266" r:id="rId11"/>
    <p:sldId id="267" r:id="rId12"/>
    <p:sldId id="268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4" d="100"/>
          <a:sy n="54" d="100"/>
        </p:scale>
        <p:origin x="-2844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DB398A-BDAF-4C89-9B5B-4495285322D0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71C633-4EA4-40AF-B7E1-0A6AD3D9CB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019802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70D1C-FDFD-48CA-BA8A-F1A83FFAEA20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FA10723-A155-488A-A269-990D0418A58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7315200" cy="1154097"/>
          </a:xfrm>
        </p:spPr>
        <p:txBody>
          <a:bodyPr/>
          <a:lstStyle>
            <a:lvl1pPr>
              <a:defRPr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60000" endA="900" endPos="58000" dir="5400000" sy="-100000" algn="bl" rotWithShape="0"/>
                </a:effectLst>
                <a:latin typeface="Adobe Caslon Pro Bold" pitchFamily="18" charset="-18"/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60848"/>
            <a:ext cx="7315200" cy="353952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70D1C-FDFD-48CA-BA8A-F1A83FFAEA20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10723-A155-488A-A269-990D0418A5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70D1C-FDFD-48CA-BA8A-F1A83FFAEA20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10723-A155-488A-A269-990D0418A5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70D1C-FDFD-48CA-BA8A-F1A83FFAEA20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10723-A155-488A-A269-990D0418A58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70D1C-FDFD-48CA-BA8A-F1A83FFAEA20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10723-A155-488A-A269-990D0418A58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70D1C-FDFD-48CA-BA8A-F1A83FFAEA20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10723-A155-488A-A269-990D0418A5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70D1C-FDFD-48CA-BA8A-F1A83FFAEA20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10723-A155-488A-A269-990D0418A5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70D1C-FDFD-48CA-BA8A-F1A83FFAEA20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10723-A155-488A-A269-990D0418A5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70D1C-FDFD-48CA-BA8A-F1A83FFAEA20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10723-A155-488A-A269-990D0418A5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70D1C-FDFD-48CA-BA8A-F1A83FFAEA20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10723-A155-488A-A269-990D0418A5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70D1C-FDFD-48CA-BA8A-F1A83FFAEA20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10723-A155-488A-A269-990D0418A5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5583010" y="573807"/>
            <a:ext cx="86236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5868144" y="573807"/>
            <a:ext cx="3277347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769833"/>
            <a:ext cx="7315200" cy="35395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690" y="548797"/>
            <a:ext cx="1189132" cy="2979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fld id="{03870D1C-FDFD-48CA-BA8A-F1A83FFAEA20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4415" y="548797"/>
            <a:ext cx="941203" cy="301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DFA10723-A155-488A-A269-990D0418A58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956"/>
            <a:ext cx="2246489" cy="301227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mexfull.files.wordpress.com/2008/05/82497873hq0.jpg" TargetMode="External"/><Relationship Id="rId2" Type="http://schemas.openxmlformats.org/officeDocument/2006/relationships/hyperlink" Target="http://www.capld.cz/show.php?sk=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fod.cz/stranky/informace/0508/denik0805043.htm" TargetMode="External"/><Relationship Id="rId5" Type="http://schemas.openxmlformats.org/officeDocument/2006/relationships/hyperlink" Target="http://3.bp.blogspot.com/-aOURKvHvzf8/TVVvgdI6JDI/AAAAAAAAAy0/CrY6e4vcdjQ/s1600/suicidio.jpg" TargetMode="External"/><Relationship Id="rId4" Type="http://schemas.openxmlformats.org/officeDocument/2006/relationships/hyperlink" Target="http://windowsvisha.blogspot.com/2011/02/suicidio-u-homicidio-da-para-una-peli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1136" y="2816994"/>
            <a:ext cx="8611344" cy="1044054"/>
          </a:xfrm>
        </p:spPr>
        <p:txBody>
          <a:bodyPr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115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ill Sans MT Condensed" pitchFamily="34" charset="-18"/>
              </a:rPr>
              <a:t>Linka důvěry</a:t>
            </a:r>
            <a:endParaRPr lang="cs-CZ" sz="115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Gill Sans MT Condensed" pitchFamily="34" charset="-18"/>
            </a:endParaRPr>
          </a:p>
        </p:txBody>
      </p:sp>
      <p:pic>
        <p:nvPicPr>
          <p:cNvPr id="4" name="Picture 1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4036" y="5661248"/>
            <a:ext cx="4320480" cy="10129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475656" y="4077072"/>
            <a:ext cx="5688632" cy="15841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None/>
              <a:defRPr sz="1800" kern="1200">
                <a:solidFill>
                  <a:srgbClr val="42424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None/>
              <a:defRPr sz="2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None/>
              <a:defRPr sz="16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VY_32_INOVACE_6_VÝCHOVA </a:t>
            </a:r>
            <a:r>
              <a:rPr lang="cs-CZ" sz="1400" dirty="0">
                <a:solidFill>
                  <a:schemeClr val="tx1"/>
                </a:solidFill>
              </a:rPr>
              <a:t>KE </a:t>
            </a:r>
            <a:r>
              <a:rPr lang="cs-CZ" sz="1400" dirty="0" smtClean="0">
                <a:solidFill>
                  <a:schemeClr val="tx1"/>
                </a:solidFill>
              </a:rPr>
              <a:t>ZDRAVÍ_2_LINKA DŮVĚRY</a:t>
            </a:r>
            <a:endParaRPr lang="cs-CZ" sz="1400" dirty="0">
              <a:solidFill>
                <a:schemeClr val="tx1"/>
              </a:solidFill>
            </a:endParaRPr>
          </a:p>
          <a:p>
            <a:pPr algn="ctr"/>
            <a:r>
              <a:rPr lang="cs-CZ" sz="1400" dirty="0">
                <a:solidFill>
                  <a:schemeClr val="tx1"/>
                </a:solidFill>
              </a:rPr>
              <a:t>Dětský domov, Základní škola a Střední škola, Duchcov, příspěvková organizace</a:t>
            </a:r>
          </a:p>
          <a:p>
            <a:pPr algn="ctr"/>
            <a:r>
              <a:rPr lang="cs-CZ" sz="1400" dirty="0">
                <a:solidFill>
                  <a:schemeClr val="tx1"/>
                </a:solidFill>
              </a:rPr>
              <a:t>Registrační číslo: cz.1.07/1.4.00/21.0559</a:t>
            </a:r>
          </a:p>
          <a:p>
            <a:pPr algn="ctr"/>
            <a:r>
              <a:rPr lang="cs-CZ" sz="1400" dirty="0">
                <a:solidFill>
                  <a:schemeClr val="tx1"/>
                </a:solidFill>
              </a:rPr>
              <a:t>Mgr. Ladislava Hofmanová</a:t>
            </a:r>
          </a:p>
          <a:p>
            <a:pPr algn="ctr"/>
            <a:endParaRPr lang="cs-CZ" sz="1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69054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Linka důvěry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Linka důvěry jako pracoviště má více než čtyřicetiletou tradici a nesmazatelné místo v naší společnosti. </a:t>
            </a:r>
          </a:p>
          <a:p>
            <a:r>
              <a:rPr lang="cs-CZ" dirty="0" smtClean="0"/>
              <a:t>V současné době je v České republice téměř čtyřicet linek důvěry, které pracují na stejném principu: nabízejí anonymní telefonický kontakt za účelem rozhovoru o aktuálních problémech neodkladného nebo naléhavého charakteru.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11760" y="4140457"/>
            <a:ext cx="4248472" cy="2478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85970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Linka důvěry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Linka důvěry je instituce  nápomocná v prevenci sebevražednosti,  depresivních stavů, psychických poruch     a nemocí. 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7583" y="3120460"/>
            <a:ext cx="3516923" cy="28575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99991" y="3120460"/>
            <a:ext cx="3810000" cy="28575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971259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Linka důvěry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Největší  část  klientely  linek  důvěry  tvoří  lidé                           v krizových  stavech. Linky důvěry dnes nabízejí širokou psychosociální pomoc a neomezují se přitom jen na úzce chápanou zdravotnickou pomoc při propuknutí choroby. 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39752" y="3489650"/>
            <a:ext cx="4224469" cy="31683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2572598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Charakteristika linek důvěry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064896" cy="3539527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/>
              <a:t>Linky důvěry jsou pracoviště </a:t>
            </a:r>
            <a:r>
              <a:rPr lang="cs-CZ" dirty="0" smtClean="0"/>
              <a:t>poskytující </a:t>
            </a:r>
            <a:r>
              <a:rPr lang="cs-CZ" dirty="0" smtClean="0"/>
              <a:t>telefonickou krizovou pomoc. K přednostem této služby patří snadná dostupnost (linku důvěry je možné kontaktovat v okamžiku, kdy je to nejvhodnější - není nutné se objednávat). Předností služeb linek důvěry je jejích anonymita, odborná způsobilost, dobrá dostupnost a  provázanost    s dalšími službami.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55776" y="3959920"/>
            <a:ext cx="4248472" cy="28747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479687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Charakteristika linek důvěry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08912" cy="4608512"/>
          </a:xfrm>
          <a:ln>
            <a:noFill/>
          </a:ln>
        </p:spPr>
        <p:txBody>
          <a:bodyPr>
            <a:normAutofit/>
          </a:bodyPr>
          <a:lstStyle/>
          <a:p>
            <a:pPr algn="just"/>
            <a:r>
              <a:rPr lang="cs-CZ" sz="1800" dirty="0" smtClean="0"/>
              <a:t>Většina linek důvěry poskytuje tuto službu v ceně běžného tarifu. Část linek důvěry poskytuje své služby na bezplatném telefonním čísle (předvolba 800). </a:t>
            </a:r>
          </a:p>
          <a:p>
            <a:pPr algn="just"/>
            <a:endParaRPr lang="cs-CZ" sz="1800" dirty="0" smtClean="0"/>
          </a:p>
          <a:p>
            <a:pPr algn="just"/>
            <a:r>
              <a:rPr lang="cs-CZ" sz="1800" dirty="0" smtClean="0"/>
              <a:t>Linky důvěry mohou poskytovat své služby ve vymezeném čase, který je uveden v propagačních materiálech, na www stránkách apod. Mnohá pracoviště linek důvěry poskytují své služby nepřetržitě. </a:t>
            </a:r>
          </a:p>
          <a:p>
            <a:pPr algn="just"/>
            <a:endParaRPr lang="cs-CZ" sz="1800" dirty="0" smtClean="0"/>
          </a:p>
          <a:p>
            <a:pPr algn="just"/>
            <a:r>
              <a:rPr lang="cs-CZ" sz="1800" dirty="0" smtClean="0"/>
              <a:t>Lze konstatovat, že značná část linek důvěry zaměřuje svoji činnost v místě svého regionu. Nedílnou součástí činnosti těchto linek důvěry je proto zpracování regionální databáze kontaktů psychosociální sítě (kontakty na právníky, psychology, poradny, azylové domy, krizová centra…). 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323712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Charakteristika linek důvěry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352928" cy="4608512"/>
          </a:xfrm>
        </p:spPr>
        <p:txBody>
          <a:bodyPr>
            <a:normAutofit/>
          </a:bodyPr>
          <a:lstStyle/>
          <a:p>
            <a:pPr algn="just"/>
            <a:r>
              <a:rPr lang="cs-CZ" sz="1800" dirty="0" smtClean="0"/>
              <a:t>Odborná i laická veřejnost proto využívá možnost získat na linkách důvěry ověřený kontakt na další pracoviště. Existují linky důvěry s celostátní působností.  Jedná se o pracoviště, které svůj charakter práce zaměřují na konkrétní skupinu uživatelů (linky důvěry pro oběti domácího násilí, pro děti, pro seniory, pro nemocné AIDS…). </a:t>
            </a:r>
          </a:p>
          <a:p>
            <a:pPr algn="just"/>
            <a:endParaRPr lang="cs-CZ" sz="1800" dirty="0"/>
          </a:p>
          <a:p>
            <a:pPr algn="just"/>
            <a:endParaRPr lang="cs-CZ" sz="1800" dirty="0" smtClean="0"/>
          </a:p>
          <a:p>
            <a:pPr algn="just"/>
            <a:endParaRPr lang="cs-CZ" sz="1800" dirty="0"/>
          </a:p>
          <a:p>
            <a:pPr algn="just"/>
            <a:endParaRPr lang="cs-CZ" sz="1800" dirty="0" smtClean="0"/>
          </a:p>
          <a:p>
            <a:pPr algn="just"/>
            <a:endParaRPr lang="cs-CZ" sz="1800" dirty="0"/>
          </a:p>
          <a:p>
            <a:pPr algn="just"/>
            <a:endParaRPr lang="cs-CZ" sz="1800" dirty="0" smtClean="0"/>
          </a:p>
          <a:p>
            <a:pPr algn="just"/>
            <a:r>
              <a:rPr lang="cs-CZ" sz="1800" dirty="0" smtClean="0"/>
              <a:t>S ohledem na rozvoj moderních komunikačních technologií poskytují mnohá pracoviště své služby prostřednictvím internetu. K přednostem této služby patří vysoká míra anonymity a cenová dostupnost (služby tohoto charakteru jsou poskytovány zdarma).</a:t>
            </a:r>
          </a:p>
          <a:p>
            <a:pPr algn="just"/>
            <a:endParaRPr lang="cs-CZ" sz="1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91680" y="3501008"/>
            <a:ext cx="2639180" cy="19831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21906" y="3501009"/>
            <a:ext cx="2986398" cy="198315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3507081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Mýty o linkách důvěry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136904" cy="4608512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cs-CZ" dirty="0" smtClean="0"/>
              <a:t>Rozhovory na lince důvěry se nahrávají. Součástí Etického kodexu je nepřípustnost podobného postupu.</a:t>
            </a:r>
          </a:p>
          <a:p>
            <a:pPr algn="just"/>
            <a:r>
              <a:rPr lang="cs-CZ" dirty="0" smtClean="0"/>
              <a:t>Pracovníci linky důvěry zjišťují číslo volajícího. Důležitou součástí práce linky důvěry je zachování anonymity. </a:t>
            </a:r>
          </a:p>
          <a:p>
            <a:pPr algn="just"/>
            <a:r>
              <a:rPr lang="cs-CZ" dirty="0" smtClean="0"/>
              <a:t>Převážná část hovorů na lince důvěry se týká sebevražd. Zkušenost pracovišť linek důvěry však ukazuje, že se na nás obracejí volající nejčastěji s problémy </a:t>
            </a:r>
            <a:r>
              <a:rPr lang="cs-CZ" smtClean="0"/>
              <a:t>ve vztazích. </a:t>
            </a:r>
            <a:endParaRPr lang="cs-CZ" dirty="0" smtClean="0"/>
          </a:p>
          <a:p>
            <a:pPr algn="just"/>
            <a:r>
              <a:rPr lang="cs-CZ" dirty="0"/>
              <a:t>T</a:t>
            </a:r>
            <a:r>
              <a:rPr lang="cs-CZ" dirty="0" smtClean="0"/>
              <a:t>elefonování na linku důvěry vždy je bezplatné. Většina linek důvěry nabízí volání na běžný tarif, který vychází z aktuálních cen jednotlivých operátorů.  Bezplatné volání je službou pouze některých linek důvěry.</a:t>
            </a:r>
          </a:p>
          <a:p>
            <a:pPr algn="just"/>
            <a:r>
              <a:rPr lang="cs-CZ" dirty="0"/>
              <a:t>P</a:t>
            </a:r>
            <a:r>
              <a:rPr lang="cs-CZ" dirty="0" smtClean="0"/>
              <a:t>racoviště linky důvěry je možné osobně navštívit. Těžištěm práce linky důvěry je telefonický kontakt nebo komunikace prostřednictvím internetu - osobní návštěva tedy není možná. V případě potřeby však pracovníci linky důvěry nabízejí kontakt, na koho se mohou lidé osobně v obtížné situaci obrátit (psycholog, právník...).</a:t>
            </a:r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6485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 čím se na linku důvěry obrátit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80920" cy="4680520"/>
          </a:xfrm>
        </p:spPr>
        <p:txBody>
          <a:bodyPr>
            <a:normAutofit/>
          </a:bodyPr>
          <a:lstStyle/>
          <a:p>
            <a:r>
              <a:rPr lang="cs-CZ" dirty="0" smtClean="0"/>
              <a:t>vztahové problémy (rodinná, partnerská, manželská problematika...) </a:t>
            </a:r>
          </a:p>
          <a:p>
            <a:r>
              <a:rPr lang="cs-CZ" dirty="0" smtClean="0"/>
              <a:t>problematika závislostí a sociální patologie (domácí násilí, drogy, hráčství...) </a:t>
            </a:r>
          </a:p>
          <a:p>
            <a:r>
              <a:rPr lang="cs-CZ" dirty="0" smtClean="0"/>
              <a:t>osobní problematika (úmrtí blízké osoby, ztráta smyslu života, osamělost, sebevražedné myšlenky...) </a:t>
            </a:r>
          </a:p>
          <a:p>
            <a:r>
              <a:rPr lang="cs-CZ" dirty="0" smtClean="0"/>
              <a:t>problematika sociální a právní (finanční a bytová tíseň, nezaměstnanost, péče o seniory...) </a:t>
            </a:r>
          </a:p>
          <a:p>
            <a:r>
              <a:rPr lang="cs-CZ" dirty="0" smtClean="0"/>
              <a:t>zdravotní problematika (tělesná nemoc, těhotenství, antikoncepce...) </a:t>
            </a:r>
          </a:p>
          <a:p>
            <a:r>
              <a:rPr lang="cs-CZ" dirty="0" smtClean="0"/>
              <a:t>sexuální problematika (sexuální dysfunkce, deviace...) </a:t>
            </a:r>
          </a:p>
          <a:p>
            <a:r>
              <a:rPr lang="cs-CZ" dirty="0" smtClean="0"/>
              <a:t>problematika menšin (problematika odlišné sexuální orientace...) </a:t>
            </a:r>
          </a:p>
          <a:p>
            <a:r>
              <a:rPr lang="cs-CZ" dirty="0" smtClean="0"/>
              <a:t>traumatizující události (okradení, přepadení, znásilnění...) </a:t>
            </a:r>
          </a:p>
          <a:p>
            <a:r>
              <a:rPr lang="cs-CZ" dirty="0" smtClean="0"/>
              <a:t>problematika syndromu CAN (šikana, zanedbávání, sex. zneužívání, tělesné a psychické týrání...)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1461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9"/>
            <a:ext cx="7315200" cy="432048"/>
          </a:xfrm>
        </p:spPr>
        <p:txBody>
          <a:bodyPr/>
          <a:lstStyle/>
          <a:p>
            <a:r>
              <a:rPr lang="cs-CZ" dirty="0" smtClean="0"/>
              <a:t>Které tvrzení o lince důvěry </a:t>
            </a:r>
            <a:r>
              <a:rPr lang="cs-CZ" b="1" dirty="0" smtClean="0"/>
              <a:t>NENÍ </a:t>
            </a:r>
            <a:r>
              <a:rPr lang="cs-CZ" dirty="0" smtClean="0"/>
              <a:t>správné?</a:t>
            </a:r>
            <a:endParaRPr lang="cs-CZ" dirty="0"/>
          </a:p>
        </p:txBody>
      </p:sp>
      <p:grpSp>
        <p:nvGrpSpPr>
          <p:cNvPr id="8" name="Skupina 7"/>
          <p:cNvGrpSpPr/>
          <p:nvPr/>
        </p:nvGrpSpPr>
        <p:grpSpPr>
          <a:xfrm>
            <a:off x="2428811" y="3356992"/>
            <a:ext cx="6715189" cy="572316"/>
            <a:chOff x="2428811" y="3356992"/>
            <a:chExt cx="6715189" cy="572316"/>
          </a:xfrm>
        </p:grpSpPr>
        <p:sp>
          <p:nvSpPr>
            <p:cNvPr id="5" name="Rectangle 9"/>
            <p:cNvSpPr/>
            <p:nvPr/>
          </p:nvSpPr>
          <p:spPr>
            <a:xfrm>
              <a:off x="2428811" y="3356992"/>
              <a:ext cx="86236" cy="572316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Rectangle 10"/>
            <p:cNvSpPr/>
            <p:nvPr/>
          </p:nvSpPr>
          <p:spPr>
            <a:xfrm>
              <a:off x="2590797" y="3356992"/>
              <a:ext cx="6553203" cy="572316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2590797" y="3491716"/>
              <a:ext cx="586963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Linka důvěry je vždy zdarma a nepřetržitě.</a:t>
              </a:r>
              <a:endParaRPr lang="cs-CZ" dirty="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2428811" y="4293096"/>
            <a:ext cx="6715189" cy="572316"/>
            <a:chOff x="2428811" y="3356992"/>
            <a:chExt cx="6715189" cy="572316"/>
          </a:xfrm>
        </p:grpSpPr>
        <p:sp>
          <p:nvSpPr>
            <p:cNvPr id="10" name="Rectangle 9"/>
            <p:cNvSpPr/>
            <p:nvPr/>
          </p:nvSpPr>
          <p:spPr>
            <a:xfrm>
              <a:off x="2428811" y="3356992"/>
              <a:ext cx="86236" cy="572316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2590797" y="3356992"/>
              <a:ext cx="6553203" cy="572316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2590797" y="3491716"/>
              <a:ext cx="586963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Jsou pracoviště s více než čtyřicetiletou tradicí.</a:t>
              </a:r>
              <a:endParaRPr lang="cs-CZ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2428541" y="5219908"/>
            <a:ext cx="6715189" cy="572316"/>
            <a:chOff x="2428811" y="3356992"/>
            <a:chExt cx="6715189" cy="572316"/>
          </a:xfrm>
        </p:grpSpPr>
        <p:sp>
          <p:nvSpPr>
            <p:cNvPr id="14" name="Rectangle 9"/>
            <p:cNvSpPr/>
            <p:nvPr/>
          </p:nvSpPr>
          <p:spPr>
            <a:xfrm>
              <a:off x="2428811" y="3356992"/>
              <a:ext cx="86236" cy="572316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0"/>
            <p:cNvSpPr/>
            <p:nvPr/>
          </p:nvSpPr>
          <p:spPr>
            <a:xfrm>
              <a:off x="2590797" y="3356992"/>
              <a:ext cx="6553203" cy="572316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2590797" y="3491716"/>
              <a:ext cx="655320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Jsou pracoviště poskytujících telefonickou krizovou pomoc.</a:t>
              </a:r>
              <a:endParaRPr lang="cs-CZ" dirty="0"/>
            </a:p>
          </p:txBody>
        </p:sp>
      </p:grpSp>
      <p:sp>
        <p:nvSpPr>
          <p:cNvPr id="17" name="TextovéPole 16"/>
          <p:cNvSpPr txBox="1"/>
          <p:nvPr/>
        </p:nvSpPr>
        <p:spPr>
          <a:xfrm>
            <a:off x="2590527" y="4005064"/>
            <a:ext cx="637396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Správná odpověď</a:t>
            </a:r>
          </a:p>
          <a:p>
            <a:r>
              <a:rPr lang="cs-CZ" b="1" dirty="0"/>
              <a:t>Většina linek důvěry poskytuje tuto službu v ceně běžného tarifu. Část linek důvěry poskytuje své služby na bezplatném telefonním čísle (předvolba 800). </a:t>
            </a:r>
          </a:p>
          <a:p>
            <a:endParaRPr lang="cs-CZ" b="1" dirty="0" smtClean="0"/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556160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2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2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3" grpId="0" build="p"/>
      <p:bldP spid="1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9"/>
            <a:ext cx="7315200" cy="432048"/>
          </a:xfrm>
        </p:spPr>
        <p:txBody>
          <a:bodyPr/>
          <a:lstStyle/>
          <a:p>
            <a:r>
              <a:rPr lang="cs-CZ" dirty="0" smtClean="0"/>
              <a:t>Které tvrzení o lince důvěry </a:t>
            </a:r>
            <a:r>
              <a:rPr lang="cs-CZ" b="1" dirty="0" smtClean="0"/>
              <a:t>NENÍ </a:t>
            </a:r>
            <a:r>
              <a:rPr lang="cs-CZ" dirty="0" smtClean="0"/>
              <a:t>správné?</a:t>
            </a:r>
            <a:endParaRPr lang="cs-CZ" dirty="0"/>
          </a:p>
        </p:txBody>
      </p:sp>
      <p:grpSp>
        <p:nvGrpSpPr>
          <p:cNvPr id="8" name="Skupina 7"/>
          <p:cNvGrpSpPr/>
          <p:nvPr/>
        </p:nvGrpSpPr>
        <p:grpSpPr>
          <a:xfrm>
            <a:off x="2428811" y="4221088"/>
            <a:ext cx="6715189" cy="572316"/>
            <a:chOff x="2428811" y="3356992"/>
            <a:chExt cx="6715189" cy="572316"/>
          </a:xfrm>
        </p:grpSpPr>
        <p:sp>
          <p:nvSpPr>
            <p:cNvPr id="5" name="Rectangle 9"/>
            <p:cNvSpPr/>
            <p:nvPr/>
          </p:nvSpPr>
          <p:spPr>
            <a:xfrm>
              <a:off x="2428811" y="3356992"/>
              <a:ext cx="86236" cy="572316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Rectangle 10"/>
            <p:cNvSpPr/>
            <p:nvPr/>
          </p:nvSpPr>
          <p:spPr>
            <a:xfrm>
              <a:off x="2590797" y="3356992"/>
              <a:ext cx="6553203" cy="572316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2590797" y="3491716"/>
              <a:ext cx="586963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Rozhovory na lince důvěry se nahrávají.</a:t>
              </a:r>
              <a:endParaRPr lang="cs-CZ" dirty="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2428811" y="3212976"/>
            <a:ext cx="6715189" cy="572316"/>
            <a:chOff x="2428811" y="3356992"/>
            <a:chExt cx="6715189" cy="572316"/>
          </a:xfrm>
        </p:grpSpPr>
        <p:sp>
          <p:nvSpPr>
            <p:cNvPr id="10" name="Rectangle 9"/>
            <p:cNvSpPr/>
            <p:nvPr/>
          </p:nvSpPr>
          <p:spPr>
            <a:xfrm>
              <a:off x="2428811" y="3356992"/>
              <a:ext cx="86236" cy="572316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2590797" y="3356992"/>
              <a:ext cx="6553203" cy="572316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2590797" y="3491716"/>
              <a:ext cx="586963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Mnohá </a:t>
              </a:r>
              <a:r>
                <a:rPr lang="cs-CZ" dirty="0"/>
                <a:t>pracoviště své služby prostřednictvím internetu.</a:t>
              </a: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2428541" y="5219908"/>
            <a:ext cx="6715189" cy="572316"/>
            <a:chOff x="2428811" y="3356992"/>
            <a:chExt cx="6715189" cy="572316"/>
          </a:xfrm>
        </p:grpSpPr>
        <p:sp>
          <p:nvSpPr>
            <p:cNvPr id="14" name="Rectangle 9"/>
            <p:cNvSpPr/>
            <p:nvPr/>
          </p:nvSpPr>
          <p:spPr>
            <a:xfrm>
              <a:off x="2428811" y="3356992"/>
              <a:ext cx="86236" cy="572316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0"/>
            <p:cNvSpPr/>
            <p:nvPr/>
          </p:nvSpPr>
          <p:spPr>
            <a:xfrm>
              <a:off x="2590797" y="3356992"/>
              <a:ext cx="6553203" cy="572316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2590797" y="3491716"/>
              <a:ext cx="655320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Předností služeb je jejích anonymita, odborná způsobilost</a:t>
              </a:r>
              <a:endParaRPr lang="cs-CZ" dirty="0"/>
            </a:p>
          </p:txBody>
        </p:sp>
      </p:grpSp>
      <p:sp>
        <p:nvSpPr>
          <p:cNvPr id="17" name="TextovéPole 16"/>
          <p:cNvSpPr txBox="1"/>
          <p:nvPr/>
        </p:nvSpPr>
        <p:spPr>
          <a:xfrm>
            <a:off x="2590797" y="4868894"/>
            <a:ext cx="637396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Správná odpověď</a:t>
            </a:r>
          </a:p>
          <a:p>
            <a:r>
              <a:rPr lang="cs-CZ" b="1" dirty="0" smtClean="0"/>
              <a:t>Součástí Etického kodexu je nepřípustnost podobného postupu.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964265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2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2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3" grpId="0" build="p"/>
      <p:bldP spid="1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9"/>
            <a:ext cx="7315200" cy="432048"/>
          </a:xfrm>
        </p:spPr>
        <p:txBody>
          <a:bodyPr/>
          <a:lstStyle/>
          <a:p>
            <a:r>
              <a:rPr lang="cs-CZ" dirty="0" smtClean="0"/>
              <a:t>Které tvrzení o lince důvěry </a:t>
            </a:r>
            <a:r>
              <a:rPr lang="cs-CZ" b="1" dirty="0" smtClean="0"/>
              <a:t>Je </a:t>
            </a:r>
            <a:r>
              <a:rPr lang="cs-CZ" dirty="0" smtClean="0"/>
              <a:t>správné?</a:t>
            </a:r>
            <a:endParaRPr lang="cs-CZ" dirty="0"/>
          </a:p>
        </p:txBody>
      </p:sp>
      <p:grpSp>
        <p:nvGrpSpPr>
          <p:cNvPr id="8" name="Skupina 7"/>
          <p:cNvGrpSpPr/>
          <p:nvPr/>
        </p:nvGrpSpPr>
        <p:grpSpPr>
          <a:xfrm>
            <a:off x="2428811" y="3356992"/>
            <a:ext cx="6715189" cy="572316"/>
            <a:chOff x="2428811" y="3356992"/>
            <a:chExt cx="6715189" cy="572316"/>
          </a:xfrm>
        </p:grpSpPr>
        <p:sp>
          <p:nvSpPr>
            <p:cNvPr id="5" name="Rectangle 9"/>
            <p:cNvSpPr/>
            <p:nvPr/>
          </p:nvSpPr>
          <p:spPr>
            <a:xfrm>
              <a:off x="2428811" y="3356992"/>
              <a:ext cx="86236" cy="572316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Rectangle 10"/>
            <p:cNvSpPr/>
            <p:nvPr/>
          </p:nvSpPr>
          <p:spPr>
            <a:xfrm>
              <a:off x="2590797" y="3356992"/>
              <a:ext cx="6553203" cy="572316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2590797" y="3491716"/>
              <a:ext cx="586963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K přednostem této služby patří snadná dostupnost.</a:t>
              </a:r>
              <a:endParaRPr lang="cs-CZ" dirty="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2428811" y="4293096"/>
            <a:ext cx="6715189" cy="572316"/>
            <a:chOff x="2428811" y="3356992"/>
            <a:chExt cx="6715189" cy="572316"/>
          </a:xfrm>
        </p:grpSpPr>
        <p:sp>
          <p:nvSpPr>
            <p:cNvPr id="10" name="Rectangle 9"/>
            <p:cNvSpPr/>
            <p:nvPr/>
          </p:nvSpPr>
          <p:spPr>
            <a:xfrm>
              <a:off x="2428811" y="3356992"/>
              <a:ext cx="86236" cy="572316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2590797" y="3356992"/>
              <a:ext cx="6553203" cy="572316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2590797" y="3491716"/>
              <a:ext cx="586963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Převážná část hovorů se týká sebevražd</a:t>
              </a:r>
              <a:endParaRPr lang="cs-CZ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2428541" y="5219908"/>
            <a:ext cx="6715189" cy="572316"/>
            <a:chOff x="2428811" y="3356992"/>
            <a:chExt cx="6715189" cy="572316"/>
          </a:xfrm>
        </p:grpSpPr>
        <p:sp>
          <p:nvSpPr>
            <p:cNvPr id="14" name="Rectangle 9"/>
            <p:cNvSpPr/>
            <p:nvPr/>
          </p:nvSpPr>
          <p:spPr>
            <a:xfrm>
              <a:off x="2428811" y="3356992"/>
              <a:ext cx="86236" cy="572316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0"/>
            <p:cNvSpPr/>
            <p:nvPr/>
          </p:nvSpPr>
          <p:spPr>
            <a:xfrm>
              <a:off x="2590797" y="3356992"/>
              <a:ext cx="6553203" cy="572316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2590797" y="3491716"/>
              <a:ext cx="655320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Pracoviště linky důvěry je možné osobně navštívit.</a:t>
              </a:r>
              <a:endParaRPr lang="cs-CZ" dirty="0"/>
            </a:p>
          </p:txBody>
        </p:sp>
      </p:grpSp>
      <p:sp>
        <p:nvSpPr>
          <p:cNvPr id="17" name="TextovéPole 16"/>
          <p:cNvSpPr txBox="1"/>
          <p:nvPr/>
        </p:nvSpPr>
        <p:spPr>
          <a:xfrm>
            <a:off x="2590527" y="3952874"/>
            <a:ext cx="637396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Správná odpověď</a:t>
            </a:r>
          </a:p>
          <a:p>
            <a:r>
              <a:rPr lang="cs-CZ" b="1" dirty="0" smtClean="0"/>
              <a:t>Linku důvěry je možné kontaktovat v okamžiku, kdy je to nejvhodnější - není nutné se objednávat.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637105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2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2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3" grpId="0" build="p"/>
      <p:bldP spid="1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>
                <a:hlinkClick r:id="rId2"/>
              </a:rPr>
              <a:t>http://www.capld.cz/show.php?sk=4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http://mexfull.files.wordpress.com/2008/05/82497873hq0.jpg</a:t>
            </a:r>
            <a:endParaRPr lang="cs-CZ" sz="1400" dirty="0" smtClean="0"/>
          </a:p>
          <a:p>
            <a:r>
              <a:rPr lang="cs-CZ" sz="1400" dirty="0" smtClean="0">
                <a:hlinkClick r:id="rId4"/>
              </a:rPr>
              <a:t>http://windowsvisha.blogspot.com/2011/02/suicidio-u-homicidio-da-para-una-peli.html</a:t>
            </a:r>
            <a:endParaRPr lang="cs-CZ" sz="1400" dirty="0" smtClean="0"/>
          </a:p>
          <a:p>
            <a:r>
              <a:rPr lang="cs-CZ" sz="1400" dirty="0" smtClean="0">
                <a:hlinkClick r:id="rId5"/>
              </a:rPr>
              <a:t>http://3.bp.blogspot.com/-aOURKvHvzf8/TVVvgdI6JDI/AAAAAAAAAy0/CrY6e4vcdjQ/s1600/suicidio.jpg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http://www.fod.cz/stranky/informace/0508/denik0805043.htm</a:t>
            </a:r>
            <a:endParaRPr lang="cs-CZ" sz="1400" dirty="0" smtClean="0"/>
          </a:p>
          <a:p>
            <a:endParaRPr lang="cs-CZ" sz="1400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30974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stor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ros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</Template>
  <TotalTime>92</TotalTime>
  <Words>494</Words>
  <Application>Microsoft Office PowerPoint</Application>
  <PresentationFormat>Předvádění na obrazovce (4:3)</PresentationFormat>
  <Paragraphs>73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Prostor</vt:lpstr>
      <vt:lpstr>Linka důvěry</vt:lpstr>
      <vt:lpstr>Linka důvěry</vt:lpstr>
      <vt:lpstr>Linka důvěry</vt:lpstr>
      <vt:lpstr>Linka důvěry</vt:lpstr>
      <vt:lpstr>Charakteristika linek důvěry</vt:lpstr>
      <vt:lpstr>Charakteristika linek důvěry</vt:lpstr>
      <vt:lpstr>Charakteristika linek důvěry</vt:lpstr>
      <vt:lpstr>Mýty o linkách důvěry</vt:lpstr>
      <vt:lpstr>S čím se na linku důvěry obrátit</vt:lpstr>
      <vt:lpstr>Opakování</vt:lpstr>
      <vt:lpstr>Opakování</vt:lpstr>
      <vt:lpstr>Opakování</vt:lpstr>
      <vt:lpstr>Odkazy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Bery</dc:creator>
  <cp:lastModifiedBy>Dum</cp:lastModifiedBy>
  <cp:revision>27</cp:revision>
  <dcterms:created xsi:type="dcterms:W3CDTF">2011-08-27T09:02:30Z</dcterms:created>
  <dcterms:modified xsi:type="dcterms:W3CDTF">2012-05-23T15:10:36Z</dcterms:modified>
</cp:coreProperties>
</file>