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sldIdLst>
    <p:sldId id="256" r:id="rId2"/>
    <p:sldId id="259" r:id="rId3"/>
    <p:sldId id="260" r:id="rId4"/>
    <p:sldId id="261" r:id="rId5"/>
    <p:sldId id="262" r:id="rId6"/>
    <p:sldId id="268" r:id="rId7"/>
    <p:sldId id="269" r:id="rId8"/>
    <p:sldId id="270" r:id="rId9"/>
    <p:sldId id="263" r:id="rId10"/>
    <p:sldId id="264" r:id="rId11"/>
    <p:sldId id="265" r:id="rId12"/>
    <p:sldId id="266" r:id="rId13"/>
    <p:sldId id="267" r:id="rId14"/>
    <p:sldId id="271" r:id="rId15"/>
    <p:sldId id="272" r:id="rId16"/>
    <p:sldId id="258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95EC1D4A-A796-47C3-A63E-CE236FB377E2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Relationship Id="rId5" Type="http://schemas.openxmlformats.org/officeDocument/2006/relationships/slide" Target="slide9.xml"/><Relationship Id="rId4" Type="http://schemas.openxmlformats.org/officeDocument/2006/relationships/slide" Target="slide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Giotto_di_Bondone_035.jpg" TargetMode="External"/><Relationship Id="rId2" Type="http://schemas.openxmlformats.org/officeDocument/2006/relationships/hyperlink" Target="http://cs.wikipedia.org/wiki/Soubor:Simon_ushakov_last_supper_1685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cs.wikipedia.org/wiki/Soubor:Easter_eggs_-_straw_decoration.jpg" TargetMode="External"/><Relationship Id="rId4" Type="http://schemas.openxmlformats.org/officeDocument/2006/relationships/hyperlink" Target="http://cs.wikipedia.org/wiki/Soubor:Christ_in_Majesty_-_Stavelot_Bible.pn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932040" y="332656"/>
            <a:ext cx="3313355" cy="1702160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tx1"/>
                </a:solidFill>
              </a:rPr>
              <a:t>Velikonoce, křesťanský svátek.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4644008" y="3284984"/>
            <a:ext cx="3600400" cy="2468733"/>
          </a:xfrm>
        </p:spPr>
        <p:txBody>
          <a:bodyPr>
            <a:normAutofit fontScale="85000" lnSpcReduction="20000"/>
          </a:bodyPr>
          <a:lstStyle/>
          <a:p>
            <a:pPr marL="27432" lvl="0" algn="ctr">
              <a:spcBef>
                <a:spcPts val="600"/>
              </a:spcBef>
              <a:buClr>
                <a:srgbClr val="7E97AD"/>
              </a:buClr>
              <a:buSzPct val="80000"/>
            </a:pPr>
            <a:r>
              <a:rPr lang="cs-CZ" sz="2000" dirty="0" smtClean="0">
                <a:solidFill>
                  <a:srgbClr val="1F2123">
                    <a:shade val="30000"/>
                    <a:satMod val="150000"/>
                  </a:srgbClr>
                </a:solidFill>
                <a:latin typeface="Gill Sans MT"/>
              </a:rPr>
              <a:t>VY_32_INOVACE_10_VÝCHOVA </a:t>
            </a:r>
            <a:r>
              <a:rPr lang="cs-CZ" sz="2000" dirty="0">
                <a:solidFill>
                  <a:srgbClr val="1F2123">
                    <a:shade val="30000"/>
                    <a:satMod val="150000"/>
                  </a:srgbClr>
                </a:solidFill>
                <a:latin typeface="Gill Sans MT"/>
              </a:rPr>
              <a:t>KE </a:t>
            </a:r>
            <a:r>
              <a:rPr lang="cs-CZ" sz="2000" dirty="0" smtClean="0">
                <a:solidFill>
                  <a:srgbClr val="1F2123">
                    <a:shade val="30000"/>
                    <a:satMod val="150000"/>
                  </a:srgbClr>
                </a:solidFill>
                <a:latin typeface="Gill Sans MT"/>
              </a:rPr>
              <a:t>ZDRAVÍ_2_VELIKONOCE, </a:t>
            </a:r>
            <a:r>
              <a:rPr lang="cs-CZ" sz="2000" smtClean="0">
                <a:solidFill>
                  <a:srgbClr val="1F2123">
                    <a:shade val="30000"/>
                    <a:satMod val="150000"/>
                  </a:srgbClr>
                </a:solidFill>
                <a:latin typeface="Gill Sans MT"/>
              </a:rPr>
              <a:t>KŘESŤANSKÝ </a:t>
            </a:r>
            <a:r>
              <a:rPr lang="cs-CZ" sz="2000" smtClean="0">
                <a:solidFill>
                  <a:srgbClr val="1F2123">
                    <a:shade val="30000"/>
                    <a:satMod val="150000"/>
                  </a:srgbClr>
                </a:solidFill>
                <a:latin typeface="Gill Sans MT"/>
              </a:rPr>
              <a:t>SVÁTEK</a:t>
            </a:r>
          </a:p>
          <a:p>
            <a:pPr marL="27432" lvl="0" algn="ctr">
              <a:spcBef>
                <a:spcPts val="600"/>
              </a:spcBef>
              <a:buClr>
                <a:srgbClr val="7E97AD"/>
              </a:buClr>
              <a:buSzPct val="80000"/>
            </a:pPr>
            <a:endParaRPr lang="cs-CZ" sz="2000" dirty="0">
              <a:solidFill>
                <a:srgbClr val="1F2123">
                  <a:shade val="30000"/>
                  <a:satMod val="150000"/>
                </a:srgbClr>
              </a:solidFill>
              <a:latin typeface="Gill Sans MT"/>
            </a:endParaRPr>
          </a:p>
          <a:p>
            <a:pPr algn="ctr"/>
            <a:r>
              <a:rPr lang="cs-CZ" dirty="0"/>
              <a:t>Dětský domov, Základní škola a Střední škola, Duchcov, příspěvková organizace</a:t>
            </a:r>
          </a:p>
          <a:p>
            <a:pPr algn="ctr"/>
            <a:r>
              <a:rPr lang="cs-CZ" dirty="0"/>
              <a:t>Registrační číslo: cz.1.07/1.4.00/21.0559</a:t>
            </a:r>
          </a:p>
          <a:p>
            <a:pPr algn="ctr"/>
            <a:r>
              <a:rPr lang="cs-CZ" dirty="0"/>
              <a:t>Mgr. Ladislava Hofmanová</a:t>
            </a:r>
          </a:p>
          <a:p>
            <a:pPr marL="27432" lvl="0" algn="ctr">
              <a:spcBef>
                <a:spcPts val="600"/>
              </a:spcBef>
              <a:buClr>
                <a:srgbClr val="7E97AD"/>
              </a:buClr>
              <a:buSzPct val="80000"/>
            </a:pPr>
            <a:endParaRPr lang="cs-CZ" sz="2000" dirty="0">
              <a:solidFill>
                <a:srgbClr val="1F2123">
                  <a:shade val="30000"/>
                  <a:satMod val="150000"/>
                </a:srgbClr>
              </a:solidFill>
              <a:latin typeface="Gill Sans MT"/>
            </a:endParaRPr>
          </a:p>
          <a:p>
            <a:pPr marL="27432" lvl="0">
              <a:spcBef>
                <a:spcPts val="600"/>
              </a:spcBef>
              <a:buClr>
                <a:srgbClr val="7E97AD"/>
              </a:buClr>
              <a:buSzPct val="80000"/>
            </a:pPr>
            <a:endParaRPr lang="cs-CZ" dirty="0">
              <a:solidFill>
                <a:srgbClr val="1F2123">
                  <a:shade val="30000"/>
                  <a:satMod val="150000"/>
                </a:srgbClr>
              </a:solidFill>
              <a:latin typeface="Gill Sans MT"/>
            </a:endParaRPr>
          </a:p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005006"/>
            <a:ext cx="4181475" cy="877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2028736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Vývojový diagram: více dokumentů 5"/>
          <p:cNvSpPr/>
          <p:nvPr/>
        </p:nvSpPr>
        <p:spPr>
          <a:xfrm>
            <a:off x="3774155" y="908720"/>
            <a:ext cx="4686277" cy="4392488"/>
          </a:xfrm>
          <a:prstGeom prst="flowChartMultidocumen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548680"/>
            <a:ext cx="7024744" cy="1143000"/>
          </a:xfrm>
        </p:spPr>
        <p:txBody>
          <a:bodyPr/>
          <a:lstStyle/>
          <a:p>
            <a:r>
              <a:rPr lang="cs-CZ" dirty="0"/>
              <a:t>Křesťanství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777251" y="1702455"/>
            <a:ext cx="4298699" cy="4525963"/>
          </a:xfrm>
        </p:spPr>
        <p:txBody>
          <a:bodyPr>
            <a:normAutofit/>
          </a:bodyPr>
          <a:lstStyle/>
          <a:p>
            <a:r>
              <a:rPr lang="cs-CZ" sz="1800" dirty="0"/>
              <a:t>P</a:t>
            </a:r>
            <a:r>
              <a:rPr lang="cs-CZ" sz="1800" dirty="0" smtClean="0"/>
              <a:t>očátky </a:t>
            </a:r>
            <a:r>
              <a:rPr lang="cs-CZ" sz="1800" dirty="0"/>
              <a:t>křesťanství zachycuje </a:t>
            </a:r>
            <a:r>
              <a:rPr lang="cs-CZ" sz="1800" b="1" i="1" dirty="0"/>
              <a:t>Nový zákon</a:t>
            </a:r>
            <a:r>
              <a:rPr lang="cs-CZ" sz="1800" dirty="0"/>
              <a:t>, mladší část křesťanské Bible</a:t>
            </a:r>
            <a:r>
              <a:rPr lang="cs-CZ" sz="1800" dirty="0" smtClean="0"/>
              <a:t>.</a:t>
            </a:r>
          </a:p>
          <a:p>
            <a:r>
              <a:rPr lang="cs-CZ" sz="1800" dirty="0"/>
              <a:t>K</a:t>
            </a:r>
            <a:r>
              <a:rPr lang="cs-CZ" sz="1800" dirty="0" smtClean="0"/>
              <a:t>řesťané </a:t>
            </a:r>
            <a:r>
              <a:rPr lang="cs-CZ" sz="1800" dirty="0"/>
              <a:t>věří v jednoho </a:t>
            </a:r>
            <a:r>
              <a:rPr lang="cs-CZ" sz="1800" b="1" i="1" dirty="0"/>
              <a:t>Boha</a:t>
            </a:r>
            <a:r>
              <a:rPr lang="cs-CZ" sz="1800" dirty="0"/>
              <a:t>, vyznávají Ježíše Krista jako Spasitele a Božího </a:t>
            </a:r>
            <a:r>
              <a:rPr lang="cs-CZ" sz="1800" dirty="0" smtClean="0"/>
              <a:t>syna.</a:t>
            </a:r>
          </a:p>
          <a:p>
            <a:r>
              <a:rPr lang="cs-CZ" sz="1800" dirty="0" smtClean="0"/>
              <a:t>Člověk se </a:t>
            </a:r>
            <a:r>
              <a:rPr lang="cs-CZ" sz="1800" dirty="0"/>
              <a:t>stává křesťanem přijetím </a:t>
            </a:r>
            <a:r>
              <a:rPr lang="cs-CZ" sz="1800" dirty="0" smtClean="0"/>
              <a:t>křtu. </a:t>
            </a:r>
            <a:endParaRPr lang="cs-CZ" sz="18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844824"/>
            <a:ext cx="2860725" cy="38164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bdélník 3"/>
          <p:cNvSpPr/>
          <p:nvPr/>
        </p:nvSpPr>
        <p:spPr>
          <a:xfrm>
            <a:off x="830144" y="5928428"/>
            <a:ext cx="29440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solidFill>
                  <a:prstClr val="black"/>
                </a:solidFill>
              </a:rPr>
              <a:t>Hlava Krista (Remeš, 13. stol.)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5508104" y="147990"/>
            <a:ext cx="13500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Křesťanství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1805915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  <p:bldP spid="3" grpId="0" uiExpand="1" build="p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3568" y="1128846"/>
            <a:ext cx="4896544" cy="5184576"/>
          </a:xfrm>
        </p:spPr>
        <p:txBody>
          <a:bodyPr>
            <a:normAutofit/>
          </a:bodyPr>
          <a:lstStyle/>
          <a:p>
            <a:r>
              <a:rPr lang="cs-CZ" sz="3200" dirty="0"/>
              <a:t>Nejznámějším výtvarným symbolem křesťanství je kříž, protože na něm zemřel Ježíš Kristus </a:t>
            </a:r>
            <a:r>
              <a:rPr lang="cs-CZ" sz="3200" dirty="0" smtClean="0"/>
              <a:t>     a </a:t>
            </a:r>
            <a:r>
              <a:rPr lang="cs-CZ" sz="3200" dirty="0"/>
              <a:t>zároveň znamená naději na </a:t>
            </a:r>
            <a:r>
              <a:rPr lang="cs-CZ" sz="3200" dirty="0" smtClean="0"/>
              <a:t>vzkříšení.</a:t>
            </a:r>
            <a:endParaRPr lang="cs-CZ" sz="3200" dirty="0"/>
          </a:p>
        </p:txBody>
      </p:sp>
      <p:pic>
        <p:nvPicPr>
          <p:cNvPr id="2052" name="Picture 4" descr="C:\Documents and Settings\Beda\Plocha\404px-Christian_cross.svg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1484784"/>
            <a:ext cx="3203848" cy="4472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5652120" y="188640"/>
            <a:ext cx="1350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Křesťanství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095989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3534" y="1390184"/>
            <a:ext cx="5266928" cy="5183251"/>
          </a:xfrm>
        </p:spPr>
        <p:txBody>
          <a:bodyPr>
            <a:normAutofit/>
          </a:bodyPr>
          <a:lstStyle/>
          <a:p>
            <a:r>
              <a:rPr lang="cs-CZ" sz="2800" dirty="0" smtClean="0"/>
              <a:t>S dvěma </a:t>
            </a:r>
            <a:r>
              <a:rPr lang="cs-CZ" sz="2800" dirty="0"/>
              <a:t>miliardami věřících je nejrozšířenějším světovým </a:t>
            </a:r>
            <a:r>
              <a:rPr lang="cs-CZ" sz="2800" dirty="0" smtClean="0"/>
              <a:t>náboženstvím</a:t>
            </a:r>
            <a:r>
              <a:rPr lang="cs-CZ" sz="2800" dirty="0"/>
              <a:t>.</a:t>
            </a:r>
            <a:endParaRPr lang="cs-CZ" sz="2800" dirty="0" smtClean="0"/>
          </a:p>
          <a:p>
            <a:r>
              <a:rPr lang="cs-CZ" sz="2800" dirty="0"/>
              <a:t>Většina křesťanů patří </a:t>
            </a:r>
            <a:r>
              <a:rPr lang="cs-CZ" sz="2800" dirty="0" smtClean="0"/>
              <a:t>        k </a:t>
            </a:r>
            <a:r>
              <a:rPr lang="cs-CZ" sz="2800" dirty="0"/>
              <a:t>jednomu ze tří hlavních směrů: západní katolictví, východní pravoslaví </a:t>
            </a:r>
            <a:r>
              <a:rPr lang="cs-CZ" sz="2800" dirty="0" smtClean="0"/>
              <a:t>           a protestantství</a:t>
            </a:r>
            <a:r>
              <a:rPr lang="cs-CZ" sz="2800" dirty="0"/>
              <a:t>.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7582" y="1394088"/>
            <a:ext cx="3200516" cy="4248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bdélník 3"/>
          <p:cNvSpPr/>
          <p:nvPr/>
        </p:nvSpPr>
        <p:spPr>
          <a:xfrm>
            <a:off x="5407582" y="5847931"/>
            <a:ext cx="36004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v-SE" dirty="0">
                <a:solidFill>
                  <a:prstClr val="black"/>
                </a:solidFill>
              </a:rPr>
              <a:t>A. Rublev, Narození Krista (Moskva, Kreml 1405)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704278" y="179348"/>
            <a:ext cx="1350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Křesťanství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905605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27584" y="764704"/>
            <a:ext cx="7024744" cy="1143000"/>
          </a:xfrm>
        </p:spPr>
        <p:txBody>
          <a:bodyPr/>
          <a:lstStyle/>
          <a:p>
            <a:r>
              <a:rPr lang="cs-CZ" dirty="0" smtClean="0"/>
              <a:t>Velikonoce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99592" y="2060848"/>
            <a:ext cx="6921217" cy="3771781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Křesťanský svátek.</a:t>
            </a:r>
          </a:p>
          <a:p>
            <a:r>
              <a:rPr lang="cs-CZ" dirty="0" smtClean="0"/>
              <a:t>Oslava </a:t>
            </a:r>
            <a:r>
              <a:rPr lang="cs-CZ" dirty="0"/>
              <a:t>zmrtvýchvstání Ježíše Krista</a:t>
            </a:r>
            <a:r>
              <a:rPr lang="cs-CZ" dirty="0" smtClean="0"/>
              <a:t>.</a:t>
            </a:r>
          </a:p>
          <a:p>
            <a:r>
              <a:rPr lang="cs-CZ" dirty="0"/>
              <a:t>P</a:t>
            </a:r>
            <a:r>
              <a:rPr lang="cs-CZ" dirty="0" smtClean="0"/>
              <a:t>řipadají </a:t>
            </a:r>
            <a:r>
              <a:rPr lang="cs-CZ" dirty="0"/>
              <a:t>na neděli po prvním jarním </a:t>
            </a:r>
            <a:r>
              <a:rPr lang="cs-CZ" dirty="0" smtClean="0"/>
              <a:t>úplňku,  </a:t>
            </a:r>
            <a:r>
              <a:rPr lang="pl-PL" dirty="0" smtClean="0"/>
              <a:t>v </a:t>
            </a:r>
            <a:r>
              <a:rPr lang="pl-PL" dirty="0"/>
              <a:t>rozmezí od 23. března do 26. </a:t>
            </a:r>
            <a:r>
              <a:rPr lang="pl-PL" dirty="0" smtClean="0"/>
              <a:t>dubna.</a:t>
            </a:r>
          </a:p>
          <a:p>
            <a:r>
              <a:rPr lang="cs-CZ" dirty="0" smtClean="0"/>
              <a:t>Velikonoční triduum: </a:t>
            </a:r>
          </a:p>
          <a:p>
            <a:pPr marL="0" indent="0">
              <a:buNone/>
            </a:pPr>
            <a:r>
              <a:rPr lang="cs-CZ" dirty="0" smtClean="0"/>
              <a:t>		          </a:t>
            </a:r>
            <a:r>
              <a:rPr lang="cs-CZ" dirty="0" smtClean="0">
                <a:hlinkClick r:id="rId2" action="ppaction://hlinksldjump"/>
              </a:rPr>
              <a:t>Zelený čtvrtek 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			</a:t>
            </a:r>
            <a:r>
              <a:rPr lang="cs-CZ" dirty="0" smtClean="0">
                <a:hlinkClick r:id="rId3" action="ppaction://hlinksldjump"/>
              </a:rPr>
              <a:t>Velký pátek 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			</a:t>
            </a:r>
            <a:r>
              <a:rPr lang="cs-CZ" dirty="0" smtClean="0">
                <a:hlinkClick r:id="rId4" action="ppaction://hlinksldjump"/>
              </a:rPr>
              <a:t>Bílá sobota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5436096" y="175846"/>
            <a:ext cx="14478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Velikonoce</a:t>
            </a:r>
            <a:endParaRPr lang="cs-CZ" dirty="0"/>
          </a:p>
        </p:txBody>
      </p:sp>
      <p:sp>
        <p:nvSpPr>
          <p:cNvPr id="5" name="Šipka doprava 4">
            <a:hlinkClick r:id="rId5" action="ppaction://hlinksldjump"/>
          </p:cNvPr>
          <p:cNvSpPr/>
          <p:nvPr/>
        </p:nvSpPr>
        <p:spPr>
          <a:xfrm>
            <a:off x="7236296" y="5826180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2833659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95720" y="404664"/>
            <a:ext cx="7024744" cy="1143000"/>
          </a:xfrm>
        </p:spPr>
        <p:txBody>
          <a:bodyPr/>
          <a:lstStyle/>
          <a:p>
            <a:r>
              <a:rPr lang="cs-CZ" dirty="0" smtClean="0"/>
              <a:t>Zelený čtvrtek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3568" y="1700808"/>
            <a:ext cx="7762012" cy="3508977"/>
          </a:xfrm>
        </p:spPr>
        <p:txBody>
          <a:bodyPr/>
          <a:lstStyle/>
          <a:p>
            <a:r>
              <a:rPr lang="cs-CZ" dirty="0" smtClean="0"/>
              <a:t>Podle </a:t>
            </a:r>
            <a:r>
              <a:rPr lang="cs-CZ" dirty="0"/>
              <a:t>křesťanské tradice pátý den Svatého týdne (počítáno od Květné neděle včetně) </a:t>
            </a:r>
            <a:r>
              <a:rPr lang="cs-CZ" dirty="0" smtClean="0"/>
              <a:t>       a </a:t>
            </a:r>
            <a:r>
              <a:rPr lang="cs-CZ" dirty="0"/>
              <a:t>předvečer velikonočního tridua.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3053365"/>
            <a:ext cx="4490972" cy="32559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Šipka doleva 3">
            <a:hlinkClick r:id="rId3" action="ppaction://hlinksldjump"/>
          </p:cNvPr>
          <p:cNvSpPr/>
          <p:nvPr/>
        </p:nvSpPr>
        <p:spPr>
          <a:xfrm>
            <a:off x="7601872" y="5949280"/>
            <a:ext cx="978408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5572440" y="188640"/>
            <a:ext cx="14478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Velikonoce</a:t>
            </a:r>
          </a:p>
        </p:txBody>
      </p:sp>
    </p:spTree>
    <p:extLst>
      <p:ext uri="{BB962C8B-B14F-4D97-AF65-F5344CB8AC3E}">
        <p14:creationId xmlns:p14="http://schemas.microsoft.com/office/powerpoint/2010/main" val="71684342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55576" y="476672"/>
            <a:ext cx="7024744" cy="1143000"/>
          </a:xfrm>
        </p:spPr>
        <p:txBody>
          <a:bodyPr/>
          <a:lstStyle/>
          <a:p>
            <a:r>
              <a:rPr lang="cs-CZ" dirty="0" smtClean="0"/>
              <a:t>Velký pátek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55576" y="1645865"/>
            <a:ext cx="7920880" cy="3508977"/>
          </a:xfrm>
        </p:spPr>
        <p:txBody>
          <a:bodyPr/>
          <a:lstStyle/>
          <a:p>
            <a:r>
              <a:rPr lang="cs-CZ" dirty="0" smtClean="0"/>
              <a:t>Velký pátek je pátkem </a:t>
            </a:r>
            <a:r>
              <a:rPr lang="cs-CZ" dirty="0"/>
              <a:t>před Velikonocemi, součást Svatého týdne a velikonočního tridua. Tento den je připomínkou smrti Ježíše Krista na kříži.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2951866"/>
            <a:ext cx="3508495" cy="3213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Šipka doleva 3">
            <a:hlinkClick r:id="rId3" action="ppaction://hlinksldjump"/>
          </p:cNvPr>
          <p:cNvSpPr/>
          <p:nvPr/>
        </p:nvSpPr>
        <p:spPr>
          <a:xfrm>
            <a:off x="7561232" y="5929808"/>
            <a:ext cx="978408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5508104" y="188640"/>
            <a:ext cx="14478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Velikonoce</a:t>
            </a:r>
          </a:p>
        </p:txBody>
      </p:sp>
    </p:spTree>
    <p:extLst>
      <p:ext uri="{BB962C8B-B14F-4D97-AF65-F5344CB8AC3E}">
        <p14:creationId xmlns:p14="http://schemas.microsoft.com/office/powerpoint/2010/main" val="34935520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88788" y="548680"/>
            <a:ext cx="7024744" cy="1143000"/>
          </a:xfrm>
        </p:spPr>
        <p:txBody>
          <a:bodyPr/>
          <a:lstStyle/>
          <a:p>
            <a:r>
              <a:rPr lang="cs-CZ" dirty="0" smtClean="0"/>
              <a:t>Bílá sobota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608" y="1772816"/>
            <a:ext cx="7459128" cy="3508977"/>
          </a:xfrm>
        </p:spPr>
        <p:txBody>
          <a:bodyPr/>
          <a:lstStyle/>
          <a:p>
            <a:pPr algn="just"/>
            <a:r>
              <a:rPr lang="cs-CZ" dirty="0" smtClean="0"/>
              <a:t>Je dnem </a:t>
            </a:r>
            <a:r>
              <a:rPr lang="cs-CZ" dirty="0"/>
              <a:t>před Velikonoční nedělí, součást Svatého týdne a velikonočního </a:t>
            </a:r>
            <a:r>
              <a:rPr lang="cs-CZ" dirty="0" smtClean="0"/>
              <a:t>tridua. Během </a:t>
            </a:r>
            <a:r>
              <a:rPr lang="cs-CZ" dirty="0"/>
              <a:t>dne se nekonají žádné obřady ani mše </a:t>
            </a:r>
            <a:r>
              <a:rPr lang="cs-CZ" dirty="0" smtClean="0"/>
              <a:t>svatá.</a:t>
            </a: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3160" y="3065944"/>
            <a:ext cx="2160240" cy="3387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Šipka doleva 3">
            <a:hlinkClick r:id="rId3" action="ppaction://hlinksldjump"/>
          </p:cNvPr>
          <p:cNvSpPr/>
          <p:nvPr/>
        </p:nvSpPr>
        <p:spPr>
          <a:xfrm>
            <a:off x="7524328" y="5850980"/>
            <a:ext cx="978408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5508104" y="179348"/>
            <a:ext cx="14478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Velikonoce</a:t>
            </a:r>
          </a:p>
        </p:txBody>
      </p:sp>
    </p:spTree>
    <p:extLst>
      <p:ext uri="{BB962C8B-B14F-4D97-AF65-F5344CB8AC3E}">
        <p14:creationId xmlns:p14="http://schemas.microsoft.com/office/powerpoint/2010/main" val="227934448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548680"/>
            <a:ext cx="7024744" cy="1143000"/>
          </a:xfrm>
        </p:spPr>
        <p:txBody>
          <a:bodyPr/>
          <a:lstStyle/>
          <a:p>
            <a:r>
              <a:rPr lang="cs-CZ" dirty="0"/>
              <a:t>Velikonoční symboly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15616" y="1844824"/>
            <a:ext cx="6777317" cy="3508977"/>
          </a:xfrm>
        </p:spPr>
        <p:txBody>
          <a:bodyPr/>
          <a:lstStyle/>
          <a:p>
            <a:r>
              <a:rPr lang="cs-CZ" dirty="0"/>
              <a:t>Beránek představoval v židovské tradici Izrael jako Boží </a:t>
            </a:r>
            <a:r>
              <a:rPr lang="cs-CZ" dirty="0" smtClean="0"/>
              <a:t>stádo.</a:t>
            </a:r>
            <a:endParaRPr lang="cs-CZ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2708920"/>
            <a:ext cx="4818112" cy="36135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bdélník 3"/>
          <p:cNvSpPr/>
          <p:nvPr/>
        </p:nvSpPr>
        <p:spPr>
          <a:xfrm>
            <a:off x="5076056" y="116632"/>
            <a:ext cx="24561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Velikonoční symboly</a:t>
            </a:r>
          </a:p>
        </p:txBody>
      </p:sp>
    </p:spTree>
    <p:extLst>
      <p:ext uri="{BB962C8B-B14F-4D97-AF65-F5344CB8AC3E}">
        <p14:creationId xmlns:p14="http://schemas.microsoft.com/office/powerpoint/2010/main" val="11946191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05456" y="548680"/>
            <a:ext cx="7024744" cy="1143000"/>
          </a:xfrm>
        </p:spPr>
        <p:txBody>
          <a:bodyPr/>
          <a:lstStyle/>
          <a:p>
            <a:r>
              <a:rPr lang="cs-CZ" dirty="0"/>
              <a:t>Velikonoční symboly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71600" y="1772816"/>
            <a:ext cx="7560840" cy="3508977"/>
          </a:xfrm>
        </p:spPr>
        <p:txBody>
          <a:bodyPr/>
          <a:lstStyle/>
          <a:p>
            <a:r>
              <a:rPr lang="cs-CZ" dirty="0"/>
              <a:t>Dalším z velikonočních symbolů je vajíčko, symbol nového </a:t>
            </a:r>
            <a:r>
              <a:rPr lang="cs-CZ" dirty="0" smtClean="0"/>
              <a:t>života, </a:t>
            </a:r>
            <a:r>
              <a:rPr lang="pl-PL" dirty="0" smtClean="0"/>
              <a:t>symbolem </a:t>
            </a:r>
            <a:r>
              <a:rPr lang="pl-PL" dirty="0"/>
              <a:t>plodnosti, života a vzkříšení.</a:t>
            </a:r>
            <a:endParaRPr lang="cs-CZ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59" y="3072224"/>
            <a:ext cx="4412139" cy="33091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bdélník 3"/>
          <p:cNvSpPr/>
          <p:nvPr/>
        </p:nvSpPr>
        <p:spPr>
          <a:xfrm>
            <a:off x="5076056" y="116632"/>
            <a:ext cx="24561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Velikonoční symboly</a:t>
            </a:r>
          </a:p>
        </p:txBody>
      </p:sp>
    </p:spTree>
    <p:extLst>
      <p:ext uri="{BB962C8B-B14F-4D97-AF65-F5344CB8AC3E}">
        <p14:creationId xmlns:p14="http://schemas.microsoft.com/office/powerpoint/2010/main" val="69358442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67640" y="620688"/>
            <a:ext cx="7024744" cy="1143000"/>
          </a:xfrm>
        </p:spPr>
        <p:txBody>
          <a:bodyPr/>
          <a:lstStyle/>
          <a:p>
            <a:r>
              <a:rPr lang="cs-CZ" dirty="0" smtClean="0"/>
              <a:t>Velikonoční symboly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608" y="1916832"/>
            <a:ext cx="7416824" cy="3508977"/>
          </a:xfrm>
        </p:spPr>
        <p:txBody>
          <a:bodyPr/>
          <a:lstStyle/>
          <a:p>
            <a:r>
              <a:rPr lang="cs-CZ" dirty="0"/>
              <a:t>Z</a:t>
            </a:r>
            <a:r>
              <a:rPr lang="cs-CZ" dirty="0" smtClean="0"/>
              <a:t>ajíček </a:t>
            </a:r>
            <a:r>
              <a:rPr lang="cs-CZ" dirty="0"/>
              <a:t>má zřejmě původ v pohanských rituálech oslavující příchod </a:t>
            </a:r>
            <a:r>
              <a:rPr lang="cs-CZ" dirty="0" smtClean="0"/>
              <a:t>jara.</a:t>
            </a:r>
            <a:endParaRPr lang="cs-CZ" dirty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2819377"/>
            <a:ext cx="4824536" cy="36184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148064" y="147990"/>
            <a:ext cx="24561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Velikonoční symboly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7446118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99592" y="332656"/>
            <a:ext cx="7024744" cy="1143000"/>
          </a:xfrm>
        </p:spPr>
        <p:txBody>
          <a:bodyPr/>
          <a:lstStyle/>
          <a:p>
            <a:r>
              <a:rPr lang="cs-CZ" dirty="0" smtClean="0"/>
              <a:t>Velikonoční tradice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4692" y="1556792"/>
            <a:ext cx="8073772" cy="3773016"/>
          </a:xfrm>
        </p:spPr>
        <p:txBody>
          <a:bodyPr>
            <a:normAutofit/>
          </a:bodyPr>
          <a:lstStyle/>
          <a:p>
            <a:pPr algn="just"/>
            <a:r>
              <a:rPr lang="cs-CZ" dirty="0"/>
              <a:t>V Česku je prastarou tradicí hodování a pomlázka. Na Velikonoční pondělí ráno muži a chlapci chodí po domácnostech svých známých a šlehají ženy </a:t>
            </a:r>
            <a:r>
              <a:rPr lang="cs-CZ" dirty="0" smtClean="0"/>
              <a:t>   a </a:t>
            </a:r>
            <a:r>
              <a:rPr lang="cs-CZ" dirty="0"/>
              <a:t>dívky ručně vyrobenou pomlázkou z vrbového proutí</a:t>
            </a:r>
            <a:r>
              <a:rPr lang="cs-CZ" dirty="0" smtClean="0"/>
              <a:t>.</a:t>
            </a:r>
            <a:endParaRPr lang="cs-CZ" dirty="0"/>
          </a:p>
          <a:p>
            <a:pPr algn="just"/>
            <a:r>
              <a:rPr lang="cs-CZ" dirty="0"/>
              <a:t>Podle tradice muži při hodování pronášejí </a:t>
            </a:r>
            <a:r>
              <a:rPr lang="cs-CZ" dirty="0" smtClean="0"/>
              <a:t>koledy.</a:t>
            </a:r>
          </a:p>
          <a:p>
            <a:pPr algn="just"/>
            <a:r>
              <a:rPr lang="cs-CZ" dirty="0"/>
              <a:t>Pověst praví, že dívky mají být na Velikonoce vyšlehány, aby zůstaly celý rok zdravé a uchovaly si </a:t>
            </a:r>
            <a:r>
              <a:rPr lang="cs-CZ" dirty="0" smtClean="0"/>
              <a:t>plodnost.</a:t>
            </a:r>
            <a:endParaRPr lang="cs-CZ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4869160"/>
            <a:ext cx="2375328" cy="15231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148064" y="147990"/>
            <a:ext cx="23583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Velikonoční tradice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5835780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27584" y="1207382"/>
            <a:ext cx="7632848" cy="3508977"/>
          </a:xfrm>
        </p:spPr>
        <p:txBody>
          <a:bodyPr>
            <a:normAutofit/>
          </a:bodyPr>
          <a:lstStyle/>
          <a:p>
            <a:r>
              <a:rPr lang="cs-CZ" sz="3200" dirty="0"/>
              <a:t>Ž</a:t>
            </a:r>
            <a:r>
              <a:rPr lang="cs-CZ" sz="3200" dirty="0" smtClean="0"/>
              <a:t>eny </a:t>
            </a:r>
            <a:r>
              <a:rPr lang="cs-CZ" sz="3200" dirty="0"/>
              <a:t>mohou pomlázku oplatit odpoledne, kdy vylívají na muže </a:t>
            </a:r>
            <a:r>
              <a:rPr lang="cs-CZ" sz="3200" dirty="0" smtClean="0"/>
              <a:t>    a </a:t>
            </a:r>
            <a:r>
              <a:rPr lang="cs-CZ" sz="3200" dirty="0"/>
              <a:t>chlapce kbelíky studené vody. </a:t>
            </a: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3032120"/>
            <a:ext cx="5256584" cy="30067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bdélník 3"/>
          <p:cNvSpPr/>
          <p:nvPr/>
        </p:nvSpPr>
        <p:spPr>
          <a:xfrm>
            <a:off x="5148064" y="188640"/>
            <a:ext cx="235833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Velikonoční tradice</a:t>
            </a:r>
          </a:p>
        </p:txBody>
      </p:sp>
    </p:spTree>
    <p:extLst>
      <p:ext uri="{BB962C8B-B14F-4D97-AF65-F5344CB8AC3E}">
        <p14:creationId xmlns:p14="http://schemas.microsoft.com/office/powerpoint/2010/main" val="128726882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99592" y="620688"/>
            <a:ext cx="7024744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Jakou znáte velikonoční koledu?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71600" y="1847449"/>
            <a:ext cx="7704856" cy="3508977"/>
          </a:xfrm>
        </p:spPr>
        <p:txBody>
          <a:bodyPr>
            <a:normAutofit/>
          </a:bodyPr>
          <a:lstStyle/>
          <a:p>
            <a:r>
              <a:rPr lang="cs-CZ" sz="2800" dirty="0"/>
              <a:t>"Hody, hody doprovody, dejte vejce malovaný</a:t>
            </a:r>
            <a:r>
              <a:rPr lang="cs-CZ" sz="2800" dirty="0" smtClean="0"/>
              <a:t>, nedáte-li </a:t>
            </a:r>
            <a:r>
              <a:rPr lang="cs-CZ" sz="2800" dirty="0"/>
              <a:t>malovaný, dejte aspoň bílý, slepička vám snese jiný…”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3319193"/>
            <a:ext cx="4176464" cy="31323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364088" y="147990"/>
            <a:ext cx="14382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Opakování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2380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27584" y="620688"/>
            <a:ext cx="7024744" cy="1143000"/>
          </a:xfrm>
        </p:spPr>
        <p:txBody>
          <a:bodyPr>
            <a:normAutofit fontScale="90000"/>
          </a:bodyPr>
          <a:lstStyle/>
          <a:p>
            <a:r>
              <a:rPr lang="cs-CZ" dirty="0"/>
              <a:t>Znáš </a:t>
            </a:r>
            <a:r>
              <a:rPr lang="cs-CZ" dirty="0" smtClean="0"/>
              <a:t>zahraniční velikonoční </a:t>
            </a:r>
            <a:r>
              <a:rPr lang="cs-CZ" dirty="0"/>
              <a:t>tradice?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55576" y="1700808"/>
            <a:ext cx="7715200" cy="4525963"/>
          </a:xfrm>
        </p:spPr>
        <p:txBody>
          <a:bodyPr>
            <a:normAutofit fontScale="77500" lnSpcReduction="20000"/>
          </a:bodyPr>
          <a:lstStyle/>
          <a:p>
            <a:r>
              <a:rPr lang="cs-CZ" sz="4000" b="1" dirty="0" smtClean="0"/>
              <a:t>V USA? </a:t>
            </a:r>
          </a:p>
          <a:p>
            <a:pPr algn="just"/>
            <a:r>
              <a:rPr lang="cs-CZ" dirty="0" smtClean="0"/>
              <a:t>Ve </a:t>
            </a:r>
            <a:r>
              <a:rPr lang="cs-CZ" b="1" dirty="0"/>
              <a:t>Spojených</a:t>
            </a:r>
            <a:r>
              <a:rPr lang="cs-CZ" dirty="0"/>
              <a:t> státech jsou velikonoční svátky </a:t>
            </a:r>
            <a:r>
              <a:rPr lang="cs-CZ" dirty="0" smtClean="0"/>
              <a:t>náboženským svátkem</a:t>
            </a:r>
            <a:r>
              <a:rPr lang="cs-CZ" dirty="0"/>
              <a:t>, takže mnoho amerických rodin mimo návštěvy kostela se schází kolem zdobení velikonočních vajíček </a:t>
            </a:r>
            <a:r>
              <a:rPr lang="cs-CZ" dirty="0" smtClean="0"/>
              <a:t>            v </a:t>
            </a:r>
            <a:r>
              <a:rPr lang="cs-CZ" dirty="0"/>
              <a:t>sobotu večer a jejich „lovu“ </a:t>
            </a:r>
            <a:r>
              <a:rPr lang="cs-CZ" dirty="0" smtClean="0"/>
              <a:t> v </a:t>
            </a:r>
            <a:r>
              <a:rPr lang="cs-CZ" dirty="0"/>
              <a:t>neděli ráno. Podle dětských pohádek byla vajíčka během noci přinesena Velikonočním zajíčkem a poschovávaná </a:t>
            </a:r>
            <a:r>
              <a:rPr lang="cs-CZ"/>
              <a:t>po </a:t>
            </a:r>
            <a:r>
              <a:rPr lang="cs-CZ" smtClean="0"/>
              <a:t>dom </a:t>
            </a:r>
            <a:r>
              <a:rPr lang="cs-CZ" dirty="0" smtClean="0"/>
              <a:t>a </a:t>
            </a:r>
            <a:r>
              <a:rPr lang="cs-CZ" dirty="0"/>
              <a:t>zahradě, aby počkala na děti, až se probudí. Důvod, proč by to měl zajíček dělat, se vysvětluje jen zřídka.</a:t>
            </a:r>
          </a:p>
          <a:p>
            <a:pPr algn="just"/>
            <a:r>
              <a:rPr lang="cs-CZ" sz="4000" b="1" dirty="0" smtClean="0"/>
              <a:t>V Anglii?</a:t>
            </a:r>
            <a:endParaRPr lang="cs-CZ" sz="4000" b="1" dirty="0"/>
          </a:p>
          <a:p>
            <a:pPr algn="just"/>
            <a:r>
              <a:rPr lang="cs-CZ" dirty="0"/>
              <a:t>V Anglii tradičně ženy přivazují muže k židlím a za propuštění požadují peníze.</a:t>
            </a:r>
          </a:p>
          <a:p>
            <a:pPr algn="just"/>
            <a:r>
              <a:rPr lang="cs-CZ" sz="4000" b="1" dirty="0" smtClean="0"/>
              <a:t>V Norsku?</a:t>
            </a:r>
            <a:endParaRPr lang="cs-CZ" sz="4000" b="1" dirty="0"/>
          </a:p>
          <a:p>
            <a:pPr algn="just"/>
            <a:r>
              <a:rPr lang="cs-CZ" dirty="0"/>
              <a:t>V Norsku je, kromě lyžování v horách a malování vajíček, tradicí řešení </a:t>
            </a:r>
            <a:r>
              <a:rPr lang="cs-CZ" dirty="0" smtClean="0"/>
              <a:t>vražd.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5364088" y="75982"/>
            <a:ext cx="14382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Opakování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769446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en-US" dirty="0"/>
              <a:t>http://cs.wikipedia.org/wiki/Soubor:Christian_cross.svg</a:t>
            </a:r>
          </a:p>
          <a:p>
            <a:r>
              <a:rPr lang="en-US" dirty="0"/>
              <a:t>http://cs.wikipedia.org/wiki/K%C5%99es%C5%A5anstv%C3%AD</a:t>
            </a:r>
          </a:p>
          <a:p>
            <a:r>
              <a:rPr lang="en-US" dirty="0"/>
              <a:t>http://cs.wikipedia.org/wiki/Soubor:RozdestvoHristovo_RublevBlagSoborMK.jpg</a:t>
            </a:r>
          </a:p>
          <a:p>
            <a:r>
              <a:rPr lang="en-US" dirty="0"/>
              <a:t>http://cs.wikipedia.org/wiki/Soubor:Velikono%C4%8Dn%C3%AD_ber%C3%A1nek.jpg</a:t>
            </a:r>
          </a:p>
          <a:p>
            <a:r>
              <a:rPr lang="en-US" dirty="0"/>
              <a:t>http://cs.wikipedia.org/wiki/Soubor:Velikono%C4%8Dn%C3%AD_vaj%C3%AD%C4%8Dka_malovan%C3%A1_voskem.jpg</a:t>
            </a:r>
          </a:p>
          <a:p>
            <a:r>
              <a:rPr lang="en-US" dirty="0"/>
              <a:t>http://commons.wikimedia.org/wiki/File:Twelve-rod_pomlazka.jpg?uselang=cs</a:t>
            </a:r>
          </a:p>
          <a:p>
            <a:r>
              <a:rPr lang="en-US" dirty="0"/>
              <a:t>http://www.mikyfarm.cz/www-mikyfarm-cz/eshop/37-1-Pro-vytrvalost-For-Endurance</a:t>
            </a:r>
          </a:p>
          <a:p>
            <a:r>
              <a:rPr lang="en-US" dirty="0"/>
              <a:t>http://commons.wikimedia.org/wiki/File:Chocolate_easter_bunny.JPG?uselang=cs</a:t>
            </a:r>
          </a:p>
          <a:p>
            <a:r>
              <a:rPr lang="en-US" dirty="0" err="1"/>
              <a:t>Dostupné</a:t>
            </a:r>
            <a:r>
              <a:rPr lang="en-US" dirty="0"/>
              <a:t> pod </a:t>
            </a:r>
            <a:r>
              <a:rPr lang="en-US" dirty="0" err="1"/>
              <a:t>licencí:Creative</a:t>
            </a:r>
            <a:r>
              <a:rPr lang="en-US" dirty="0"/>
              <a:t> Commons </a:t>
            </a:r>
            <a:endParaRPr lang="cs-CZ" dirty="0" smtClean="0"/>
          </a:p>
          <a:p>
            <a:r>
              <a:rPr lang="en-US" dirty="0">
                <a:hlinkClick r:id="rId2"/>
              </a:rPr>
              <a:t>http://</a:t>
            </a:r>
            <a:r>
              <a:rPr lang="en-US" dirty="0" smtClean="0">
                <a:hlinkClick r:id="rId2"/>
              </a:rPr>
              <a:t>cs.wikipedia.org/wiki/Soubor:Simon_ushakov_last_supper_1685.jpg</a:t>
            </a:r>
            <a:endParaRPr lang="cs-CZ" dirty="0" smtClean="0"/>
          </a:p>
          <a:p>
            <a:r>
              <a:rPr lang="en-US" dirty="0">
                <a:hlinkClick r:id="rId3"/>
              </a:rPr>
              <a:t>http://</a:t>
            </a:r>
            <a:r>
              <a:rPr lang="en-US" dirty="0" smtClean="0">
                <a:hlinkClick r:id="rId3"/>
              </a:rPr>
              <a:t>cs.wikipedia.org/wiki/Soubor:Giotto_di_Bondone_035.jpg</a:t>
            </a:r>
            <a:endParaRPr lang="cs-CZ" dirty="0" smtClean="0"/>
          </a:p>
          <a:p>
            <a:r>
              <a:rPr lang="en-US" dirty="0">
                <a:hlinkClick r:id="rId4"/>
              </a:rPr>
              <a:t>http://cs.wikipedia.org/wiki/Soubor:Christ_in_Majesty_-_</a:t>
            </a:r>
            <a:r>
              <a:rPr lang="en-US" dirty="0" smtClean="0">
                <a:hlinkClick r:id="rId4"/>
              </a:rPr>
              <a:t>Stavelot_Bible.png</a:t>
            </a:r>
            <a:endParaRPr lang="cs-CZ" dirty="0" smtClean="0"/>
          </a:p>
          <a:p>
            <a:r>
              <a:rPr lang="en-US" dirty="0">
                <a:hlinkClick r:id="rId5"/>
              </a:rPr>
              <a:t>http://cs.wikipedia.org/wiki/Soubor:Easter_eggs_-_</a:t>
            </a:r>
            <a:r>
              <a:rPr lang="en-US" dirty="0" smtClean="0">
                <a:hlinkClick r:id="rId5"/>
              </a:rPr>
              <a:t>straw_decoration.jpg</a:t>
            </a:r>
            <a:endParaRPr lang="cs-CZ" dirty="0" smtClean="0"/>
          </a:p>
          <a:p>
            <a:endParaRPr lang="en-US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5631244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Vlastní 1">
      <a:dk1>
        <a:sysClr val="windowText" lastClr="000000"/>
      </a:dk1>
      <a:lt1>
        <a:sysClr val="window" lastClr="FFFFFF"/>
      </a:lt1>
      <a:dk2>
        <a:srgbClr val="575F6D"/>
      </a:dk2>
      <a:lt2>
        <a:srgbClr val="FFE635"/>
      </a:lt2>
      <a:accent1>
        <a:srgbClr val="00B050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65</TotalTime>
  <Words>571</Words>
  <Application>Microsoft Office PowerPoint</Application>
  <PresentationFormat>Předvádění na obrazovce (4:3)</PresentationFormat>
  <Paragraphs>78</Paragraphs>
  <Slides>16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Austin</vt:lpstr>
      <vt:lpstr>Velikonoce, křesťanský svátek.</vt:lpstr>
      <vt:lpstr>Křesťanství</vt:lpstr>
      <vt:lpstr>Prezentace aplikace PowerPoint</vt:lpstr>
      <vt:lpstr>Prezentace aplikace PowerPoint</vt:lpstr>
      <vt:lpstr>Velikonoce</vt:lpstr>
      <vt:lpstr>Zelený čtvrtek</vt:lpstr>
      <vt:lpstr>Velký pátek</vt:lpstr>
      <vt:lpstr>Bílá sobota</vt:lpstr>
      <vt:lpstr>Velikonoční symboly</vt:lpstr>
      <vt:lpstr>Velikonoční symboly</vt:lpstr>
      <vt:lpstr>Velikonoční symboly</vt:lpstr>
      <vt:lpstr>Velikonoční tradice</vt:lpstr>
      <vt:lpstr>Prezentace aplikace PowerPoint</vt:lpstr>
      <vt:lpstr>Jakou znáte velikonoční koledu?</vt:lpstr>
      <vt:lpstr>Znáš zahraniční velikonoční tradice?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cp:lastModifiedBy>Kacenka</cp:lastModifiedBy>
  <cp:revision>22</cp:revision>
  <dcterms:modified xsi:type="dcterms:W3CDTF">2012-05-23T14:10:29Z</dcterms:modified>
</cp:coreProperties>
</file>