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 id="2147483733" r:id="rId2"/>
  </p:sldMasterIdLst>
  <p:sldIdLst>
    <p:sldId id="265" r:id="rId3"/>
    <p:sldId id="259" r:id="rId4"/>
    <p:sldId id="260" r:id="rId5"/>
    <p:sldId id="261" r:id="rId6"/>
    <p:sldId id="262" r:id="rId7"/>
    <p:sldId id="263" r:id="rId8"/>
    <p:sldId id="258" r:id="rId9"/>
    <p:sldId id="266"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Střední styl 1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500"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8" name="Slide Number Placeholder 7"/>
          <p:cNvSpPr>
            <a:spLocks noGrp="1"/>
          </p:cNvSpPr>
          <p:nvPr>
            <p:ph type="sldNum" sz="quarter" idx="11"/>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
        <p:nvSpPr>
          <p:cNvPr id="9" name="Footer Placeholder 8"/>
          <p:cNvSpPr>
            <a:spLocks noGrp="1"/>
          </p:cNvSpPr>
          <p:nvPr>
            <p:ph type="ftr" sz="quarter" idx="12"/>
          </p:nvPr>
        </p:nvSpPr>
        <p:spPr/>
        <p:txBody>
          <a:bodyPr/>
          <a:lstStyle/>
          <a:p>
            <a:endParaRPr lang="cs-CZ">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5" name="Footer Placeholder 4"/>
          <p:cNvSpPr>
            <a:spLocks noGrp="1"/>
          </p:cNvSpPr>
          <p:nvPr>
            <p:ph type="ftr" sz="quarter" idx="11"/>
          </p:nvPr>
        </p:nvSpPr>
        <p:spPr/>
        <p:txBody>
          <a:bodyPr/>
          <a:lstStyle/>
          <a:p>
            <a:endParaRPr lang="cs-CZ">
              <a:solidFill>
                <a:prstClr val="black">
                  <a:tint val="75000"/>
                </a:prstClr>
              </a:solidFill>
            </a:endParaRPr>
          </a:p>
        </p:txBody>
      </p:sp>
      <p:sp>
        <p:nvSpPr>
          <p:cNvPr id="6" name="Slide Number Placeholder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5" name="Footer Placeholder 4"/>
          <p:cNvSpPr>
            <a:spLocks noGrp="1"/>
          </p:cNvSpPr>
          <p:nvPr>
            <p:ph type="ftr" sz="quarter" idx="11"/>
          </p:nvPr>
        </p:nvSpPr>
        <p:spPr/>
        <p:txBody>
          <a:bodyPr/>
          <a:lstStyle/>
          <a:p>
            <a:endParaRPr lang="cs-CZ">
              <a:solidFill>
                <a:prstClr val="black">
                  <a:tint val="75000"/>
                </a:prstClr>
              </a:solidFill>
            </a:endParaRPr>
          </a:p>
        </p:txBody>
      </p:sp>
      <p:sp>
        <p:nvSpPr>
          <p:cNvPr id="6" name="Slide Number Placeholder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6" name="Footer Placeholder 5"/>
          <p:cNvSpPr>
            <a:spLocks noGrp="1"/>
          </p:cNvSpPr>
          <p:nvPr>
            <p:ph type="ftr" sz="quarter" idx="11"/>
          </p:nvPr>
        </p:nvSpPr>
        <p:spPr/>
        <p:txBody>
          <a:bodyPr/>
          <a:lstStyle/>
          <a:p>
            <a:endParaRPr lang="cs-CZ">
              <a:solidFill>
                <a:prstClr val="black">
                  <a:tint val="75000"/>
                </a:prstClr>
              </a:solidFill>
            </a:endParaRPr>
          </a:p>
        </p:txBody>
      </p:sp>
      <p:sp>
        <p:nvSpPr>
          <p:cNvPr id="7" name="Slide Number Placeholder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8" name="Footer Placeholder 7"/>
          <p:cNvSpPr>
            <a:spLocks noGrp="1"/>
          </p:cNvSpPr>
          <p:nvPr>
            <p:ph type="ftr" sz="quarter" idx="11"/>
          </p:nvPr>
        </p:nvSpPr>
        <p:spPr/>
        <p:txBody>
          <a:bodyPr/>
          <a:lstStyle/>
          <a:p>
            <a:endParaRPr lang="cs-CZ">
              <a:solidFill>
                <a:prstClr val="black">
                  <a:tint val="75000"/>
                </a:prstClr>
              </a:solidFill>
            </a:endParaRPr>
          </a:p>
        </p:txBody>
      </p:sp>
      <p:sp>
        <p:nvSpPr>
          <p:cNvPr id="9" name="Slide Number Placeholder 8"/>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4" name="Footer Placeholder 3"/>
          <p:cNvSpPr>
            <a:spLocks noGrp="1"/>
          </p:cNvSpPr>
          <p:nvPr>
            <p:ph type="ftr" sz="quarter" idx="11"/>
          </p:nvPr>
        </p:nvSpPr>
        <p:spPr/>
        <p:txBody>
          <a:bodyPr/>
          <a:lstStyle/>
          <a:p>
            <a:endParaRPr lang="cs-CZ">
              <a:solidFill>
                <a:prstClr val="black">
                  <a:tint val="75000"/>
                </a:prstClr>
              </a:solidFill>
            </a:endParaRPr>
          </a:p>
        </p:txBody>
      </p:sp>
      <p:sp>
        <p:nvSpPr>
          <p:cNvPr id="5" name="Slide Number Placeholder 4"/>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3" name="Footer Placeholder 2"/>
          <p:cNvSpPr>
            <a:spLocks noGrp="1"/>
          </p:cNvSpPr>
          <p:nvPr>
            <p:ph type="ftr" sz="quarter" idx="11"/>
          </p:nvPr>
        </p:nvSpPr>
        <p:spPr/>
        <p:txBody>
          <a:bodyPr/>
          <a:lstStyle/>
          <a:p>
            <a:endParaRPr lang="cs-CZ">
              <a:solidFill>
                <a:prstClr val="black">
                  <a:tint val="75000"/>
                </a:prstClr>
              </a:solidFill>
            </a:endParaRPr>
          </a:p>
        </p:txBody>
      </p:sp>
      <p:sp>
        <p:nvSpPr>
          <p:cNvPr id="4" name="Slide Number Placeholder 3"/>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6" name="Footer Placeholder 5"/>
          <p:cNvSpPr>
            <a:spLocks noGrp="1"/>
          </p:cNvSpPr>
          <p:nvPr>
            <p:ph type="ftr" sz="quarter" idx="11"/>
          </p:nvPr>
        </p:nvSpPr>
        <p:spPr/>
        <p:txBody>
          <a:bodyPr/>
          <a:lstStyle/>
          <a:p>
            <a:endParaRPr lang="cs-CZ">
              <a:solidFill>
                <a:prstClr val="black">
                  <a:tint val="75000"/>
                </a:prstClr>
              </a:solidFill>
            </a:endParaRPr>
          </a:p>
        </p:txBody>
      </p:sp>
      <p:sp>
        <p:nvSpPr>
          <p:cNvPr id="7" name="Slide Number Placeholder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6" name="Footer Placeholder 5"/>
          <p:cNvSpPr>
            <a:spLocks noGrp="1"/>
          </p:cNvSpPr>
          <p:nvPr>
            <p:ph type="ftr" sz="quarter" idx="11"/>
          </p:nvPr>
        </p:nvSpPr>
        <p:spPr/>
        <p:txBody>
          <a:bodyPr/>
          <a:lstStyle/>
          <a:p>
            <a:endParaRPr lang="cs-CZ">
              <a:solidFill>
                <a:prstClr val="black">
                  <a:tint val="75000"/>
                </a:prstClr>
              </a:solidFill>
            </a:endParaRPr>
          </a:p>
        </p:txBody>
      </p:sp>
      <p:sp>
        <p:nvSpPr>
          <p:cNvPr id="7" name="Slide Number Placeholder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5" name="Footer Placeholder 4"/>
          <p:cNvSpPr>
            <a:spLocks noGrp="1"/>
          </p:cNvSpPr>
          <p:nvPr>
            <p:ph type="ftr" sz="quarter" idx="11"/>
          </p:nvPr>
        </p:nvSpPr>
        <p:spPr/>
        <p:txBody>
          <a:bodyPr/>
          <a:lstStyle/>
          <a:p>
            <a:endParaRPr lang="cs-CZ">
              <a:solidFill>
                <a:prstClr val="black">
                  <a:tint val="75000"/>
                </a:prstClr>
              </a:solidFill>
            </a:endParaRPr>
          </a:p>
        </p:txBody>
      </p:sp>
      <p:sp>
        <p:nvSpPr>
          <p:cNvPr id="6" name="Slide Number Placeholder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5" name="Footer Placeholder 4"/>
          <p:cNvSpPr>
            <a:spLocks noGrp="1"/>
          </p:cNvSpPr>
          <p:nvPr>
            <p:ph type="ftr" sz="quarter" idx="11"/>
          </p:nvPr>
        </p:nvSpPr>
        <p:spPr/>
        <p:txBody>
          <a:bodyPr/>
          <a:lstStyle/>
          <a:p>
            <a:endParaRPr lang="cs-CZ">
              <a:solidFill>
                <a:prstClr val="black">
                  <a:tint val="75000"/>
                </a:prstClr>
              </a:solidFill>
            </a:endParaRPr>
          </a:p>
        </p:txBody>
      </p:sp>
      <p:sp>
        <p:nvSpPr>
          <p:cNvPr id="6" name="Slide Number Placeholder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95036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01164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22196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42108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01279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150505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0378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189135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531868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7287972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015556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18A2481B-5154-415F-B752-558547769AA3}" type="datetimeFigureOut">
              <a:rPr lang="cs-CZ" smtClean="0">
                <a:solidFill>
                  <a:prstClr val="black">
                    <a:tint val="75000"/>
                  </a:prstClr>
                </a:solidFill>
              </a:rPr>
              <a:pPr/>
              <a:t>12.9.2011</a:t>
            </a:fld>
            <a:endParaRPr lang="cs-CZ">
              <a:solidFill>
                <a:prstClr val="black">
                  <a:tint val="7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tint val="7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solidFill>
                  <a:prstClr val="black">
                    <a:tint val="75000"/>
                  </a:prstClr>
                </a:solidFill>
              </a:rPr>
              <a:pPr/>
              <a:t>13.9.2011</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63293724"/>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obrázek 2"/>
          <p:cNvPicPr>
            <a:picLocks noChangeAspect="1" noChangeArrowheads="1"/>
          </p:cNvPicPr>
          <p:nvPr/>
        </p:nvPicPr>
        <p:blipFill>
          <a:blip r:embed="rId2" cstate="print"/>
          <a:srcRect/>
          <a:stretch>
            <a:fillRect/>
          </a:stretch>
        </p:blipFill>
        <p:spPr bwMode="auto">
          <a:xfrm>
            <a:off x="1907704" y="332656"/>
            <a:ext cx="5600700" cy="1047750"/>
          </a:xfrm>
          <a:prstGeom prst="rect">
            <a:avLst/>
          </a:prstGeom>
          <a:noFill/>
          <a:ln w="9525">
            <a:noFill/>
            <a:miter lim="800000"/>
            <a:headEnd/>
            <a:tailEnd/>
          </a:ln>
        </p:spPr>
      </p:pic>
      <p:pic>
        <p:nvPicPr>
          <p:cNvPr id="1028" name="obrázek 2" descr="C:\Documents and Settings\OEM\Dokumenty\Obrázky\2.ZŠ-panáčci\2zs_logo2-color.JPG"/>
          <p:cNvPicPr>
            <a:picLocks noChangeAspect="1" noChangeArrowheads="1"/>
          </p:cNvPicPr>
          <p:nvPr/>
        </p:nvPicPr>
        <p:blipFill>
          <a:blip r:embed="rId3" cstate="print"/>
          <a:srcRect/>
          <a:stretch>
            <a:fillRect/>
          </a:stretch>
        </p:blipFill>
        <p:spPr bwMode="auto">
          <a:xfrm>
            <a:off x="2411760" y="1412776"/>
            <a:ext cx="4129841" cy="3801642"/>
          </a:xfrm>
          <a:prstGeom prst="rect">
            <a:avLst/>
          </a:prstGeom>
          <a:noFill/>
          <a:ln w="9525">
            <a:noFill/>
            <a:miter lim="800000"/>
            <a:headEnd/>
            <a:tailEnd/>
          </a:ln>
        </p:spPr>
      </p:pic>
      <p:graphicFrame>
        <p:nvGraphicFramePr>
          <p:cNvPr id="7" name="Tabulka 6"/>
          <p:cNvGraphicFramePr>
            <a:graphicFrameLocks noGrp="1"/>
          </p:cNvGraphicFramePr>
          <p:nvPr>
            <p:extLst>
              <p:ext uri="{D42A27DB-BD31-4B8C-83A1-F6EECF244321}">
                <p14:modId xmlns:p14="http://schemas.microsoft.com/office/powerpoint/2010/main" val="1429657534"/>
              </p:ext>
            </p:extLst>
          </p:nvPr>
        </p:nvGraphicFramePr>
        <p:xfrm>
          <a:off x="683568" y="5229200"/>
          <a:ext cx="7848872" cy="1402080"/>
        </p:xfrm>
        <a:graphic>
          <a:graphicData uri="http://schemas.openxmlformats.org/drawingml/2006/table">
            <a:tbl>
              <a:tblPr/>
              <a:tblGrid>
                <a:gridCol w="2376264"/>
                <a:gridCol w="5472608"/>
              </a:tblGrid>
              <a:tr h="348146">
                <a:tc>
                  <a:txBody>
                    <a:bodyPr/>
                    <a:lstStyle/>
                    <a:p>
                      <a:pPr>
                        <a:lnSpc>
                          <a:spcPct val="115000"/>
                        </a:lnSpc>
                        <a:spcAft>
                          <a:spcPts val="0"/>
                        </a:spcAft>
                      </a:pPr>
                      <a:r>
                        <a:rPr lang="cs-CZ" sz="2000" dirty="0">
                          <a:latin typeface="Calibri"/>
                          <a:ea typeface="Calibri"/>
                          <a:cs typeface="Times New Roman"/>
                        </a:rPr>
                        <a:t>Číslo projektu</a:t>
                      </a:r>
                      <a:endParaRPr lang="cs-CZ" sz="1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0" dirty="0">
                          <a:latin typeface="Times New Roman,Bold"/>
                          <a:ea typeface="Calibri"/>
                          <a:cs typeface="Times New Roman,Bold"/>
                        </a:rPr>
                        <a:t>CZ.1.07/1.4.00/21.1405</a:t>
                      </a:r>
                      <a:endParaRPr lang="cs-CZ" sz="1000" b="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sady materiálů</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Občanská</a:t>
                      </a:r>
                      <a:r>
                        <a:rPr lang="cs-CZ" sz="2000" b="1" baseline="0" dirty="0" smtClean="0">
                          <a:latin typeface="Times New Roman"/>
                          <a:ea typeface="Calibri"/>
                          <a:cs typeface="Times New Roman"/>
                        </a:rPr>
                        <a:t> výchova</a:t>
                      </a:r>
                      <a:endParaRPr lang="cs-CZ" sz="2000" b="1"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materiálu</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VY_32_INOVACE_20_ Volba povolání</a:t>
                      </a:r>
                      <a:endParaRPr lang="cs-CZ" sz="2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Autor</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aseline="0" dirty="0" smtClean="0">
                          <a:latin typeface="Times New Roman"/>
                          <a:ea typeface="Calibri"/>
                          <a:cs typeface="Times New Roman"/>
                        </a:rPr>
                        <a:t> </a:t>
                      </a:r>
                      <a:r>
                        <a:rPr lang="cs-CZ" sz="2000" baseline="0" dirty="0" err="1" smtClean="0">
                          <a:latin typeface="Times New Roman"/>
                          <a:ea typeface="Calibri"/>
                          <a:cs typeface="Times New Roman"/>
                        </a:rPr>
                        <a:t>Motejlková</a:t>
                      </a:r>
                      <a:r>
                        <a:rPr lang="cs-CZ" sz="2000" baseline="0" smtClean="0">
                          <a:latin typeface="Times New Roman"/>
                          <a:ea typeface="Calibri"/>
                          <a:cs typeface="Times New Roman"/>
                        </a:rPr>
                        <a:t> Věra</a:t>
                      </a:r>
                      <a:endParaRPr lang="cs-CZ" sz="2000"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556271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780928"/>
            <a:ext cx="8229600" cy="1600200"/>
          </a:xfrm>
        </p:spPr>
        <p:txBody>
          <a:bodyPr/>
          <a:lstStyle/>
          <a:p>
            <a:r>
              <a:rPr lang="cs-CZ" sz="8800" b="1" i="1" dirty="0" smtClean="0">
                <a:solidFill>
                  <a:srgbClr val="002060"/>
                </a:solidFill>
              </a:rPr>
              <a:t>Volba povolání</a:t>
            </a:r>
            <a:endParaRPr lang="cs-CZ" sz="8800" b="1" i="1" dirty="0">
              <a:solidFill>
                <a:srgbClr val="002060"/>
              </a:solidFill>
            </a:endParaRPr>
          </a:p>
        </p:txBody>
      </p:sp>
    </p:spTree>
    <p:extLst>
      <p:ext uri="{BB962C8B-B14F-4D97-AF65-F5344CB8AC3E}">
        <p14:creationId xmlns:p14="http://schemas.microsoft.com/office/powerpoint/2010/main" val="42569207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32436"/>
            <a:ext cx="8697144" cy="4077072"/>
          </a:xfrm>
        </p:spPr>
        <p:txBody>
          <a:bodyPr/>
          <a:lstStyle/>
          <a:p>
            <a:r>
              <a:rPr lang="cs-CZ" b="1" dirty="0" smtClean="0">
                <a:solidFill>
                  <a:srgbClr val="002060"/>
                </a:solidFill>
              </a:rPr>
              <a:t>Vytvoř myšlenkovou mapu</a:t>
            </a:r>
            <a:br>
              <a:rPr lang="cs-CZ" b="1" dirty="0" smtClean="0">
                <a:solidFill>
                  <a:srgbClr val="002060"/>
                </a:solidFill>
              </a:rPr>
            </a:br>
            <a:r>
              <a:rPr lang="cs-CZ" b="1" dirty="0" smtClean="0">
                <a:solidFill>
                  <a:srgbClr val="002060"/>
                </a:solidFill>
              </a:rPr>
              <a:t/>
            </a:r>
            <a:br>
              <a:rPr lang="cs-CZ" b="1" dirty="0" smtClean="0">
                <a:solidFill>
                  <a:srgbClr val="002060"/>
                </a:solidFill>
              </a:rPr>
            </a:br>
            <a:r>
              <a:rPr lang="cs-CZ" b="1" dirty="0" smtClean="0">
                <a:solidFill>
                  <a:srgbClr val="002060"/>
                </a:solidFill>
              </a:rPr>
              <a:t> na téma </a:t>
            </a:r>
            <a:r>
              <a:rPr lang="cs-CZ" b="1" i="1" dirty="0" smtClean="0">
                <a:solidFill>
                  <a:srgbClr val="002060"/>
                </a:solidFill>
              </a:rPr>
              <a:t>přijímací pohovor</a:t>
            </a:r>
            <a:endParaRPr lang="cs-CZ" b="1" i="1" dirty="0">
              <a:solidFill>
                <a:srgbClr val="002060"/>
              </a:solidFill>
            </a:endParaRPr>
          </a:p>
        </p:txBody>
      </p:sp>
    </p:spTree>
    <p:extLst>
      <p:ext uri="{BB962C8B-B14F-4D97-AF65-F5344CB8AC3E}">
        <p14:creationId xmlns:p14="http://schemas.microsoft.com/office/powerpoint/2010/main" val="26610722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662256025"/>
              </p:ext>
            </p:extLst>
          </p:nvPr>
        </p:nvGraphicFramePr>
        <p:xfrm>
          <a:off x="395536" y="836712"/>
          <a:ext cx="8568952" cy="4815840"/>
        </p:xfrm>
        <a:graphic>
          <a:graphicData uri="http://schemas.openxmlformats.org/drawingml/2006/table">
            <a:tbl>
              <a:tblPr firstRow="1" bandRow="1">
                <a:tableStyleId>{5940675A-B579-460E-94D1-54222C63F5DA}</a:tableStyleId>
              </a:tblPr>
              <a:tblGrid>
                <a:gridCol w="4284476"/>
                <a:gridCol w="4284476"/>
              </a:tblGrid>
              <a:tr h="370840">
                <a:tc>
                  <a:txBody>
                    <a:bodyPr/>
                    <a:lstStyle/>
                    <a:p>
                      <a:pPr algn="ctr"/>
                      <a:r>
                        <a:rPr lang="cs-CZ" sz="2400" b="1" dirty="0" smtClean="0">
                          <a:solidFill>
                            <a:srgbClr val="002060"/>
                          </a:solidFill>
                        </a:rPr>
                        <a:t>Motivační dopis</a:t>
                      </a:r>
                      <a:endParaRPr lang="cs-CZ" sz="2400" b="1" dirty="0">
                        <a:solidFill>
                          <a:srgbClr val="002060"/>
                        </a:solidFill>
                      </a:endParaRPr>
                    </a:p>
                  </a:txBody>
                  <a:tcPr/>
                </a:tc>
                <a:tc>
                  <a:txBody>
                    <a:bodyPr/>
                    <a:lstStyle/>
                    <a:p>
                      <a:pPr algn="ctr"/>
                      <a:r>
                        <a:rPr lang="cs-CZ" sz="2400" b="1" dirty="0" smtClean="0">
                          <a:solidFill>
                            <a:srgbClr val="002060"/>
                          </a:solidFill>
                        </a:rPr>
                        <a:t>Strukturální</a:t>
                      </a:r>
                      <a:r>
                        <a:rPr lang="cs-CZ" sz="2400" b="1" baseline="0" dirty="0" smtClean="0">
                          <a:solidFill>
                            <a:srgbClr val="002060"/>
                          </a:solidFill>
                        </a:rPr>
                        <a:t> životopis (CV)</a:t>
                      </a:r>
                      <a:endParaRPr lang="cs-CZ" sz="2400" b="1" dirty="0">
                        <a:solidFill>
                          <a:srgbClr val="002060"/>
                        </a:solidFill>
                      </a:endParaRPr>
                    </a:p>
                  </a:txBody>
                  <a:tcPr/>
                </a:tc>
              </a:tr>
              <a:tr h="370840">
                <a:tc>
                  <a:txBody>
                    <a:bodyPr/>
                    <a:lstStyle/>
                    <a:p>
                      <a:pPr marL="342900" indent="-342900">
                        <a:buFont typeface="+mj-lt"/>
                        <a:buAutoNum type="arabicPeriod"/>
                      </a:pPr>
                      <a:r>
                        <a:rPr lang="cs-CZ" sz="2000" b="1" dirty="0" smtClean="0"/>
                        <a:t>Firma, odpovědná osoba</a:t>
                      </a:r>
                    </a:p>
                    <a:p>
                      <a:pPr marL="342900" indent="-342900">
                        <a:buFont typeface="+mj-lt"/>
                        <a:buAutoNum type="arabicPeriod"/>
                      </a:pPr>
                      <a:r>
                        <a:rPr lang="cs-CZ" sz="2000" b="1" dirty="0" smtClean="0"/>
                        <a:t>Oslovení</a:t>
                      </a:r>
                    </a:p>
                    <a:p>
                      <a:pPr marL="342900" indent="-342900">
                        <a:buFont typeface="+mj-lt"/>
                        <a:buAutoNum type="arabicPeriod"/>
                      </a:pPr>
                      <a:r>
                        <a:rPr lang="cs-CZ" sz="2000" b="1" dirty="0" smtClean="0"/>
                        <a:t>Reakce na nabídku + zdroj informace</a:t>
                      </a:r>
                    </a:p>
                    <a:p>
                      <a:pPr marL="342900" indent="-342900">
                        <a:buFont typeface="+mj-lt"/>
                        <a:buAutoNum type="arabicPeriod"/>
                      </a:pPr>
                      <a:r>
                        <a:rPr lang="cs-CZ" sz="2000" b="1" dirty="0" smtClean="0"/>
                        <a:t>Zájem</a:t>
                      </a:r>
                      <a:r>
                        <a:rPr lang="cs-CZ" sz="2000" b="1" baseline="0" dirty="0" smtClean="0"/>
                        <a:t> o práci, brigádu</a:t>
                      </a:r>
                    </a:p>
                    <a:p>
                      <a:pPr marL="342900" indent="-342900">
                        <a:buFont typeface="+mj-lt"/>
                        <a:buAutoNum type="arabicPeriod"/>
                      </a:pPr>
                      <a:r>
                        <a:rPr lang="cs-CZ" sz="2000" b="1" baseline="0" dirty="0" smtClean="0"/>
                        <a:t>Splnění požadavků – studium, pozice v zaměstnání, přednosti</a:t>
                      </a:r>
                    </a:p>
                    <a:p>
                      <a:pPr marL="342900" indent="-342900">
                        <a:buFont typeface="+mj-lt"/>
                        <a:buAutoNum type="arabicPeriod"/>
                      </a:pPr>
                      <a:r>
                        <a:rPr lang="cs-CZ" sz="2000" b="1" baseline="0" dirty="0" smtClean="0"/>
                        <a:t>Dostavení se na pohovor</a:t>
                      </a:r>
                    </a:p>
                    <a:p>
                      <a:pPr marL="342900" indent="-342900">
                        <a:buFont typeface="+mj-lt"/>
                        <a:buAutoNum type="arabicPeriod"/>
                      </a:pPr>
                      <a:r>
                        <a:rPr lang="cs-CZ" sz="2000" b="1" baseline="0" dirty="0" smtClean="0"/>
                        <a:t>Rozloučení, podpis</a:t>
                      </a:r>
                    </a:p>
                    <a:p>
                      <a:pPr marL="342900" indent="-342900">
                        <a:buFont typeface="+mj-lt"/>
                        <a:buAutoNum type="arabicPeriod"/>
                      </a:pPr>
                      <a:r>
                        <a:rPr lang="cs-CZ" sz="2000" b="1" baseline="0" dirty="0" smtClean="0"/>
                        <a:t>Místo, datum</a:t>
                      </a:r>
                      <a:endParaRPr lang="cs-CZ" sz="2000" b="1" dirty="0" smtClean="0"/>
                    </a:p>
                    <a:p>
                      <a:pPr marL="342900" indent="-342900">
                        <a:buFont typeface="+mj-lt"/>
                        <a:buAutoNum type="arabicPeriod"/>
                      </a:pPr>
                      <a:endParaRPr lang="cs-CZ" sz="2000" b="1" dirty="0" smtClean="0"/>
                    </a:p>
                    <a:p>
                      <a:pPr marL="342900" indent="-342900">
                        <a:buFont typeface="+mj-lt"/>
                        <a:buAutoNum type="arabicPeriod"/>
                      </a:pPr>
                      <a:endParaRPr lang="cs-CZ" sz="2000" b="1" dirty="0"/>
                    </a:p>
                  </a:txBody>
                  <a:tcPr/>
                </a:tc>
                <a:tc>
                  <a:txBody>
                    <a:bodyPr/>
                    <a:lstStyle/>
                    <a:p>
                      <a:pPr marL="342900" indent="-342900">
                        <a:buFont typeface="+mj-lt"/>
                        <a:buAutoNum type="arabicPeriod"/>
                      </a:pPr>
                      <a:r>
                        <a:rPr lang="cs-CZ" sz="2000" b="1" dirty="0" smtClean="0"/>
                        <a:t>Jméno</a:t>
                      </a:r>
                    </a:p>
                    <a:p>
                      <a:pPr marL="342900" indent="-342900">
                        <a:buFont typeface="+mj-lt"/>
                        <a:buAutoNum type="arabicPeriod"/>
                      </a:pPr>
                      <a:r>
                        <a:rPr lang="cs-CZ" sz="2000" b="1" dirty="0" smtClean="0"/>
                        <a:t>Adresa</a:t>
                      </a:r>
                    </a:p>
                    <a:p>
                      <a:pPr marL="342900" indent="-342900">
                        <a:buFont typeface="+mj-lt"/>
                        <a:buAutoNum type="arabicPeriod"/>
                      </a:pPr>
                      <a:r>
                        <a:rPr lang="cs-CZ" sz="2000" b="1" dirty="0" smtClean="0"/>
                        <a:t>Kontakty</a:t>
                      </a:r>
                    </a:p>
                    <a:p>
                      <a:pPr marL="342900" indent="-342900">
                        <a:buFont typeface="+mj-lt"/>
                        <a:buAutoNum type="arabicPeriod"/>
                      </a:pPr>
                      <a:r>
                        <a:rPr lang="cs-CZ" sz="2000" b="1" dirty="0" smtClean="0"/>
                        <a:t>Dosažené vzdělání (roky, školy)</a:t>
                      </a:r>
                    </a:p>
                    <a:p>
                      <a:pPr marL="342900" indent="-342900">
                        <a:buFont typeface="+mj-lt"/>
                        <a:buAutoNum type="arabicPeriod"/>
                      </a:pPr>
                      <a:r>
                        <a:rPr lang="cs-CZ" sz="2000" b="1" dirty="0" smtClean="0"/>
                        <a:t>Doplňkové vzdělání </a:t>
                      </a:r>
                    </a:p>
                    <a:p>
                      <a:pPr marL="0" indent="0">
                        <a:buFont typeface="+mj-lt"/>
                        <a:buNone/>
                      </a:pPr>
                      <a:r>
                        <a:rPr lang="cs-CZ" sz="2000" b="1" dirty="0" smtClean="0"/>
                        <a:t>     (roky, kurzy)</a:t>
                      </a:r>
                    </a:p>
                    <a:p>
                      <a:pPr marL="0" indent="0">
                        <a:buFont typeface="+mj-lt"/>
                        <a:buNone/>
                      </a:pPr>
                      <a:r>
                        <a:rPr lang="cs-CZ" sz="2000" b="1" dirty="0" smtClean="0"/>
                        <a:t>6.  Pracovní zkušenosti</a:t>
                      </a:r>
                    </a:p>
                    <a:p>
                      <a:pPr marL="0" indent="0">
                        <a:buFont typeface="+mj-lt"/>
                        <a:buNone/>
                      </a:pPr>
                      <a:r>
                        <a:rPr lang="cs-CZ" sz="2000" b="1" baseline="0" dirty="0" smtClean="0"/>
                        <a:t>     </a:t>
                      </a:r>
                      <a:r>
                        <a:rPr lang="cs-CZ" sz="2000" b="1" dirty="0" smtClean="0"/>
                        <a:t> (roky, zaměstnavatel,</a:t>
                      </a:r>
                      <a:r>
                        <a:rPr lang="cs-CZ" sz="2000" b="1" baseline="0" dirty="0" smtClean="0"/>
                        <a:t> </a:t>
                      </a:r>
                      <a:r>
                        <a:rPr lang="cs-CZ" sz="2000" b="1" dirty="0" smtClean="0"/>
                        <a:t>pozice)</a:t>
                      </a:r>
                    </a:p>
                    <a:p>
                      <a:pPr marL="0" indent="0">
                        <a:buFont typeface="+mj-lt"/>
                        <a:buNone/>
                      </a:pPr>
                      <a:r>
                        <a:rPr lang="cs-CZ" sz="2000" b="1" baseline="0" dirty="0" smtClean="0"/>
                        <a:t> 7.  Jazykové znalosti</a:t>
                      </a:r>
                    </a:p>
                    <a:p>
                      <a:pPr marL="0" indent="0">
                        <a:buFont typeface="+mj-lt"/>
                        <a:buNone/>
                      </a:pPr>
                      <a:r>
                        <a:rPr lang="cs-CZ" sz="2000" b="1" dirty="0" smtClean="0"/>
                        <a:t> 8.  Počítačové znalosti</a:t>
                      </a:r>
                    </a:p>
                    <a:p>
                      <a:pPr marL="0" indent="0">
                        <a:buFont typeface="+mj-lt"/>
                        <a:buNone/>
                      </a:pPr>
                      <a:r>
                        <a:rPr lang="cs-CZ" sz="2000" b="1" dirty="0" smtClean="0"/>
                        <a:t> 9.  Úspěchy ocenění</a:t>
                      </a:r>
                    </a:p>
                    <a:p>
                      <a:pPr marL="342900" indent="-342900">
                        <a:buFont typeface="+mj-lt"/>
                        <a:buAutoNum type="arabicPeriod" startAt="10"/>
                      </a:pPr>
                      <a:r>
                        <a:rPr lang="cs-CZ" sz="2000" b="1" dirty="0" smtClean="0"/>
                        <a:t>Vlastnosti</a:t>
                      </a:r>
                    </a:p>
                    <a:p>
                      <a:pPr marL="342900" indent="-342900">
                        <a:buFont typeface="+mj-lt"/>
                        <a:buAutoNum type="arabicPeriod" startAt="10"/>
                      </a:pPr>
                      <a:r>
                        <a:rPr lang="cs-CZ" sz="2000" b="1" dirty="0" smtClean="0"/>
                        <a:t> Řidičský průkaz</a:t>
                      </a:r>
                    </a:p>
                    <a:p>
                      <a:pPr marL="342900" indent="-342900">
                        <a:buFont typeface="+mj-lt"/>
                        <a:buAutoNum type="arabicPeriod" startAt="10"/>
                      </a:pPr>
                      <a:r>
                        <a:rPr lang="cs-CZ" sz="2000" b="1" dirty="0" smtClean="0"/>
                        <a:t> Zájmy</a:t>
                      </a:r>
                      <a:endParaRPr lang="cs-CZ" sz="2000" b="1" dirty="0"/>
                    </a:p>
                  </a:txBody>
                  <a:tcPr/>
                </a:tc>
              </a:tr>
            </a:tbl>
          </a:graphicData>
        </a:graphic>
      </p:graphicFrame>
    </p:spTree>
    <p:extLst>
      <p:ext uri="{BB962C8B-B14F-4D97-AF65-F5344CB8AC3E}">
        <p14:creationId xmlns:p14="http://schemas.microsoft.com/office/powerpoint/2010/main" val="23346893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1123528"/>
          </a:xfrm>
        </p:spPr>
        <p:txBody>
          <a:bodyPr/>
          <a:lstStyle/>
          <a:p>
            <a:r>
              <a:rPr lang="cs-CZ" dirty="0" smtClean="0">
                <a:solidFill>
                  <a:srgbClr val="002060"/>
                </a:solidFill>
              </a:rPr>
              <a:t>Životopis (CV)</a:t>
            </a:r>
            <a:endParaRPr lang="cs-CZ" dirty="0">
              <a:solidFill>
                <a:srgbClr val="002060"/>
              </a:solidFill>
            </a:endParaRPr>
          </a:p>
        </p:txBody>
      </p:sp>
      <p:sp>
        <p:nvSpPr>
          <p:cNvPr id="5" name="TextovéPole 4"/>
          <p:cNvSpPr txBox="1"/>
          <p:nvPr/>
        </p:nvSpPr>
        <p:spPr>
          <a:xfrm>
            <a:off x="755576" y="1412776"/>
            <a:ext cx="7178568" cy="5078313"/>
          </a:xfrm>
          <a:prstGeom prst="rect">
            <a:avLst/>
          </a:prstGeom>
          <a:noFill/>
        </p:spPr>
        <p:txBody>
          <a:bodyPr wrap="none" rtlCol="0">
            <a:spAutoFit/>
          </a:bodyPr>
          <a:lstStyle/>
          <a:p>
            <a:r>
              <a:rPr lang="cs-CZ" b="1" dirty="0" smtClean="0"/>
              <a:t>Jméno:  </a:t>
            </a:r>
            <a:r>
              <a:rPr lang="cs-CZ" b="1" dirty="0" smtClean="0">
                <a:solidFill>
                  <a:srgbClr val="002060"/>
                </a:solidFill>
              </a:rPr>
              <a:t>Ing. Jan Novák</a:t>
            </a:r>
            <a:endParaRPr lang="cs-CZ" b="1" dirty="0">
              <a:solidFill>
                <a:srgbClr val="002060"/>
              </a:solidFill>
            </a:endParaRPr>
          </a:p>
          <a:p>
            <a:r>
              <a:rPr lang="cs-CZ" b="1" dirty="0" smtClean="0"/>
              <a:t>Adresa: </a:t>
            </a:r>
            <a:r>
              <a:rPr lang="cs-CZ" b="1" dirty="0" smtClean="0">
                <a:solidFill>
                  <a:srgbClr val="002060"/>
                </a:solidFill>
              </a:rPr>
              <a:t>Nová 3, 110 00 Praha 1</a:t>
            </a:r>
          </a:p>
          <a:p>
            <a:r>
              <a:rPr lang="cs-CZ" b="1" dirty="0" smtClean="0"/>
              <a:t>Kontakty: </a:t>
            </a:r>
            <a:r>
              <a:rPr lang="cs-CZ" b="1" dirty="0" smtClean="0">
                <a:solidFill>
                  <a:srgbClr val="002060"/>
                </a:solidFill>
              </a:rPr>
              <a:t>tel: 602 123 654</a:t>
            </a:r>
          </a:p>
          <a:p>
            <a:r>
              <a:rPr lang="cs-CZ" b="1" dirty="0">
                <a:solidFill>
                  <a:srgbClr val="002060"/>
                </a:solidFill>
              </a:rPr>
              <a:t> </a:t>
            </a:r>
            <a:r>
              <a:rPr lang="cs-CZ" b="1" dirty="0" smtClean="0">
                <a:solidFill>
                  <a:srgbClr val="002060"/>
                </a:solidFill>
              </a:rPr>
              <a:t>                  e-mail: j.novak@seznam.cz</a:t>
            </a:r>
            <a:endParaRPr lang="cs-CZ" b="1" dirty="0">
              <a:solidFill>
                <a:srgbClr val="002060"/>
              </a:solidFill>
            </a:endParaRPr>
          </a:p>
          <a:p>
            <a:r>
              <a:rPr lang="cs-CZ" b="1" dirty="0"/>
              <a:t>Dosažené </a:t>
            </a:r>
            <a:r>
              <a:rPr lang="cs-CZ" b="1" dirty="0" smtClean="0"/>
              <a:t>vzdělání: </a:t>
            </a:r>
            <a:r>
              <a:rPr lang="cs-CZ" b="1" dirty="0" smtClean="0">
                <a:solidFill>
                  <a:srgbClr val="002060"/>
                </a:solidFill>
              </a:rPr>
              <a:t>2004 – 2009 VŠE Praha, fakulta managementu</a:t>
            </a:r>
          </a:p>
          <a:p>
            <a:r>
              <a:rPr lang="cs-CZ" b="1" dirty="0" smtClean="0">
                <a:solidFill>
                  <a:srgbClr val="002060"/>
                </a:solidFill>
              </a:rPr>
              <a:t>                                     2000 – 2004 Anglické gymnázium, Praha</a:t>
            </a:r>
            <a:endParaRPr lang="cs-CZ" b="1" dirty="0">
              <a:solidFill>
                <a:srgbClr val="002060"/>
              </a:solidFill>
            </a:endParaRPr>
          </a:p>
          <a:p>
            <a:r>
              <a:rPr lang="cs-CZ" b="1" dirty="0"/>
              <a:t>Doplňkové vzdělání </a:t>
            </a:r>
            <a:r>
              <a:rPr lang="cs-CZ" b="1" dirty="0" smtClean="0"/>
              <a:t>: </a:t>
            </a:r>
            <a:r>
              <a:rPr lang="cs-CZ" b="1" dirty="0" smtClean="0">
                <a:solidFill>
                  <a:srgbClr val="002060"/>
                </a:solidFill>
              </a:rPr>
              <a:t>2002 – Středoškolský výměnný pobyt, VB</a:t>
            </a:r>
            <a:r>
              <a:rPr lang="cs-CZ" b="1" dirty="0" smtClean="0"/>
              <a:t>     </a:t>
            </a:r>
          </a:p>
          <a:p>
            <a:r>
              <a:rPr lang="cs-CZ" b="1" dirty="0" smtClean="0"/>
              <a:t>Pracovní zkušenosti: </a:t>
            </a:r>
            <a:r>
              <a:rPr lang="cs-CZ" b="1" dirty="0" smtClean="0">
                <a:solidFill>
                  <a:srgbClr val="002060"/>
                </a:solidFill>
              </a:rPr>
              <a:t>2009-2010 – IGT, s.r.o., Praha</a:t>
            </a:r>
            <a:endParaRPr lang="cs-CZ" b="1" dirty="0">
              <a:solidFill>
                <a:srgbClr val="002060"/>
              </a:solidFill>
            </a:endParaRPr>
          </a:p>
          <a:p>
            <a:r>
              <a:rPr lang="cs-CZ" b="1" dirty="0">
                <a:solidFill>
                  <a:srgbClr val="002060"/>
                </a:solidFill>
              </a:rPr>
              <a:t>       </a:t>
            </a:r>
            <a:r>
              <a:rPr lang="cs-CZ" b="1" dirty="0" smtClean="0">
                <a:solidFill>
                  <a:srgbClr val="002060"/>
                </a:solidFill>
              </a:rPr>
              <a:t>                                                     pozice – obchodní ředitel</a:t>
            </a:r>
            <a:endParaRPr lang="cs-CZ" b="1" dirty="0">
              <a:solidFill>
                <a:srgbClr val="002060"/>
              </a:solidFill>
            </a:endParaRPr>
          </a:p>
          <a:p>
            <a:r>
              <a:rPr lang="cs-CZ" b="1" dirty="0" smtClean="0"/>
              <a:t>Jazykové znalosti:  </a:t>
            </a:r>
            <a:r>
              <a:rPr lang="cs-CZ" b="1" dirty="0" smtClean="0">
                <a:solidFill>
                  <a:srgbClr val="002060"/>
                </a:solidFill>
              </a:rPr>
              <a:t>anglický jazyk – FCE</a:t>
            </a:r>
          </a:p>
          <a:p>
            <a:r>
              <a:rPr lang="cs-CZ" b="1" dirty="0">
                <a:solidFill>
                  <a:srgbClr val="002060"/>
                </a:solidFill>
              </a:rPr>
              <a:t> </a:t>
            </a:r>
            <a:r>
              <a:rPr lang="cs-CZ" b="1" dirty="0" smtClean="0">
                <a:solidFill>
                  <a:srgbClr val="002060"/>
                </a:solidFill>
              </a:rPr>
              <a:t>                                  německý jazyk – mírně pokročilý</a:t>
            </a:r>
            <a:endParaRPr lang="cs-CZ" b="1" dirty="0">
              <a:solidFill>
                <a:srgbClr val="002060"/>
              </a:solidFill>
            </a:endParaRPr>
          </a:p>
          <a:p>
            <a:r>
              <a:rPr lang="cs-CZ" b="1" dirty="0" smtClean="0"/>
              <a:t>Počítačové znalosti: </a:t>
            </a:r>
            <a:r>
              <a:rPr lang="cs-CZ" b="1" dirty="0" smtClean="0">
                <a:solidFill>
                  <a:srgbClr val="002060"/>
                </a:solidFill>
              </a:rPr>
              <a:t>Microsoft Word – expert</a:t>
            </a:r>
          </a:p>
          <a:p>
            <a:r>
              <a:rPr lang="cs-CZ" b="1" dirty="0">
                <a:solidFill>
                  <a:srgbClr val="002060"/>
                </a:solidFill>
              </a:rPr>
              <a:t> </a:t>
            </a:r>
            <a:r>
              <a:rPr lang="cs-CZ" b="1" dirty="0" smtClean="0">
                <a:solidFill>
                  <a:srgbClr val="002060"/>
                </a:solidFill>
              </a:rPr>
              <a:t>                                    Microsoft PowerPoint - základy</a:t>
            </a:r>
          </a:p>
          <a:p>
            <a:r>
              <a:rPr lang="cs-CZ" b="1" dirty="0" smtClean="0"/>
              <a:t>Úspěchy ocenění: </a:t>
            </a:r>
            <a:r>
              <a:rPr lang="cs-CZ" b="1" dirty="0" smtClean="0">
                <a:solidFill>
                  <a:srgbClr val="002060"/>
                </a:solidFill>
              </a:rPr>
              <a:t>Obchodní ředitel roku  2010</a:t>
            </a:r>
            <a:endParaRPr lang="cs-CZ" b="1" dirty="0">
              <a:solidFill>
                <a:srgbClr val="002060"/>
              </a:solidFill>
            </a:endParaRPr>
          </a:p>
          <a:p>
            <a:r>
              <a:rPr lang="cs-CZ" b="1" dirty="0" smtClean="0"/>
              <a:t>Vlastnosti: </a:t>
            </a:r>
            <a:r>
              <a:rPr lang="cs-CZ" b="1" dirty="0" smtClean="0">
                <a:solidFill>
                  <a:srgbClr val="002060"/>
                </a:solidFill>
              </a:rPr>
              <a:t>komunikativnost, flexibilita, samostatnost, trpělivost</a:t>
            </a:r>
            <a:endParaRPr lang="cs-CZ" b="1" dirty="0">
              <a:solidFill>
                <a:srgbClr val="002060"/>
              </a:solidFill>
            </a:endParaRPr>
          </a:p>
          <a:p>
            <a:r>
              <a:rPr lang="cs-CZ" b="1" dirty="0" smtClean="0"/>
              <a:t>Řidičský průkaz: </a:t>
            </a:r>
            <a:r>
              <a:rPr lang="cs-CZ" b="1" dirty="0" smtClean="0">
                <a:solidFill>
                  <a:srgbClr val="002060"/>
                </a:solidFill>
              </a:rPr>
              <a:t>skupina B</a:t>
            </a:r>
          </a:p>
          <a:p>
            <a:r>
              <a:rPr lang="cs-CZ" b="1" dirty="0" smtClean="0"/>
              <a:t>Zájmy: </a:t>
            </a:r>
            <a:r>
              <a:rPr lang="cs-CZ" b="1" dirty="0" smtClean="0">
                <a:solidFill>
                  <a:srgbClr val="002060"/>
                </a:solidFill>
              </a:rPr>
              <a:t>cestování, golf, design</a:t>
            </a:r>
            <a:endParaRPr lang="cs-CZ" b="1" dirty="0">
              <a:solidFill>
                <a:srgbClr val="002060"/>
              </a:solidFill>
            </a:endParaRPr>
          </a:p>
          <a:p>
            <a:endParaRPr lang="cs-CZ" dirty="0">
              <a:solidFill>
                <a:srgbClr val="002060"/>
              </a:solidFill>
            </a:endParaRPr>
          </a:p>
        </p:txBody>
      </p:sp>
    </p:spTree>
    <p:extLst>
      <p:ext uri="{BB962C8B-B14F-4D97-AF65-F5344CB8AC3E}">
        <p14:creationId xmlns:p14="http://schemas.microsoft.com/office/powerpoint/2010/main" val="2984951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2381" y="188640"/>
            <a:ext cx="8229600" cy="835496"/>
          </a:xfrm>
        </p:spPr>
        <p:txBody>
          <a:bodyPr/>
          <a:lstStyle/>
          <a:p>
            <a:r>
              <a:rPr lang="cs-CZ" dirty="0" smtClean="0">
                <a:solidFill>
                  <a:srgbClr val="002060"/>
                </a:solidFill>
              </a:rPr>
              <a:t>Motivační dopis</a:t>
            </a:r>
            <a:endParaRPr lang="cs-CZ" dirty="0">
              <a:solidFill>
                <a:srgbClr val="002060"/>
              </a:solidFill>
            </a:endParaRPr>
          </a:p>
        </p:txBody>
      </p:sp>
      <p:sp>
        <p:nvSpPr>
          <p:cNvPr id="3" name="TextovéPole 2"/>
          <p:cNvSpPr txBox="1"/>
          <p:nvPr/>
        </p:nvSpPr>
        <p:spPr>
          <a:xfrm>
            <a:off x="244260" y="962808"/>
            <a:ext cx="8685842" cy="5909310"/>
          </a:xfrm>
          <a:prstGeom prst="rect">
            <a:avLst/>
          </a:prstGeom>
          <a:noFill/>
        </p:spPr>
        <p:txBody>
          <a:bodyPr wrap="square" rtlCol="0">
            <a:spAutoFit/>
          </a:bodyPr>
          <a:lstStyle/>
          <a:p>
            <a:r>
              <a:rPr lang="cs-CZ" b="1" dirty="0" smtClean="0"/>
              <a:t>ALFA s.r.o.</a:t>
            </a:r>
          </a:p>
          <a:p>
            <a:r>
              <a:rPr lang="cs-CZ" b="1" dirty="0" smtClean="0"/>
              <a:t>Příčná 555, 120 00 Praha 2</a:t>
            </a:r>
          </a:p>
          <a:p>
            <a:r>
              <a:rPr lang="cs-CZ" b="1" dirty="0" smtClean="0"/>
              <a:t>Bc. Jana Černá</a:t>
            </a:r>
          </a:p>
          <a:p>
            <a:endParaRPr lang="cs-CZ" b="1" dirty="0"/>
          </a:p>
          <a:p>
            <a:pPr algn="just"/>
            <a:r>
              <a:rPr lang="cs-CZ" b="1" dirty="0" smtClean="0"/>
              <a:t>Vážená paní Černá,</a:t>
            </a:r>
          </a:p>
          <a:p>
            <a:pPr algn="just"/>
            <a:r>
              <a:rPr lang="cs-CZ" b="1" dirty="0" smtClean="0"/>
              <a:t>reaguji na Vaši nabídku práce obchodního ředitele uveřejněnou dne 2.2. 2011</a:t>
            </a:r>
          </a:p>
          <a:p>
            <a:pPr algn="just"/>
            <a:r>
              <a:rPr lang="cs-CZ" b="1" dirty="0" smtClean="0"/>
              <a:t>v MF dnes. V přiloženém životopise se můžete přesvědčit, že splňuji požadavky na tuto pozici. Vystudoval jsem marketing na VŠE Praha, mluvím plynně anglicky. Rok jsem pracoval ve společnosti IGT, s.r.o. Praha, kde jsem zastával Vámi požadovanou pozici a stal „Obchodním ředitelem r. 2010“.Rád bych své schopnosti využil ve prospěch Vaší společnosti. Doplňující informace o sobě Vám ochotně poskytnu při osobním pohovoru. Těším se na případnou spolupráci.</a:t>
            </a:r>
          </a:p>
          <a:p>
            <a:endParaRPr lang="cs-CZ" b="1" dirty="0" smtClean="0"/>
          </a:p>
          <a:p>
            <a:r>
              <a:rPr lang="cs-CZ" b="1" dirty="0"/>
              <a:t> </a:t>
            </a:r>
            <a:r>
              <a:rPr lang="cs-CZ" b="1" dirty="0" smtClean="0"/>
              <a:t>S pozdravem     </a:t>
            </a:r>
          </a:p>
          <a:p>
            <a:r>
              <a:rPr lang="cs-CZ" b="1" dirty="0"/>
              <a:t> </a:t>
            </a:r>
            <a:r>
              <a:rPr lang="cs-CZ" b="1" dirty="0" smtClean="0"/>
              <a:t>                        </a:t>
            </a:r>
          </a:p>
          <a:p>
            <a:r>
              <a:rPr lang="cs-CZ" b="1" dirty="0" smtClean="0"/>
              <a:t>Ing</a:t>
            </a:r>
            <a:r>
              <a:rPr lang="cs-CZ" b="1" dirty="0"/>
              <a:t>. Jan </a:t>
            </a:r>
            <a:r>
              <a:rPr lang="cs-CZ" b="1" dirty="0" smtClean="0"/>
              <a:t>Novák</a:t>
            </a:r>
          </a:p>
          <a:p>
            <a:r>
              <a:rPr lang="cs-CZ" b="1" dirty="0" smtClean="0"/>
              <a:t>Nová 3, </a:t>
            </a:r>
            <a:r>
              <a:rPr lang="cs-CZ" b="1" dirty="0"/>
              <a:t>110 00 Praha 1</a:t>
            </a:r>
          </a:p>
          <a:p>
            <a:r>
              <a:rPr lang="cs-CZ" b="1" dirty="0" smtClean="0"/>
              <a:t>tel</a:t>
            </a:r>
            <a:r>
              <a:rPr lang="cs-CZ" b="1" dirty="0"/>
              <a:t>: 602 123 </a:t>
            </a:r>
            <a:r>
              <a:rPr lang="cs-CZ" b="1" dirty="0" smtClean="0"/>
              <a:t>654, e-mail</a:t>
            </a:r>
            <a:r>
              <a:rPr lang="cs-CZ" b="1" dirty="0"/>
              <a:t>: j.novak@seznam.cz</a:t>
            </a:r>
          </a:p>
          <a:p>
            <a:endParaRPr lang="cs-CZ" b="1" dirty="0" smtClean="0"/>
          </a:p>
          <a:p>
            <a:r>
              <a:rPr lang="cs-CZ" b="1" dirty="0" smtClean="0"/>
              <a:t>V Praze 5.2.2011</a:t>
            </a:r>
            <a:endParaRPr lang="cs-CZ" b="1" dirty="0"/>
          </a:p>
        </p:txBody>
      </p:sp>
    </p:spTree>
    <p:extLst>
      <p:ext uri="{BB962C8B-B14F-4D97-AF65-F5344CB8AC3E}">
        <p14:creationId xmlns:p14="http://schemas.microsoft.com/office/powerpoint/2010/main" val="3095022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907504"/>
          </a:xfrm>
        </p:spPr>
        <p:txBody>
          <a:bodyPr/>
          <a:lstStyle/>
          <a:p>
            <a:r>
              <a:rPr lang="cs-CZ" b="1" dirty="0" smtClean="0">
                <a:solidFill>
                  <a:srgbClr val="002060"/>
                </a:solidFill>
              </a:rPr>
              <a:t>Přijímací </a:t>
            </a:r>
            <a:r>
              <a:rPr lang="cs-CZ" b="1" dirty="0" smtClean="0">
                <a:solidFill>
                  <a:srgbClr val="002060"/>
                </a:solidFill>
              </a:rPr>
              <a:t>pohovor</a:t>
            </a:r>
            <a:r>
              <a:rPr lang="cs-CZ" sz="1200" b="1" dirty="0" smtClean="0">
                <a:solidFill>
                  <a:srgbClr val="002060"/>
                </a:solidFill>
              </a:rPr>
              <a:t>         </a:t>
            </a:r>
            <a:r>
              <a:rPr lang="cs-CZ" sz="1400" b="1" dirty="0" smtClean="0">
                <a:solidFill>
                  <a:srgbClr val="002060"/>
                </a:solidFill>
              </a:rPr>
              <a:t>myšlenková mapa</a:t>
            </a:r>
            <a:endParaRPr lang="cs-CZ" sz="1400" b="1" dirty="0">
              <a:solidFill>
                <a:srgbClr val="002060"/>
              </a:solidFill>
            </a:endParaRPr>
          </a:p>
        </p:txBody>
      </p:sp>
      <p:sp>
        <p:nvSpPr>
          <p:cNvPr id="3" name="Ovál 2"/>
          <p:cNvSpPr/>
          <p:nvPr/>
        </p:nvSpPr>
        <p:spPr>
          <a:xfrm>
            <a:off x="3779912" y="3099363"/>
            <a:ext cx="1825352" cy="91440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Přijímací pohovor</a:t>
            </a:r>
            <a:endParaRPr lang="cs-CZ" sz="2000" b="1" dirty="0"/>
          </a:p>
        </p:txBody>
      </p:sp>
      <p:sp>
        <p:nvSpPr>
          <p:cNvPr id="4" name="Ovál 3"/>
          <p:cNvSpPr/>
          <p:nvPr/>
        </p:nvSpPr>
        <p:spPr>
          <a:xfrm>
            <a:off x="1835696" y="2348880"/>
            <a:ext cx="2376264" cy="9144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Vystupování </a:t>
            </a:r>
            <a:endParaRPr lang="cs-CZ" sz="2000" b="1" dirty="0"/>
          </a:p>
        </p:txBody>
      </p:sp>
      <p:cxnSp>
        <p:nvCxnSpPr>
          <p:cNvPr id="6" name="Přímá spojnice 5"/>
          <p:cNvCxnSpPr>
            <a:stCxn id="3" idx="2"/>
            <a:endCxn id="4" idx="4"/>
          </p:cNvCxnSpPr>
          <p:nvPr/>
        </p:nvCxnSpPr>
        <p:spPr>
          <a:xfrm flipH="1" flipV="1">
            <a:off x="3023828" y="3263280"/>
            <a:ext cx="756084" cy="293283"/>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5509758" y="3575615"/>
            <a:ext cx="1512168" cy="914400"/>
          </a:xfrm>
          <a:prstGeom prst="ellipse">
            <a:avLst/>
          </a:prstGeom>
          <a:solidFill>
            <a:srgbClr val="FF000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cs-CZ" sz="2000" b="1" dirty="0" smtClean="0"/>
              <a:t>Otázky</a:t>
            </a:r>
            <a:endParaRPr lang="cs-CZ" sz="2000" b="1" dirty="0"/>
          </a:p>
        </p:txBody>
      </p:sp>
      <p:cxnSp>
        <p:nvCxnSpPr>
          <p:cNvPr id="9" name="Přímá spojnice 8"/>
          <p:cNvCxnSpPr>
            <a:stCxn id="3" idx="5"/>
            <a:endCxn id="7" idx="2"/>
          </p:cNvCxnSpPr>
          <p:nvPr/>
        </p:nvCxnSpPr>
        <p:spPr>
          <a:xfrm>
            <a:off x="5337947" y="3879852"/>
            <a:ext cx="171811" cy="152963"/>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10" name="Ovál 9"/>
          <p:cNvSpPr/>
          <p:nvPr/>
        </p:nvSpPr>
        <p:spPr>
          <a:xfrm>
            <a:off x="5220072" y="1963688"/>
            <a:ext cx="1944216" cy="914400"/>
          </a:xfrm>
          <a:prstGeom prst="ellipse">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cs-CZ" sz="2000" b="1" dirty="0" smtClean="0"/>
              <a:t>Informace o firmě</a:t>
            </a:r>
            <a:endParaRPr lang="cs-CZ" sz="2000" b="1" dirty="0"/>
          </a:p>
        </p:txBody>
      </p:sp>
      <p:cxnSp>
        <p:nvCxnSpPr>
          <p:cNvPr id="12" name="Přímá spojnice 11"/>
          <p:cNvCxnSpPr>
            <a:stCxn id="3" idx="7"/>
            <a:endCxn id="10" idx="4"/>
          </p:cNvCxnSpPr>
          <p:nvPr/>
        </p:nvCxnSpPr>
        <p:spPr>
          <a:xfrm flipV="1">
            <a:off x="5337947" y="2878088"/>
            <a:ext cx="854233" cy="355186"/>
          </a:xfrm>
          <a:prstGeom prst="line">
            <a:avLst/>
          </a:prstGeom>
          <a:ln w="19050"/>
        </p:spPr>
        <p:style>
          <a:lnRef idx="1">
            <a:schemeClr val="accent4"/>
          </a:lnRef>
          <a:fillRef idx="0">
            <a:schemeClr val="accent4"/>
          </a:fillRef>
          <a:effectRef idx="0">
            <a:schemeClr val="accent4"/>
          </a:effectRef>
          <a:fontRef idx="minor">
            <a:schemeClr val="tx1"/>
          </a:fontRef>
        </p:style>
      </p:cxnSp>
      <p:sp>
        <p:nvSpPr>
          <p:cNvPr id="13" name="Ovál 12"/>
          <p:cNvSpPr/>
          <p:nvPr/>
        </p:nvSpPr>
        <p:spPr>
          <a:xfrm>
            <a:off x="1547664" y="4293096"/>
            <a:ext cx="2304256" cy="91440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Moje kvalifikace</a:t>
            </a:r>
            <a:endParaRPr lang="cs-CZ" sz="2000" b="1" dirty="0"/>
          </a:p>
        </p:txBody>
      </p:sp>
      <p:cxnSp>
        <p:nvCxnSpPr>
          <p:cNvPr id="15" name="Přímá spojnice 14"/>
          <p:cNvCxnSpPr>
            <a:stCxn id="3" idx="3"/>
            <a:endCxn id="13" idx="0"/>
          </p:cNvCxnSpPr>
          <p:nvPr/>
        </p:nvCxnSpPr>
        <p:spPr>
          <a:xfrm flipH="1">
            <a:off x="2699792" y="3879852"/>
            <a:ext cx="1347437" cy="413244"/>
          </a:xfrm>
          <a:prstGeom prst="line">
            <a:avLst/>
          </a:prstGeom>
          <a:ln w="19050">
            <a:solidFill>
              <a:srgbClr val="7030A0"/>
            </a:solidFill>
          </a:ln>
        </p:spPr>
        <p:style>
          <a:lnRef idx="1">
            <a:schemeClr val="accent1"/>
          </a:lnRef>
          <a:fillRef idx="0">
            <a:schemeClr val="accent1"/>
          </a:fillRef>
          <a:effectRef idx="0">
            <a:schemeClr val="accent1"/>
          </a:effectRef>
          <a:fontRef idx="minor">
            <a:schemeClr val="tx1"/>
          </a:fontRef>
        </p:style>
      </p:cxnSp>
      <p:sp>
        <p:nvSpPr>
          <p:cNvPr id="16" name="Ovál 15"/>
          <p:cNvSpPr/>
          <p:nvPr/>
        </p:nvSpPr>
        <p:spPr>
          <a:xfrm>
            <a:off x="4553261" y="4916016"/>
            <a:ext cx="1332148" cy="914400"/>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Zájmy</a:t>
            </a:r>
            <a:endParaRPr lang="cs-CZ" sz="2000" b="1" dirty="0"/>
          </a:p>
        </p:txBody>
      </p:sp>
      <p:cxnSp>
        <p:nvCxnSpPr>
          <p:cNvPr id="20" name="Přímá spojnice 19"/>
          <p:cNvCxnSpPr>
            <a:stCxn id="3" idx="4"/>
            <a:endCxn id="16" idx="0"/>
          </p:cNvCxnSpPr>
          <p:nvPr/>
        </p:nvCxnSpPr>
        <p:spPr>
          <a:xfrm>
            <a:off x="4692588" y="4013763"/>
            <a:ext cx="526747" cy="90225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TextovéPole 20"/>
          <p:cNvSpPr txBox="1"/>
          <p:nvPr/>
        </p:nvSpPr>
        <p:spPr>
          <a:xfrm>
            <a:off x="7119292" y="1713178"/>
            <a:ext cx="710451" cy="369332"/>
          </a:xfrm>
          <a:prstGeom prst="rect">
            <a:avLst/>
          </a:prstGeom>
          <a:noFill/>
        </p:spPr>
        <p:txBody>
          <a:bodyPr wrap="none" rtlCol="0">
            <a:spAutoFit/>
          </a:bodyPr>
          <a:lstStyle/>
          <a:p>
            <a:r>
              <a:rPr lang="cs-CZ" b="1" dirty="0" smtClean="0">
                <a:solidFill>
                  <a:schemeClr val="accent4"/>
                </a:solidFill>
              </a:rPr>
              <a:t>sídlo</a:t>
            </a:r>
            <a:endParaRPr lang="cs-CZ" b="1" dirty="0">
              <a:solidFill>
                <a:schemeClr val="accent4"/>
              </a:solidFill>
            </a:endParaRPr>
          </a:p>
        </p:txBody>
      </p:sp>
      <p:cxnSp>
        <p:nvCxnSpPr>
          <p:cNvPr id="24" name="Přímá spojnice 23"/>
          <p:cNvCxnSpPr>
            <a:stCxn id="10" idx="7"/>
          </p:cNvCxnSpPr>
          <p:nvPr/>
        </p:nvCxnSpPr>
        <p:spPr>
          <a:xfrm flipV="1">
            <a:off x="6879564" y="1963688"/>
            <a:ext cx="284724" cy="133911"/>
          </a:xfrm>
          <a:prstGeom prst="line">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5" name="TextovéPole 24"/>
          <p:cNvSpPr txBox="1"/>
          <p:nvPr/>
        </p:nvSpPr>
        <p:spPr>
          <a:xfrm>
            <a:off x="7308304" y="2130887"/>
            <a:ext cx="949299" cy="369332"/>
          </a:xfrm>
          <a:prstGeom prst="rect">
            <a:avLst/>
          </a:prstGeom>
          <a:noFill/>
        </p:spPr>
        <p:txBody>
          <a:bodyPr wrap="none" rtlCol="0">
            <a:spAutoFit/>
          </a:bodyPr>
          <a:lstStyle/>
          <a:p>
            <a:r>
              <a:rPr lang="cs-CZ" b="1" dirty="0" smtClean="0">
                <a:solidFill>
                  <a:schemeClr val="accent4"/>
                </a:solidFill>
              </a:rPr>
              <a:t>záměry</a:t>
            </a:r>
            <a:endParaRPr lang="cs-CZ" b="1" dirty="0">
              <a:solidFill>
                <a:schemeClr val="accent4"/>
              </a:solidFill>
            </a:endParaRPr>
          </a:p>
        </p:txBody>
      </p:sp>
      <p:sp>
        <p:nvSpPr>
          <p:cNvPr id="26" name="TextovéPole 25"/>
          <p:cNvSpPr txBox="1"/>
          <p:nvPr/>
        </p:nvSpPr>
        <p:spPr>
          <a:xfrm>
            <a:off x="7164288" y="1343846"/>
            <a:ext cx="1300356" cy="369332"/>
          </a:xfrm>
          <a:prstGeom prst="rect">
            <a:avLst/>
          </a:prstGeom>
          <a:noFill/>
        </p:spPr>
        <p:txBody>
          <a:bodyPr wrap="none" rtlCol="0">
            <a:spAutoFit/>
          </a:bodyPr>
          <a:lstStyle/>
          <a:p>
            <a:r>
              <a:rPr lang="cs-CZ" b="1" dirty="0" smtClean="0">
                <a:solidFill>
                  <a:schemeClr val="accent4"/>
                </a:solidFill>
              </a:rPr>
              <a:t>zahraniční</a:t>
            </a:r>
            <a:endParaRPr lang="cs-CZ" b="1" dirty="0">
              <a:solidFill>
                <a:schemeClr val="accent4"/>
              </a:solidFill>
            </a:endParaRPr>
          </a:p>
        </p:txBody>
      </p:sp>
      <p:cxnSp>
        <p:nvCxnSpPr>
          <p:cNvPr id="28" name="Přímá spojnice 27"/>
          <p:cNvCxnSpPr>
            <a:stCxn id="10" idx="7"/>
          </p:cNvCxnSpPr>
          <p:nvPr/>
        </p:nvCxnSpPr>
        <p:spPr>
          <a:xfrm flipV="1">
            <a:off x="6879564" y="1713178"/>
            <a:ext cx="284724" cy="384421"/>
          </a:xfrm>
          <a:prstGeom prst="line">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a:stCxn id="10" idx="7"/>
            <a:endCxn id="25" idx="1"/>
          </p:cNvCxnSpPr>
          <p:nvPr/>
        </p:nvCxnSpPr>
        <p:spPr>
          <a:xfrm>
            <a:off x="6879564" y="2097599"/>
            <a:ext cx="428740" cy="217954"/>
          </a:xfrm>
          <a:prstGeom prst="line">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1" name="TextovéPole 30"/>
          <p:cNvSpPr txBox="1"/>
          <p:nvPr/>
        </p:nvSpPr>
        <p:spPr>
          <a:xfrm>
            <a:off x="7170831" y="2855923"/>
            <a:ext cx="1691489" cy="369332"/>
          </a:xfrm>
          <a:prstGeom prst="rect">
            <a:avLst/>
          </a:prstGeom>
          <a:noFill/>
        </p:spPr>
        <p:txBody>
          <a:bodyPr wrap="none" rtlCol="0">
            <a:spAutoFit/>
          </a:bodyPr>
          <a:lstStyle/>
          <a:p>
            <a:r>
              <a:rPr lang="cs-CZ" b="1" dirty="0">
                <a:solidFill>
                  <a:srgbClr val="FF0000"/>
                </a:solidFill>
              </a:rPr>
              <a:t>C</a:t>
            </a:r>
            <a:r>
              <a:rPr lang="cs-CZ" b="1" dirty="0" smtClean="0">
                <a:solidFill>
                  <a:srgbClr val="FF0000"/>
                </a:solidFill>
              </a:rPr>
              <a:t>o očekávám?</a:t>
            </a:r>
            <a:endParaRPr lang="cs-CZ" b="1" dirty="0">
              <a:solidFill>
                <a:srgbClr val="FF0000"/>
              </a:solidFill>
            </a:endParaRPr>
          </a:p>
        </p:txBody>
      </p:sp>
      <p:sp>
        <p:nvSpPr>
          <p:cNvPr id="32" name="TextovéPole 31"/>
          <p:cNvSpPr txBox="1"/>
          <p:nvPr/>
        </p:nvSpPr>
        <p:spPr>
          <a:xfrm>
            <a:off x="7308304" y="3717142"/>
            <a:ext cx="1838965" cy="369332"/>
          </a:xfrm>
          <a:prstGeom prst="rect">
            <a:avLst/>
          </a:prstGeom>
          <a:noFill/>
        </p:spPr>
        <p:txBody>
          <a:bodyPr wrap="none" rtlCol="0">
            <a:spAutoFit/>
          </a:bodyPr>
          <a:lstStyle/>
          <a:p>
            <a:r>
              <a:rPr lang="cs-CZ" b="1" dirty="0" smtClean="0">
                <a:solidFill>
                  <a:srgbClr val="FF0000"/>
                </a:solidFill>
              </a:rPr>
              <a:t>Proč tato firma?</a:t>
            </a:r>
            <a:endParaRPr lang="cs-CZ" b="1" dirty="0">
              <a:solidFill>
                <a:srgbClr val="FF0000"/>
              </a:solidFill>
            </a:endParaRPr>
          </a:p>
        </p:txBody>
      </p:sp>
      <p:sp>
        <p:nvSpPr>
          <p:cNvPr id="33" name="TextovéPole 32"/>
          <p:cNvSpPr txBox="1"/>
          <p:nvPr/>
        </p:nvSpPr>
        <p:spPr>
          <a:xfrm>
            <a:off x="6359133" y="5085184"/>
            <a:ext cx="2531462" cy="369332"/>
          </a:xfrm>
          <a:prstGeom prst="rect">
            <a:avLst/>
          </a:prstGeom>
          <a:noFill/>
        </p:spPr>
        <p:txBody>
          <a:bodyPr wrap="none" rtlCol="0">
            <a:spAutoFit/>
          </a:bodyPr>
          <a:lstStyle/>
          <a:p>
            <a:r>
              <a:rPr lang="cs-CZ" b="1" dirty="0" smtClean="0">
                <a:solidFill>
                  <a:srgbClr val="FF0000"/>
                </a:solidFill>
              </a:rPr>
              <a:t>Jaké mám zkušenosti?</a:t>
            </a:r>
            <a:endParaRPr lang="cs-CZ" b="1" dirty="0">
              <a:solidFill>
                <a:srgbClr val="FF0000"/>
              </a:solidFill>
            </a:endParaRPr>
          </a:p>
        </p:txBody>
      </p:sp>
      <p:sp>
        <p:nvSpPr>
          <p:cNvPr id="34" name="TextovéPole 33"/>
          <p:cNvSpPr txBox="1"/>
          <p:nvPr/>
        </p:nvSpPr>
        <p:spPr>
          <a:xfrm>
            <a:off x="7138436" y="4514643"/>
            <a:ext cx="2005677" cy="369332"/>
          </a:xfrm>
          <a:prstGeom prst="rect">
            <a:avLst/>
          </a:prstGeom>
          <a:noFill/>
        </p:spPr>
        <p:txBody>
          <a:bodyPr wrap="none" rtlCol="0">
            <a:spAutoFit/>
          </a:bodyPr>
          <a:lstStyle/>
          <a:p>
            <a:r>
              <a:rPr lang="cs-CZ" b="1" dirty="0" smtClean="0">
                <a:solidFill>
                  <a:srgbClr val="FF0000"/>
                </a:solidFill>
              </a:rPr>
              <a:t>Můj přínos firmě</a:t>
            </a:r>
            <a:endParaRPr lang="cs-CZ" b="1" dirty="0">
              <a:solidFill>
                <a:srgbClr val="FF0000"/>
              </a:solidFill>
            </a:endParaRPr>
          </a:p>
        </p:txBody>
      </p:sp>
      <p:cxnSp>
        <p:nvCxnSpPr>
          <p:cNvPr id="36" name="Přímá spojnice 35"/>
          <p:cNvCxnSpPr>
            <a:stCxn id="7" idx="6"/>
          </p:cNvCxnSpPr>
          <p:nvPr/>
        </p:nvCxnSpPr>
        <p:spPr>
          <a:xfrm flipV="1">
            <a:off x="7021926" y="3263280"/>
            <a:ext cx="602938" cy="76953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8" name="Přímá spojnice 37"/>
          <p:cNvCxnSpPr>
            <a:stCxn id="7" idx="6"/>
          </p:cNvCxnSpPr>
          <p:nvPr/>
        </p:nvCxnSpPr>
        <p:spPr>
          <a:xfrm flipV="1">
            <a:off x="7021926" y="3898904"/>
            <a:ext cx="360040" cy="13391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0" name="Přímá spojnice 39"/>
          <p:cNvCxnSpPr>
            <a:stCxn id="7" idx="6"/>
          </p:cNvCxnSpPr>
          <p:nvPr/>
        </p:nvCxnSpPr>
        <p:spPr>
          <a:xfrm>
            <a:off x="7021926" y="4032815"/>
            <a:ext cx="761027" cy="45720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 name="Přímá spojnice 41"/>
          <p:cNvCxnSpPr>
            <a:stCxn id="7" idx="6"/>
          </p:cNvCxnSpPr>
          <p:nvPr/>
        </p:nvCxnSpPr>
        <p:spPr>
          <a:xfrm flipH="1">
            <a:off x="6832914" y="4032815"/>
            <a:ext cx="189012" cy="107142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43" name="TextovéPole 42"/>
          <p:cNvSpPr txBox="1"/>
          <p:nvPr/>
        </p:nvSpPr>
        <p:spPr>
          <a:xfrm>
            <a:off x="5765063" y="6093296"/>
            <a:ext cx="1069524" cy="369332"/>
          </a:xfrm>
          <a:prstGeom prst="rect">
            <a:avLst/>
          </a:prstGeom>
          <a:noFill/>
        </p:spPr>
        <p:txBody>
          <a:bodyPr wrap="none" rtlCol="0">
            <a:spAutoFit/>
          </a:bodyPr>
          <a:lstStyle/>
          <a:p>
            <a:r>
              <a:rPr lang="cs-CZ" b="1" dirty="0" smtClean="0">
                <a:solidFill>
                  <a:schemeClr val="bg1">
                    <a:lumMod val="50000"/>
                  </a:schemeClr>
                </a:solidFill>
              </a:rPr>
              <a:t>profesní</a:t>
            </a:r>
            <a:endParaRPr lang="cs-CZ" b="1" dirty="0">
              <a:solidFill>
                <a:schemeClr val="bg1">
                  <a:lumMod val="50000"/>
                </a:schemeClr>
              </a:solidFill>
            </a:endParaRPr>
          </a:p>
        </p:txBody>
      </p:sp>
      <p:sp>
        <p:nvSpPr>
          <p:cNvPr id="44" name="TextovéPole 43"/>
          <p:cNvSpPr txBox="1"/>
          <p:nvPr/>
        </p:nvSpPr>
        <p:spPr>
          <a:xfrm>
            <a:off x="4155213" y="6093296"/>
            <a:ext cx="1479892" cy="369332"/>
          </a:xfrm>
          <a:prstGeom prst="rect">
            <a:avLst/>
          </a:prstGeom>
          <a:noFill/>
          <a:ln>
            <a:noFill/>
          </a:ln>
        </p:spPr>
        <p:txBody>
          <a:bodyPr wrap="none" rtlCol="0">
            <a:spAutoFit/>
          </a:bodyPr>
          <a:lstStyle/>
          <a:p>
            <a:r>
              <a:rPr lang="cs-CZ" b="1" dirty="0" smtClean="0">
                <a:solidFill>
                  <a:schemeClr val="bg1">
                    <a:lumMod val="50000"/>
                  </a:schemeClr>
                </a:solidFill>
              </a:rPr>
              <a:t>volnočasové</a:t>
            </a:r>
            <a:endParaRPr lang="cs-CZ" b="1" dirty="0">
              <a:solidFill>
                <a:schemeClr val="bg1">
                  <a:lumMod val="50000"/>
                </a:schemeClr>
              </a:solidFill>
            </a:endParaRPr>
          </a:p>
        </p:txBody>
      </p:sp>
      <p:cxnSp>
        <p:nvCxnSpPr>
          <p:cNvPr id="46" name="Přímá spojnice 45"/>
          <p:cNvCxnSpPr>
            <a:stCxn id="16" idx="4"/>
            <a:endCxn id="44" idx="0"/>
          </p:cNvCxnSpPr>
          <p:nvPr/>
        </p:nvCxnSpPr>
        <p:spPr>
          <a:xfrm flipH="1">
            <a:off x="4895159" y="5830416"/>
            <a:ext cx="324176" cy="26288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Přímá spojnice 47"/>
          <p:cNvCxnSpPr>
            <a:stCxn id="16" idx="4"/>
            <a:endCxn id="43" idx="0"/>
          </p:cNvCxnSpPr>
          <p:nvPr/>
        </p:nvCxnSpPr>
        <p:spPr>
          <a:xfrm>
            <a:off x="5219335" y="5830416"/>
            <a:ext cx="1080490" cy="26288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49" name="TextovéPole 48"/>
          <p:cNvSpPr txBox="1"/>
          <p:nvPr/>
        </p:nvSpPr>
        <p:spPr>
          <a:xfrm>
            <a:off x="2929485" y="1661311"/>
            <a:ext cx="1082348" cy="369332"/>
          </a:xfrm>
          <a:prstGeom prst="rect">
            <a:avLst/>
          </a:prstGeom>
          <a:noFill/>
        </p:spPr>
        <p:txBody>
          <a:bodyPr wrap="none" rtlCol="0">
            <a:spAutoFit/>
          </a:bodyPr>
          <a:lstStyle/>
          <a:p>
            <a:r>
              <a:rPr lang="cs-CZ" b="1" dirty="0" smtClean="0">
                <a:solidFill>
                  <a:schemeClr val="accent1">
                    <a:lumMod val="75000"/>
                  </a:schemeClr>
                </a:solidFill>
              </a:rPr>
              <a:t>oblečení</a:t>
            </a:r>
            <a:endParaRPr lang="cs-CZ" b="1" dirty="0">
              <a:solidFill>
                <a:schemeClr val="accent1">
                  <a:lumMod val="75000"/>
                </a:schemeClr>
              </a:solidFill>
            </a:endParaRPr>
          </a:p>
        </p:txBody>
      </p:sp>
      <p:sp>
        <p:nvSpPr>
          <p:cNvPr id="50" name="TextovéPole 49"/>
          <p:cNvSpPr txBox="1"/>
          <p:nvPr/>
        </p:nvSpPr>
        <p:spPr>
          <a:xfrm>
            <a:off x="1707213" y="1712888"/>
            <a:ext cx="992579" cy="369332"/>
          </a:xfrm>
          <a:prstGeom prst="rect">
            <a:avLst/>
          </a:prstGeom>
          <a:noFill/>
        </p:spPr>
        <p:txBody>
          <a:bodyPr wrap="none" rtlCol="0">
            <a:spAutoFit/>
          </a:bodyPr>
          <a:lstStyle/>
          <a:p>
            <a:r>
              <a:rPr lang="cs-CZ" b="1" dirty="0" smtClean="0">
                <a:solidFill>
                  <a:schemeClr val="accent1">
                    <a:lumMod val="75000"/>
                  </a:schemeClr>
                </a:solidFill>
              </a:rPr>
              <a:t>jednání</a:t>
            </a:r>
            <a:endParaRPr lang="cs-CZ" b="1" dirty="0">
              <a:solidFill>
                <a:schemeClr val="accent1">
                  <a:lumMod val="75000"/>
                </a:schemeClr>
              </a:solidFill>
            </a:endParaRPr>
          </a:p>
        </p:txBody>
      </p:sp>
      <p:sp>
        <p:nvSpPr>
          <p:cNvPr id="51" name="TextovéPole 50"/>
          <p:cNvSpPr txBox="1"/>
          <p:nvPr/>
        </p:nvSpPr>
        <p:spPr>
          <a:xfrm>
            <a:off x="670110" y="2051556"/>
            <a:ext cx="1018227" cy="369332"/>
          </a:xfrm>
          <a:prstGeom prst="rect">
            <a:avLst/>
          </a:prstGeom>
          <a:noFill/>
        </p:spPr>
        <p:txBody>
          <a:bodyPr wrap="none" rtlCol="0">
            <a:spAutoFit/>
          </a:bodyPr>
          <a:lstStyle/>
          <a:p>
            <a:r>
              <a:rPr lang="cs-CZ" b="1" dirty="0" smtClean="0">
                <a:solidFill>
                  <a:schemeClr val="accent1">
                    <a:lumMod val="75000"/>
                  </a:schemeClr>
                </a:solidFill>
              </a:rPr>
              <a:t>chování</a:t>
            </a:r>
            <a:endParaRPr lang="cs-CZ" b="1" dirty="0">
              <a:solidFill>
                <a:schemeClr val="accent1">
                  <a:lumMod val="75000"/>
                </a:schemeClr>
              </a:solidFill>
            </a:endParaRPr>
          </a:p>
        </p:txBody>
      </p:sp>
      <p:cxnSp>
        <p:nvCxnSpPr>
          <p:cNvPr id="53" name="Přímá spojnice 52"/>
          <p:cNvCxnSpPr>
            <a:stCxn id="4" idx="0"/>
            <a:endCxn id="51" idx="3"/>
          </p:cNvCxnSpPr>
          <p:nvPr/>
        </p:nvCxnSpPr>
        <p:spPr>
          <a:xfrm flipH="1" flipV="1">
            <a:off x="1688337" y="2236222"/>
            <a:ext cx="1335491" cy="11265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5" name="Přímá spojnice 54"/>
          <p:cNvCxnSpPr>
            <a:stCxn id="4" idx="0"/>
          </p:cNvCxnSpPr>
          <p:nvPr/>
        </p:nvCxnSpPr>
        <p:spPr>
          <a:xfrm flipH="1" flipV="1">
            <a:off x="2356082" y="2051556"/>
            <a:ext cx="667746" cy="297324"/>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7" name="Přímá spojnice 56"/>
          <p:cNvCxnSpPr>
            <a:stCxn id="4" idx="0"/>
          </p:cNvCxnSpPr>
          <p:nvPr/>
        </p:nvCxnSpPr>
        <p:spPr>
          <a:xfrm flipV="1">
            <a:off x="3023828" y="1963688"/>
            <a:ext cx="349682" cy="385192"/>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8" name="TextovéPole 57"/>
          <p:cNvSpPr txBox="1"/>
          <p:nvPr/>
        </p:nvSpPr>
        <p:spPr>
          <a:xfrm>
            <a:off x="827584" y="3946807"/>
            <a:ext cx="761747" cy="369332"/>
          </a:xfrm>
          <a:prstGeom prst="rect">
            <a:avLst/>
          </a:prstGeom>
          <a:noFill/>
        </p:spPr>
        <p:txBody>
          <a:bodyPr wrap="none" rtlCol="0">
            <a:spAutoFit/>
          </a:bodyPr>
          <a:lstStyle/>
          <a:p>
            <a:r>
              <a:rPr lang="cs-CZ" b="1" dirty="0" smtClean="0">
                <a:solidFill>
                  <a:srgbClr val="7030A0"/>
                </a:solidFill>
              </a:rPr>
              <a:t>školy</a:t>
            </a:r>
            <a:endParaRPr lang="cs-CZ" b="1" dirty="0">
              <a:solidFill>
                <a:srgbClr val="7030A0"/>
              </a:solidFill>
            </a:endParaRPr>
          </a:p>
        </p:txBody>
      </p:sp>
      <p:sp>
        <p:nvSpPr>
          <p:cNvPr id="59" name="TextovéPole 58"/>
          <p:cNvSpPr txBox="1"/>
          <p:nvPr/>
        </p:nvSpPr>
        <p:spPr>
          <a:xfrm>
            <a:off x="359522" y="4900518"/>
            <a:ext cx="800219" cy="369332"/>
          </a:xfrm>
          <a:prstGeom prst="rect">
            <a:avLst/>
          </a:prstGeom>
          <a:noFill/>
        </p:spPr>
        <p:txBody>
          <a:bodyPr wrap="none" rtlCol="0">
            <a:spAutoFit/>
          </a:bodyPr>
          <a:lstStyle/>
          <a:p>
            <a:r>
              <a:rPr lang="cs-CZ" b="1" dirty="0" smtClean="0">
                <a:solidFill>
                  <a:srgbClr val="7030A0"/>
                </a:solidFill>
              </a:rPr>
              <a:t>kurzy</a:t>
            </a:r>
            <a:endParaRPr lang="cs-CZ" b="1" dirty="0">
              <a:solidFill>
                <a:srgbClr val="7030A0"/>
              </a:solidFill>
            </a:endParaRPr>
          </a:p>
        </p:txBody>
      </p:sp>
      <p:sp>
        <p:nvSpPr>
          <p:cNvPr id="60" name="TextovéPole 59"/>
          <p:cNvSpPr txBox="1"/>
          <p:nvPr/>
        </p:nvSpPr>
        <p:spPr>
          <a:xfrm>
            <a:off x="990539" y="5770130"/>
            <a:ext cx="2499402" cy="646331"/>
          </a:xfrm>
          <a:prstGeom prst="rect">
            <a:avLst/>
          </a:prstGeom>
          <a:noFill/>
        </p:spPr>
        <p:txBody>
          <a:bodyPr wrap="none" rtlCol="0">
            <a:spAutoFit/>
          </a:bodyPr>
          <a:lstStyle/>
          <a:p>
            <a:r>
              <a:rPr lang="cs-CZ" b="1" dirty="0">
                <a:solidFill>
                  <a:srgbClr val="7030A0"/>
                </a:solidFill>
              </a:rPr>
              <a:t>p</a:t>
            </a:r>
            <a:r>
              <a:rPr lang="cs-CZ" b="1" dirty="0" smtClean="0">
                <a:solidFill>
                  <a:srgbClr val="7030A0"/>
                </a:solidFill>
              </a:rPr>
              <a:t>ředchozí zaměstnání</a:t>
            </a:r>
          </a:p>
          <a:p>
            <a:pPr algn="ctr"/>
            <a:r>
              <a:rPr lang="cs-CZ" b="1" dirty="0" smtClean="0">
                <a:solidFill>
                  <a:srgbClr val="7030A0"/>
                </a:solidFill>
              </a:rPr>
              <a:t>(pozice)</a:t>
            </a:r>
            <a:endParaRPr lang="cs-CZ" b="1" dirty="0">
              <a:solidFill>
                <a:srgbClr val="7030A0"/>
              </a:solidFill>
            </a:endParaRPr>
          </a:p>
        </p:txBody>
      </p:sp>
      <p:cxnSp>
        <p:nvCxnSpPr>
          <p:cNvPr id="62" name="Přímá spojnice 61"/>
          <p:cNvCxnSpPr>
            <a:stCxn id="13" idx="2"/>
            <a:endCxn id="59" idx="3"/>
          </p:cNvCxnSpPr>
          <p:nvPr/>
        </p:nvCxnSpPr>
        <p:spPr>
          <a:xfrm flipH="1">
            <a:off x="1159741" y="4750296"/>
            <a:ext cx="387923" cy="334888"/>
          </a:xfrm>
          <a:prstGeom prst="line">
            <a:avLst/>
          </a:prstGeom>
          <a:ln w="190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64" name="Přímá spojnice 63"/>
          <p:cNvCxnSpPr>
            <a:stCxn id="13" idx="2"/>
            <a:endCxn id="58" idx="2"/>
          </p:cNvCxnSpPr>
          <p:nvPr/>
        </p:nvCxnSpPr>
        <p:spPr>
          <a:xfrm flipH="1" flipV="1">
            <a:off x="1208458" y="4316139"/>
            <a:ext cx="339206" cy="434157"/>
          </a:xfrm>
          <a:prstGeom prst="line">
            <a:avLst/>
          </a:prstGeom>
          <a:ln w="1905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66" name="Přímá spojnice 65"/>
          <p:cNvCxnSpPr>
            <a:stCxn id="13" idx="2"/>
          </p:cNvCxnSpPr>
          <p:nvPr/>
        </p:nvCxnSpPr>
        <p:spPr>
          <a:xfrm>
            <a:off x="1547664" y="4750296"/>
            <a:ext cx="252028" cy="1019834"/>
          </a:xfrm>
          <a:prstGeom prst="line">
            <a:avLst/>
          </a:prstGeom>
          <a:ln w="19050">
            <a:solidFill>
              <a:srgbClr val="7030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3946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002060"/>
                </a:solidFill>
              </a:rPr>
              <a:t>Zdroje</a:t>
            </a:r>
            <a:endParaRPr lang="cs-CZ" dirty="0">
              <a:solidFill>
                <a:srgbClr val="002060"/>
              </a:solidFill>
            </a:endParaRPr>
          </a:p>
        </p:txBody>
      </p:sp>
      <p:sp>
        <p:nvSpPr>
          <p:cNvPr id="3" name="TextovéPole 2"/>
          <p:cNvSpPr txBox="1"/>
          <p:nvPr/>
        </p:nvSpPr>
        <p:spPr>
          <a:xfrm>
            <a:off x="827584" y="2153385"/>
            <a:ext cx="2367956" cy="461665"/>
          </a:xfrm>
          <a:prstGeom prst="rect">
            <a:avLst/>
          </a:prstGeom>
          <a:noFill/>
        </p:spPr>
        <p:txBody>
          <a:bodyPr wrap="none" rtlCol="0">
            <a:spAutoFit/>
          </a:bodyPr>
          <a:lstStyle/>
          <a:p>
            <a:pPr marL="285750" indent="-285750">
              <a:buFont typeface="Arial" pitchFamily="34" charset="0"/>
              <a:buChar char="•"/>
            </a:pPr>
            <a:r>
              <a:rPr lang="cs-CZ" sz="2400" dirty="0" smtClean="0">
                <a:solidFill>
                  <a:prstClr val="black"/>
                </a:solidFill>
              </a:rPr>
              <a:t>Vlastní zdroje</a:t>
            </a:r>
            <a:endParaRPr lang="cs-CZ" sz="2400" dirty="0">
              <a:solidFill>
                <a:prstClr val="black"/>
              </a:solidFill>
            </a:endParaRPr>
          </a:p>
        </p:txBody>
      </p:sp>
    </p:spTree>
    <p:extLst>
      <p:ext uri="{BB962C8B-B14F-4D97-AF65-F5344CB8AC3E}">
        <p14:creationId xmlns:p14="http://schemas.microsoft.com/office/powerpoint/2010/main" val="284092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Špendlík">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157</TotalTime>
  <Words>431</Words>
  <Application>Microsoft Office PowerPoint</Application>
  <PresentationFormat>Předvádění na obrazovce (4:3)</PresentationFormat>
  <Paragraphs>93</Paragraphs>
  <Slides>8</Slides>
  <Notes>0</Notes>
  <HiddenSlides>0</HiddenSlides>
  <MMClips>0</MMClips>
  <ScaleCrop>false</ScaleCrop>
  <HeadingPairs>
    <vt:vector size="4" baseType="variant">
      <vt:variant>
        <vt:lpstr>Motiv</vt:lpstr>
      </vt:variant>
      <vt:variant>
        <vt:i4>2</vt:i4>
      </vt:variant>
      <vt:variant>
        <vt:lpstr>Nadpisy snímků</vt:lpstr>
      </vt:variant>
      <vt:variant>
        <vt:i4>8</vt:i4>
      </vt:variant>
    </vt:vector>
  </HeadingPairs>
  <TitlesOfParts>
    <vt:vector size="10" baseType="lpstr">
      <vt:lpstr>Exekutivní</vt:lpstr>
      <vt:lpstr>Motiv sady Office</vt:lpstr>
      <vt:lpstr>Prezentace aplikace PowerPoint</vt:lpstr>
      <vt:lpstr>Volba povolání</vt:lpstr>
      <vt:lpstr>Vytvoř myšlenkovou mapu   na téma přijímací pohovor</vt:lpstr>
      <vt:lpstr>Prezentace aplikace PowerPoint</vt:lpstr>
      <vt:lpstr>Životopis (CV)</vt:lpstr>
      <vt:lpstr>Motivační dopis</vt:lpstr>
      <vt:lpstr>Přijímací pohovor         myšlenková mapa</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OEM</dc:creator>
  <cp:lastModifiedBy>OEM</cp:lastModifiedBy>
  <cp:revision>18</cp:revision>
  <dcterms:created xsi:type="dcterms:W3CDTF">2011-08-31T18:25:13Z</dcterms:created>
  <dcterms:modified xsi:type="dcterms:W3CDTF">2011-09-12T22:42:07Z</dcterms:modified>
</cp:coreProperties>
</file>