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3" r:id="rId10"/>
    <p:sldId id="267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7" autoAdjust="0"/>
  </p:normalViewPr>
  <p:slideViewPr>
    <p:cSldViewPr>
      <p:cViewPr varScale="1">
        <p:scale>
          <a:sx n="66" d="100"/>
          <a:sy n="66" d="100"/>
        </p:scale>
        <p:origin x="-4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01B26-1901-4277-9033-9195879021A8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3EF29-AF46-4053-8148-C1AC72892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01B26-1901-4277-9033-9195879021A8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3EF29-AF46-4053-8148-C1AC72892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01B26-1901-4277-9033-9195879021A8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3EF29-AF46-4053-8148-C1AC72892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01B26-1901-4277-9033-9195879021A8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3EF29-AF46-4053-8148-C1AC72892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01B26-1901-4277-9033-9195879021A8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3EF29-AF46-4053-8148-C1AC72892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01B26-1901-4277-9033-9195879021A8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3EF29-AF46-4053-8148-C1AC72892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01B26-1901-4277-9033-9195879021A8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3EF29-AF46-4053-8148-C1AC72892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01B26-1901-4277-9033-9195879021A8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3EF29-AF46-4053-8148-C1AC72892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01B26-1901-4277-9033-9195879021A8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3EF29-AF46-4053-8148-C1AC72892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01B26-1901-4277-9033-9195879021A8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3EF29-AF46-4053-8148-C1AC72892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01B26-1901-4277-9033-9195879021A8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3EF29-AF46-4053-8148-C1AC72892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701B26-1901-4277-9033-9195879021A8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3EF29-AF46-4053-8148-C1AC72892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84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9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6/Hen_with_chickens_in_native_breeding.jpg/120px-Hen_with_chickens_in_native_breeding.jpg" TargetMode="External"/><Relationship Id="rId13" Type="http://schemas.openxmlformats.org/officeDocument/2006/relationships/hyperlink" Target="http://upload.wikimedia.org/wikipedia/commons/thumb/7/74/Primula_japonica_1.jpg/220px-Primula_japonica_1.jpg" TargetMode="External"/><Relationship Id="rId3" Type="http://schemas.openxmlformats.org/officeDocument/2006/relationships/hyperlink" Target="http://cs.wikipedia.org/wiki/Veverka_obecn%C3%A1" TargetMode="External"/><Relationship Id="rId7" Type="http://schemas.openxmlformats.org/officeDocument/2006/relationships/hyperlink" Target="http://upload.wikimedia.org/wikipedia/commons/thumb/0/05/Viperaberus1.jpg/250px-Viperaberus1.jpg" TargetMode="External"/><Relationship Id="rId12" Type="http://schemas.openxmlformats.org/officeDocument/2006/relationships/hyperlink" Target="http://upload.wikimedia.org/wikipedia/commons/thumb/0/06/Leucojum_aestivum02.jpg/258px-Leucojum_aestivum02.jpg" TargetMode="External"/><Relationship Id="rId17" Type="http://schemas.openxmlformats.org/officeDocument/2006/relationships/hyperlink" Target="http://upload.wikimedia.org/wikipedia/commons/thumb/7/7f/Coltsfoot.jpg/258px-Coltsfoot.jpg" TargetMode="External"/><Relationship Id="rId2" Type="http://schemas.openxmlformats.org/officeDocument/2006/relationships/hyperlink" Target="http://cs.wikipedia.org/wiki/Medv%C4%9Bd" TargetMode="External"/><Relationship Id="rId16" Type="http://schemas.openxmlformats.org/officeDocument/2006/relationships/hyperlink" Target="http://casti-rostlin.atlasweb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6/European_mole_animal.jpg/258px-European_mole_animal.jpg" TargetMode="External"/><Relationship Id="rId11" Type="http://schemas.openxmlformats.org/officeDocument/2006/relationships/hyperlink" Target="http://upload.wikimedia.org/wikipedia/commons/thumb/6/6d/Galanthus_nivalis_close-up_aka.jpg/258px-Galanthus_nivalis_close-up_aka.jpg" TargetMode="External"/><Relationship Id="rId5" Type="http://schemas.openxmlformats.org/officeDocument/2006/relationships/hyperlink" Target="http://upload.wikimedia.org/wikipedia/commons/thumb/1/19/Europ%C3%A4ischer_Ziesel_in_Hockstellung.jpg/258px-Europ%C3%A4ischer_Ziesel_in_Hockstellung.jpg" TargetMode="External"/><Relationship Id="rId15" Type="http://schemas.openxmlformats.org/officeDocument/2006/relationships/hyperlink" Target="http://upload.wikimedia.org/wikipedia/commons/thumb/c/c9/L%C3%B6wenzahnwiese.jpg/220px-L%C3%B6wenzahnwiese.jpg" TargetMode="External"/><Relationship Id="rId10" Type="http://schemas.openxmlformats.org/officeDocument/2006/relationships/hyperlink" Target="http://upload.wikimedia.org/wikipedia/commons/thumb/5/57/Fr%C3%BChling_bl%C3%BChender_Kirschenbaum.jpg/220px-Fr%C3%BChling_bl%C3%BChender_Kirschenbaum.jpg" TargetMode="External"/><Relationship Id="rId4" Type="http://schemas.openxmlformats.org/officeDocument/2006/relationships/hyperlink" Target="http://cs.wikipedia.org/wiki/Soubor:Erinaceus_europaeus_LC0119.jpg" TargetMode="External"/><Relationship Id="rId9" Type="http://schemas.openxmlformats.org/officeDocument/2006/relationships/hyperlink" Target="http://upload.wikimedia.org/wikipedia/commons/thumb/4/44/%C5%B9rebak_1.jpg/220px-%C5%B9rebak_1.jpg" TargetMode="External"/><Relationship Id="rId14" Type="http://schemas.openxmlformats.org/officeDocument/2006/relationships/hyperlink" Target="http://upload.wikimedia.org/wikipedia/commons/thumb/2/23/Bild_003_tulpe_wp.jpg/220px-Bild_003_tulpe_w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72817"/>
            <a:ext cx="7772400" cy="1656183"/>
          </a:xfrm>
        </p:spPr>
        <p:txBody>
          <a:bodyPr>
            <a:normAutofit/>
          </a:bodyPr>
          <a:lstStyle/>
          <a:p>
            <a:r>
              <a:rPr lang="cs-CZ" b="1" dirty="0" smtClean="0"/>
              <a:t>VY_32_INOVACE_08_ROK_jaro 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AUTOR: Petra Kroupová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ŠKOLA: ZŠ SPECIÁLNÍ</a:t>
            </a:r>
            <a:endParaRPr lang="cs-CZ" dirty="0"/>
          </a:p>
        </p:txBody>
      </p:sp>
      <p:pic>
        <p:nvPicPr>
          <p:cNvPr id="4" name="Picture 2" descr="C:\Documents and Settings\muceb\Plocha\opvk_hor_zakladni_logolink_bar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2656"/>
            <a:ext cx="5407025" cy="104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4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8064896" cy="93610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95536" y="1556793"/>
            <a:ext cx="8352928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Název materiálu: ROK- jaro</a:t>
            </a:r>
          </a:p>
          <a:p>
            <a:pPr algn="just" fontAlgn="base"/>
            <a:r>
              <a:rPr lang="cs-CZ" sz="1600" b="1" dirty="0" smtClean="0"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Anotace: Žák se seznámí s ročním obdobím jarem.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Určí charakteristické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znaky (změny v přírodě – počasí, živočichové, rostliny). Pozná jarní květiny, popíše jednotlivé části rostliny.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Autor: Mgr. Petra Kroupová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Jazyk: čeština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Očekávaný výstup: Žák by měl pomocí obrazového materiálu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charakte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rizovat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roční období JARO.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Speciální vzdělávací potřeby: LMP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Klíčová slova: jaro, počasí, Velikonoce, jarní rostliny, návrat ptactva, živočichové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Druh učebního materiálu: prezentace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Druh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interaktivity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 aktivita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Cílová skupina: žák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Stupeň a typ vzdělávání: speciální školství, I. stupeň ZŠ</a:t>
            </a:r>
          </a:p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Typická věková skupina: 6-9let (1.- 3. r.)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Celková velikost: 2423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Kb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sz="1600" b="1" dirty="0" smtClean="0">
                <a:latin typeface="Arial" pitchFamily="34" charset="0"/>
                <a:cs typeface="Arial" pitchFamily="34" charset="0"/>
              </a:rPr>
              <a:t>Datum: 10.3.2012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JARO začíná </a:t>
            </a:r>
            <a:r>
              <a:rPr lang="cs-CZ" dirty="0" smtClean="0">
                <a:solidFill>
                  <a:srgbClr val="FF0000"/>
                </a:solidFill>
              </a:rPr>
              <a:t>21. března</a:t>
            </a:r>
            <a:r>
              <a:rPr lang="cs-CZ" dirty="0" smtClean="0"/>
              <a:t>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FF0000"/>
                </a:solidFill>
              </a:rPr>
              <a:t>Jarní rovnodennost </a:t>
            </a:r>
            <a:r>
              <a:rPr lang="cs-CZ" dirty="0" smtClean="0"/>
              <a:t>– den je stejně dlouhý jako noc.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Postupně se den začíná prodlužovat (noc je kratší, den je delší).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BŘEZEN, DUBEN, KVĚTEN</a:t>
            </a:r>
          </a:p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1800" dirty="0" smtClean="0"/>
              <a:t>Březen – za kamna </a:t>
            </a:r>
            <a:r>
              <a:rPr lang="cs-CZ" sz="1800" dirty="0" err="1" smtClean="0"/>
              <a:t>vlezem</a:t>
            </a:r>
            <a:r>
              <a:rPr lang="cs-CZ" sz="1800" dirty="0" smtClean="0"/>
              <a:t>, </a:t>
            </a:r>
          </a:p>
          <a:p>
            <a:pPr algn="ctr">
              <a:buNone/>
            </a:pPr>
            <a:r>
              <a:rPr lang="cs-CZ" sz="1800" dirty="0" smtClean="0"/>
              <a:t>duben ještě tam </a:t>
            </a:r>
            <a:r>
              <a:rPr lang="cs-CZ" sz="1800" dirty="0" err="1" smtClean="0"/>
              <a:t>budem</a:t>
            </a:r>
            <a:r>
              <a:rPr lang="cs-CZ" sz="1800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7170" name="Picture 2" descr="C:\Users\Kroupa\AppData\Local\Microsoft\Windows\Temporary Internet Files\Content.IE5\4R52YCNK\MC9003358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37426" y="3933056"/>
            <a:ext cx="2806574" cy="2924944"/>
          </a:xfrm>
          <a:prstGeom prst="rect">
            <a:avLst/>
          </a:prstGeom>
          <a:noFill/>
        </p:spPr>
      </p:pic>
      <p:pic>
        <p:nvPicPr>
          <p:cNvPr id="7171" name="Picture 3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725144"/>
            <a:ext cx="1819656" cy="166786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699792" y="623731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JARNÍ ZVYKY - VELIKONOCE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 - POČASÍ</a:t>
            </a:r>
            <a:endParaRPr lang="cs-CZ" dirty="0"/>
          </a:p>
        </p:txBody>
      </p:sp>
      <p:pic>
        <p:nvPicPr>
          <p:cNvPr id="1026" name="Picture 2" descr="C:\Users\Kroupa\AppData\Local\Microsoft\Windows\Temporary Internet Files\Content.IE5\PSI6UCQ2\MC90023217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268760"/>
            <a:ext cx="2021941" cy="2017414"/>
          </a:xfrm>
          <a:prstGeom prst="rect">
            <a:avLst/>
          </a:prstGeom>
          <a:noFill/>
        </p:spPr>
      </p:pic>
      <p:pic>
        <p:nvPicPr>
          <p:cNvPr id="1027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412776"/>
            <a:ext cx="1744675" cy="1836115"/>
          </a:xfrm>
          <a:prstGeom prst="rect">
            <a:avLst/>
          </a:prstGeom>
          <a:noFill/>
        </p:spPr>
      </p:pic>
      <p:pic>
        <p:nvPicPr>
          <p:cNvPr id="1028" name="Picture 4" descr="C:\Users\Kroupa\AppData\Local\Microsoft\Windows\Temporary Internet Files\Content.IE5\S2EA7BEY\MC90044040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3212976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 - PŘÍRODA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484784"/>
            <a:ext cx="3672408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 descr="C:\Users\Kroupa\AppData\Local\Microsoft\Windows\Temporary Internet Files\Content.IE5\ERK8HPEP\MC9003964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32656"/>
            <a:ext cx="1717243" cy="1817827"/>
          </a:xfrm>
          <a:prstGeom prst="rect">
            <a:avLst/>
          </a:prstGeom>
          <a:noFill/>
        </p:spPr>
      </p:pic>
      <p:pic>
        <p:nvPicPr>
          <p:cNvPr id="5127" name="Picture 7" descr="C:\Users\Kroupa\AppData\Local\Microsoft\Windows\Temporary Internet Files\Content.IE5\3JT5PFGH\MC9003383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620688"/>
            <a:ext cx="811073" cy="1820570"/>
          </a:xfrm>
          <a:prstGeom prst="rect">
            <a:avLst/>
          </a:prstGeom>
          <a:noFill/>
        </p:spPr>
      </p:pic>
      <p:pic>
        <p:nvPicPr>
          <p:cNvPr id="5129" name="Picture 9" descr="C:\Users\Kroupa\AppData\Local\Microsoft\Windows\Temporary Internet Files\Content.IE5\MQSAKJF2\MC9003964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4581128"/>
            <a:ext cx="1798625" cy="1667866"/>
          </a:xfrm>
          <a:prstGeom prst="rect">
            <a:avLst/>
          </a:prstGeom>
          <a:noFill/>
        </p:spPr>
      </p:pic>
      <p:pic>
        <p:nvPicPr>
          <p:cNvPr id="5130" name="Picture 10" descr="C:\Users\Kroupa\AppData\Local\Microsoft\Windows\Temporary Internet Files\Content.IE5\E9FGBHVO\MC90028076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437112"/>
            <a:ext cx="2252804" cy="1972317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JARO- NÁVRAT PTACTVA</a:t>
            </a:r>
            <a:endParaRPr lang="cs-CZ" dirty="0"/>
          </a:p>
        </p:txBody>
      </p:sp>
      <p:pic>
        <p:nvPicPr>
          <p:cNvPr id="2050" name="Picture 2" descr="C:\Users\Kroupa\AppData\Local\Microsoft\Windows\Temporary Internet Files\Content.IE5\C3NRIO50\MC90010921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24744"/>
            <a:ext cx="2736304" cy="1656185"/>
          </a:xfrm>
          <a:prstGeom prst="rect">
            <a:avLst/>
          </a:prstGeom>
          <a:noFill/>
        </p:spPr>
      </p:pic>
      <p:pic>
        <p:nvPicPr>
          <p:cNvPr id="2051" name="Picture 3" descr="C:\Users\Kroupa\AppData\Local\Microsoft\Windows\Temporary Internet Files\Content.IE5\C3NRIO50\MC9003441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484784"/>
            <a:ext cx="1634947" cy="2448272"/>
          </a:xfrm>
          <a:prstGeom prst="rect">
            <a:avLst/>
          </a:prstGeom>
          <a:noFill/>
        </p:spPr>
      </p:pic>
      <p:pic>
        <p:nvPicPr>
          <p:cNvPr id="2052" name="Picture 4" descr="C:\Users\Kroupa\AppData\Local\Microsoft\Windows\Temporary Internet Files\Content.IE5\RWHRB9Q0\MC9004116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1988840"/>
            <a:ext cx="1165225" cy="1619250"/>
          </a:xfrm>
          <a:prstGeom prst="rect">
            <a:avLst/>
          </a:prstGeom>
          <a:noFill/>
        </p:spPr>
      </p:pic>
      <p:pic>
        <p:nvPicPr>
          <p:cNvPr id="2059" name="Picture 11" descr="C:\Users\Kroupa\AppData\Local\Microsoft\Windows\Temporary Internet Files\Content.IE5\3JT5PFGH\MC9003701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3356992"/>
            <a:ext cx="1070762" cy="338437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899592" y="2996952"/>
            <a:ext cx="1290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VLAŠTOVKA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4005064"/>
            <a:ext cx="55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ČÁP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6488668"/>
            <a:ext cx="879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ŠPAČEK</a:t>
            </a:r>
            <a:endParaRPr lang="cs-CZ" dirty="0"/>
          </a:p>
        </p:txBody>
      </p:sp>
      <p:pic>
        <p:nvPicPr>
          <p:cNvPr id="2060" name="Picture 12" descr="C:\Users\Kroupa\AppData\Local\Microsoft\Windows\Temporary Internet Files\Content.IE5\E9FGBHVO\MC90008403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4077072"/>
            <a:ext cx="1584176" cy="132901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JARO- ZVÍŘATA SE PROBOUZÍ ZE ZIMNÍHO SPÁNKU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412776"/>
            <a:ext cx="245745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412776"/>
            <a:ext cx="20955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556792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5085184"/>
            <a:ext cx="2088232" cy="1487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5085184"/>
            <a:ext cx="1881386" cy="1320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5013176"/>
            <a:ext cx="2088232" cy="1502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827584" y="3356992"/>
            <a:ext cx="762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JEŽEK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4581128"/>
            <a:ext cx="1308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MEDVĚD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3068960"/>
            <a:ext cx="1050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VEVERKA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6597352"/>
            <a:ext cx="714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SYSEL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65253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HAD - ZMIJE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12360" y="6453336"/>
            <a:ext cx="77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KRTEK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 - MLÁĎATA</a:t>
            </a:r>
            <a:endParaRPr lang="cs-CZ" dirty="0"/>
          </a:p>
        </p:txBody>
      </p:sp>
      <p:pic>
        <p:nvPicPr>
          <p:cNvPr id="4099" name="Picture 3" descr="C:\Users\Kroupa\AppData\Local\Microsoft\Windows\Temporary Internet Files\Content.IE5\S5TLFT3G\MP9004318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365104"/>
            <a:ext cx="1392635" cy="1800200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00" name="Picture 4" descr="C:\Users\Kroupa\AppData\Local\Microsoft\Windows\Temporary Internet Files\Content.IE5\IF4ZGSAW\MP90043179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844824"/>
            <a:ext cx="1751600" cy="2016224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01" name="Picture 5" descr="C:\Users\Kroupa\AppData\Local\Microsoft\Windows\Temporary Internet Files\Content.IE5\RWHRB9Q0\MP9004447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916832"/>
            <a:ext cx="1728192" cy="1944216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03" name="Picture 7" descr="C:\Users\Kroupa\AppData\Local\Microsoft\Windows\Temporary Internet Files\Content.IE5\S5TLFT3G\MP90044486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1772816"/>
            <a:ext cx="1728192" cy="2016224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3673" y="4509120"/>
            <a:ext cx="1950095" cy="1512168"/>
          </a:xfrm>
          <a:prstGeom prst="round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437112"/>
            <a:ext cx="2095500" cy="1571625"/>
          </a:xfrm>
          <a:prstGeom prst="round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1331640" y="3861048"/>
            <a:ext cx="774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ŠTĚNĚ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3789040"/>
            <a:ext cx="6644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KOTĚ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36296" y="378904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SELE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43608" y="6093296"/>
            <a:ext cx="1046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KUŘE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67944" y="6381328"/>
            <a:ext cx="1422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HOUSE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64288" y="60932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HŘÍBĚ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 – JARNÍ ROSTLINY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96752"/>
            <a:ext cx="2457450" cy="2088232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196752"/>
            <a:ext cx="2457450" cy="2016224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196752"/>
            <a:ext cx="2095500" cy="1944216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717032"/>
            <a:ext cx="2095500" cy="2790825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3429000"/>
            <a:ext cx="2095500" cy="3150865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4797152"/>
            <a:ext cx="2457450" cy="1857375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3" name="Picture 9" descr="C:\Users\Kroupa\AppData\Local\Microsoft\Windows\Temporary Internet Files\Content.IE5\S2EA7BEY\MP90018273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3356992"/>
            <a:ext cx="2450592" cy="1368152"/>
          </a:xfrm>
          <a:prstGeom prst="ellipse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55576" y="3212976"/>
            <a:ext cx="1657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SNĚŽENKA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3068960"/>
            <a:ext cx="2027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BLEDULE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96336" y="3140968"/>
            <a:ext cx="1051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PETRKLÍČ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4509120"/>
            <a:ext cx="948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NARCIS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0" y="6381328"/>
            <a:ext cx="1187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TULIPÁN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6453336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PODBĚL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6165304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PAMPELIŠKA – SMETÁNKA LÉKAŘSKÁ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– ČÁSTI 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052736"/>
            <a:ext cx="1840908" cy="5805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436096" y="594928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KOŘEN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492896"/>
            <a:ext cx="928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2276872"/>
            <a:ext cx="18209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134076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KVĚT</a:t>
            </a: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 flipH="1" flipV="1">
            <a:off x="4427984" y="5013176"/>
            <a:ext cx="1080120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endCxn id="6" idx="1"/>
          </p:cNvCxnSpPr>
          <p:nvPr/>
        </p:nvCxnSpPr>
        <p:spPr>
          <a:xfrm>
            <a:off x="4499992" y="2348880"/>
            <a:ext cx="1512168" cy="3286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2699792" y="2420888"/>
            <a:ext cx="108012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>
            <a:off x="3275856" y="1484784"/>
            <a:ext cx="72008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MEDVĚD - </a:t>
            </a:r>
            <a:r>
              <a:rPr lang="cs-CZ" sz="1100" dirty="0" smtClean="0">
                <a:hlinkClick r:id="rId2"/>
              </a:rPr>
              <a:t>http://cs.wikipedia.org/wiki/Medv%C4%9Bd</a:t>
            </a:r>
            <a:endParaRPr lang="cs-CZ" sz="1100" dirty="0" smtClean="0"/>
          </a:p>
          <a:p>
            <a:r>
              <a:rPr lang="cs-CZ" sz="1100" dirty="0" smtClean="0"/>
              <a:t>VEVERKA - </a:t>
            </a:r>
            <a:r>
              <a:rPr lang="cs-CZ" sz="1100" dirty="0" smtClean="0">
                <a:hlinkClick r:id="rId3"/>
              </a:rPr>
              <a:t>http://cs.wikipedia.org/wiki/Veverka_obecn%C3%A1</a:t>
            </a:r>
            <a:endParaRPr lang="cs-CZ" sz="1100" dirty="0" smtClean="0"/>
          </a:p>
          <a:p>
            <a:r>
              <a:rPr lang="cs-CZ" sz="1100" dirty="0" smtClean="0"/>
              <a:t>JEŽEK - </a:t>
            </a:r>
            <a:r>
              <a:rPr lang="cs-CZ" sz="1100" dirty="0" smtClean="0">
                <a:hlinkClick r:id="rId4"/>
              </a:rPr>
              <a:t>http://cs.wikipedia.org/wiki/Soubor:Erinaceus_europaeus_LC0119.jpg</a:t>
            </a:r>
            <a:endParaRPr lang="cs-CZ" sz="1100" dirty="0" smtClean="0"/>
          </a:p>
          <a:p>
            <a:r>
              <a:rPr lang="cs-CZ" sz="1100" dirty="0" smtClean="0"/>
              <a:t>SYSEL - </a:t>
            </a:r>
            <a:r>
              <a:rPr lang="cs-CZ" sz="1100" dirty="0" smtClean="0">
                <a:hlinkClick r:id="rId5"/>
              </a:rPr>
              <a:t>http://upload.wikimedia.org/wikipedia/commons/thumb/1/19/Europ%C3%A4ischer_Ziesel_in_Hockstellung.jpg/258px-Europ%C3%A4ischer_Ziesel_in_Hockstellung.jpg</a:t>
            </a:r>
            <a:endParaRPr lang="cs-CZ" sz="1100" dirty="0" smtClean="0"/>
          </a:p>
          <a:p>
            <a:r>
              <a:rPr lang="cs-CZ" sz="1100" dirty="0" smtClean="0"/>
              <a:t>KRTEK - </a:t>
            </a:r>
            <a:r>
              <a:rPr lang="cs-CZ" sz="1100" dirty="0" smtClean="0">
                <a:hlinkClick r:id="rId6"/>
              </a:rPr>
              <a:t>http://upload.wikimedia.org/wikipedia/commons/thumb/7/76/European_mole_animal.jpg/258px-European_mole_animal.jpg</a:t>
            </a:r>
            <a:endParaRPr lang="cs-CZ" sz="1100" dirty="0" smtClean="0"/>
          </a:p>
          <a:p>
            <a:r>
              <a:rPr lang="cs-CZ" sz="1100" dirty="0" smtClean="0"/>
              <a:t>ZMIJE - </a:t>
            </a:r>
            <a:r>
              <a:rPr lang="cs-CZ" sz="1100" dirty="0" smtClean="0">
                <a:hlinkClick r:id="rId7"/>
              </a:rPr>
              <a:t>http://upload.wikimedia.org/wikipedia/commons/thumb/0/05/Viperaberus1.jpg/250px-Viperaberus1.jpg</a:t>
            </a:r>
            <a:endParaRPr lang="cs-CZ" sz="1100" dirty="0" smtClean="0"/>
          </a:p>
          <a:p>
            <a:r>
              <a:rPr lang="cs-CZ" sz="1100" dirty="0" smtClean="0"/>
              <a:t>SLEPICE S KUŘATY - </a:t>
            </a:r>
            <a:r>
              <a:rPr lang="cs-CZ" sz="1100" dirty="0" smtClean="0">
                <a:hlinkClick r:id="rId8"/>
              </a:rPr>
              <a:t>http://upload.wikimedia.org/wikipedia/commons/thumb/0/06/Hen_with_chickens_in_native_breeding.jpg/120px-Hen_with_chickens_in_native_breeding.jpg</a:t>
            </a:r>
            <a:endParaRPr lang="cs-CZ" sz="1100" dirty="0" smtClean="0"/>
          </a:p>
          <a:p>
            <a:r>
              <a:rPr lang="cs-CZ" sz="1100" dirty="0" smtClean="0"/>
              <a:t>HŘÍBĚ - </a:t>
            </a:r>
            <a:r>
              <a:rPr lang="cs-CZ" sz="1100" dirty="0" smtClean="0">
                <a:hlinkClick r:id="rId9"/>
              </a:rPr>
              <a:t>http://upload.wikimedia.org/wikipedia/commons/thumb/4/44/%C5%B9rebak_1.jpg/220px-%C5%B9rebak_1.jpg</a:t>
            </a:r>
            <a:endParaRPr lang="cs-CZ" sz="1100" dirty="0" smtClean="0"/>
          </a:p>
          <a:p>
            <a:r>
              <a:rPr lang="cs-CZ" sz="1100" dirty="0" smtClean="0"/>
              <a:t>ROZKVETLÝ STROM - </a:t>
            </a:r>
            <a:r>
              <a:rPr lang="cs-CZ" sz="1100" dirty="0" smtClean="0">
                <a:hlinkClick r:id="rId10"/>
              </a:rPr>
              <a:t>http://upload.wikimedia.org/wikipedia/commons/thumb/5/57/Fr%C3%BChling_bl%C3%BChender_Kirschenbaum.jpg/220px-Fr%C3%BChling_bl%C3%BChender_Kirschenbaum.jpg</a:t>
            </a:r>
            <a:endParaRPr lang="cs-CZ" sz="1100" dirty="0" smtClean="0"/>
          </a:p>
          <a:p>
            <a:r>
              <a:rPr lang="cs-CZ" sz="1100" dirty="0" smtClean="0"/>
              <a:t>SNĚŽENKA - </a:t>
            </a:r>
            <a:r>
              <a:rPr lang="cs-CZ" sz="1100" dirty="0" smtClean="0">
                <a:hlinkClick r:id="rId11"/>
              </a:rPr>
              <a:t>http://upload.wikimedia.org/wikipedia/commons/thumb/6/6d/Galanthus_nivalis_close-up_aka.jpg/258px-Galanthus_nivalis_close-up_aka.jpg</a:t>
            </a:r>
            <a:endParaRPr lang="cs-CZ" sz="1100" dirty="0" smtClean="0"/>
          </a:p>
          <a:p>
            <a:r>
              <a:rPr lang="cs-CZ" sz="1100" dirty="0" smtClean="0"/>
              <a:t>BLEDULE - </a:t>
            </a:r>
            <a:r>
              <a:rPr lang="cs-CZ" sz="1100" dirty="0" smtClean="0">
                <a:hlinkClick r:id="rId12"/>
              </a:rPr>
              <a:t>http://upload.wikimedia.org/wikipedia/commons/thumb/0/06/Leucojum_aestivum02.jpg/258px-Leucojum_aestivum02.jpg</a:t>
            </a:r>
            <a:endParaRPr lang="cs-CZ" sz="1100" dirty="0" smtClean="0"/>
          </a:p>
          <a:p>
            <a:r>
              <a:rPr lang="cs-CZ" sz="1100" dirty="0" smtClean="0"/>
              <a:t>PRVOSENKA  JARNÍ - </a:t>
            </a:r>
            <a:r>
              <a:rPr lang="cs-CZ" sz="1100" dirty="0" smtClean="0">
                <a:hlinkClick r:id="rId13"/>
              </a:rPr>
              <a:t>http://upload.wikimedia.org/wikipedia/commons/thumb/7/74/Primula_japonica_1.jpg/220px-Primula_japonica_1.jpg</a:t>
            </a:r>
            <a:endParaRPr lang="cs-CZ" sz="1100" dirty="0" smtClean="0"/>
          </a:p>
          <a:p>
            <a:r>
              <a:rPr lang="cs-CZ" sz="1100" dirty="0" smtClean="0"/>
              <a:t>TULIPÁN - </a:t>
            </a:r>
            <a:r>
              <a:rPr lang="cs-CZ" sz="1100" dirty="0" smtClean="0">
                <a:hlinkClick r:id="rId14"/>
              </a:rPr>
              <a:t>http://upload.wikimedia.org/wikipedia/commons/thumb/2/23/Bild_003_tulpe_wp.jpg/220px-Bild_003_tulpe_wp.jpg</a:t>
            </a:r>
            <a:endParaRPr lang="cs-CZ" sz="1100" dirty="0" smtClean="0"/>
          </a:p>
          <a:p>
            <a:r>
              <a:rPr lang="cs-CZ" sz="1100" dirty="0" smtClean="0"/>
              <a:t>SMETÁNKA LÉKAŘSKÁ - </a:t>
            </a:r>
            <a:r>
              <a:rPr lang="cs-CZ" sz="1100" dirty="0" smtClean="0">
                <a:hlinkClick r:id="rId15"/>
              </a:rPr>
              <a:t>http://upload.wikimedia.org/wikipedia/commons/thumb/c/c9/L%C3%B6wenzahnwiese.jpg/220px-L%C3%B6wenzahnwiese.jpg</a:t>
            </a:r>
            <a:r>
              <a:rPr lang="cs-CZ" sz="1100" dirty="0" smtClean="0"/>
              <a:t> </a:t>
            </a:r>
          </a:p>
          <a:p>
            <a:pPr>
              <a:buNone/>
            </a:pPr>
            <a:r>
              <a:rPr lang="cs-CZ" sz="1100" dirty="0"/>
              <a:t>	</a:t>
            </a:r>
            <a:r>
              <a:rPr lang="cs-CZ" sz="1100" dirty="0" smtClean="0"/>
              <a:t>	                       - </a:t>
            </a:r>
            <a:r>
              <a:rPr lang="cs-CZ" sz="1100" dirty="0" smtClean="0">
                <a:hlinkClick r:id="rId16"/>
              </a:rPr>
              <a:t>http://casti-rostlin.atlasweb.cz/</a:t>
            </a:r>
            <a:r>
              <a:rPr lang="cs-CZ" sz="1100" dirty="0" smtClean="0"/>
              <a:t> 	</a:t>
            </a:r>
          </a:p>
          <a:p>
            <a:r>
              <a:rPr lang="cs-CZ" sz="1100" dirty="0" smtClean="0"/>
              <a:t>PODBĚL LÉK. - </a:t>
            </a:r>
            <a:r>
              <a:rPr lang="cs-CZ" sz="1100" dirty="0" smtClean="0">
                <a:hlinkClick r:id="rId17"/>
              </a:rPr>
              <a:t>http://upload.wikimedia.org/wikipedia/commons/thumb/7/7f/Coltsfoot.jpg/258px-Coltsfoot.jpg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</TotalTime>
  <Words>328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Vlastní návrh</vt:lpstr>
      <vt:lpstr>VY_32_INOVACE_08_ROK_jaro  </vt:lpstr>
      <vt:lpstr>Snímek 2</vt:lpstr>
      <vt:lpstr>JARO</vt:lpstr>
      <vt:lpstr>JARO - POČASÍ</vt:lpstr>
      <vt:lpstr>JARO - PŘÍRODA</vt:lpstr>
      <vt:lpstr>JARO- NÁVRAT PTACTVA</vt:lpstr>
      <vt:lpstr>JARO- ZVÍŘATA SE PROBOUZÍ ZE ZIMNÍHO SPÁNKU</vt:lpstr>
      <vt:lpstr>JARO - MLÁĎATA</vt:lpstr>
      <vt:lpstr>JARO – JARNÍ ROSTLINY</vt:lpstr>
      <vt:lpstr>ROSTLINY – ČÁSTI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VY_32_INOVACE_08_ROK_jaro  </dc:title>
  <dc:creator>Kroupa</dc:creator>
  <cp:lastModifiedBy>Kroupa</cp:lastModifiedBy>
  <cp:revision>12</cp:revision>
  <dcterms:created xsi:type="dcterms:W3CDTF">2012-03-15T12:34:03Z</dcterms:created>
  <dcterms:modified xsi:type="dcterms:W3CDTF">2012-05-23T15:04:01Z</dcterms:modified>
</cp:coreProperties>
</file>