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5"/>
  </p:notesMasterIdLst>
  <p:sldIdLst>
    <p:sldId id="266" r:id="rId2"/>
    <p:sldId id="267" r:id="rId3"/>
    <p:sldId id="256" r:id="rId4"/>
    <p:sldId id="257" r:id="rId5"/>
    <p:sldId id="258" r:id="rId6"/>
    <p:sldId id="260" r:id="rId7"/>
    <p:sldId id="259" r:id="rId8"/>
    <p:sldId id="261" r:id="rId9"/>
    <p:sldId id="262" r:id="rId10"/>
    <p:sldId id="263" r:id="rId11"/>
    <p:sldId id="264" r:id="rId12"/>
    <p:sldId id="265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94" autoAdjust="0"/>
    <p:restoredTop sz="94660"/>
  </p:normalViewPr>
  <p:slideViewPr>
    <p:cSldViewPr>
      <p:cViewPr varScale="1">
        <p:scale>
          <a:sx n="88" d="100"/>
          <a:sy n="88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DD0ABC-68DB-49D0-B48C-E71D5664B805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7A7DC7-4700-4F51-B7FD-6D1675AA0D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49916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http://www.pdclipart.org/displayimage.php?album=58&amp;pos=123 , 26.11.2011</a:t>
            </a:r>
          </a:p>
          <a:p>
            <a:r>
              <a:rPr lang="cs-CZ" dirty="0" smtClean="0"/>
              <a:t>http://www.clipartguide.com/_pages/0808-0710-2317-0018.html , 26.11.2011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A7DC7-4700-4F51-B7FD-6D1675AA0DE5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0300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http://www.pdclipart.org/displayimage.php?album=58&amp;pos=123 , 26.11.2011</a:t>
            </a:r>
          </a:p>
          <a:p>
            <a:r>
              <a:rPr lang="cs-CZ" dirty="0" smtClean="0"/>
              <a:t>http://www.clipartguide.com/_pages/0808-0710-2317-0018.html , 26.11.2011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A7DC7-4700-4F51-B7FD-6D1675AA0DE5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73031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http://www.pdclipart.org/displayimage.php?album=58&amp;pos=123 , 26.11.2011</a:t>
            </a:r>
          </a:p>
          <a:p>
            <a:r>
              <a:rPr lang="cs-CZ" dirty="0" smtClean="0"/>
              <a:t>http://www.clipartguide.com/_pages/0808-0710-2317-0018.html , 26.11.2011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A7DC7-4700-4F51-B7FD-6D1675AA0DE5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42780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http://www.pdclipart.org/displayimage.php?album=58&amp;pos=123 , 26.11.2011</a:t>
            </a:r>
          </a:p>
          <a:p>
            <a:r>
              <a:rPr lang="cs-CZ" smtClean="0"/>
              <a:t>http://www.clipartguide.com/_pages/0808-0710-2317-0018.html , 26.11.2011</a:t>
            </a:r>
          </a:p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A7DC7-4700-4F51-B7FD-6D1675AA0DE5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8429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80F3-E222-4BD8-B2A7-68E4282C148A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C87CE-D2F8-4234-A43C-83CC132B0A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5518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80F3-E222-4BD8-B2A7-68E4282C148A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C87CE-D2F8-4234-A43C-83CC132B0A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7183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80F3-E222-4BD8-B2A7-68E4282C148A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C87CE-D2F8-4234-A43C-83CC132B0A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408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80F3-E222-4BD8-B2A7-68E4282C148A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C87CE-D2F8-4234-A43C-83CC132B0A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5881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80F3-E222-4BD8-B2A7-68E4282C148A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C87CE-D2F8-4234-A43C-83CC132B0A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2806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80F3-E222-4BD8-B2A7-68E4282C148A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C87CE-D2F8-4234-A43C-83CC132B0A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8788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80F3-E222-4BD8-B2A7-68E4282C148A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C87CE-D2F8-4234-A43C-83CC132B0A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1385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80F3-E222-4BD8-B2A7-68E4282C148A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C87CE-D2F8-4234-A43C-83CC132B0A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04627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80F3-E222-4BD8-B2A7-68E4282C148A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C87CE-D2F8-4234-A43C-83CC132B0A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5513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80F3-E222-4BD8-B2A7-68E4282C148A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C87CE-D2F8-4234-A43C-83CC132B0A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0202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80F3-E222-4BD8-B2A7-68E4282C148A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C87CE-D2F8-4234-A43C-83CC132B0A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2579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C80F3-E222-4BD8-B2A7-68E4282C148A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C87CE-D2F8-4234-A43C-83CC132B0A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9381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7.wdp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9.wdp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764704"/>
            <a:ext cx="6408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Prezentace je určena pro výuku hudební výchovy ve 3. ročníku. Žáci si jejím prostřednictvím osvojí umělou vánoční koledu Veselé Vánoce. Prezentace obsahuje animace a podporuje proces zapamatování si textu písně.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0415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0"/>
    </mc:Choice>
    <mc:Fallback xmlns="">
      <p:transition spd="slow" advTm="59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3597059"/>
              </p:ext>
            </p:extLst>
          </p:nvPr>
        </p:nvGraphicFramePr>
        <p:xfrm>
          <a:off x="1403648" y="1340768"/>
          <a:ext cx="6480720" cy="405675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40360"/>
                <a:gridCol w="3240360"/>
              </a:tblGrid>
              <a:tr h="1088249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ZŠ</a:t>
                      </a:r>
                      <a:r>
                        <a:rPr lang="cs-CZ" baseline="0" dirty="0" smtClean="0"/>
                        <a:t> a MŠ Unkovice, příspěvková organizace</a:t>
                      </a:r>
                    </a:p>
                    <a:p>
                      <a:r>
                        <a:rPr lang="cs-CZ" baseline="0" dirty="0" smtClean="0"/>
                        <a:t>Unkovice 28, p. Žabčice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Bc. </a:t>
                      </a:r>
                      <a:r>
                        <a:rPr lang="cs-CZ" smtClean="0"/>
                        <a:t>Jana Weisová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Veselé Vánoce</a:t>
                      </a:r>
                      <a:endParaRPr lang="cs-CZ" dirty="0"/>
                    </a:p>
                  </a:txBody>
                  <a:tcPr/>
                </a:tc>
              </a:tr>
              <a:tr h="761775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Vytvořeno:</a:t>
                      </a:r>
                    </a:p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11/2011</a:t>
                      </a:r>
                      <a:endParaRPr lang="cs-CZ" dirty="0" smtClean="0"/>
                    </a:p>
                    <a:p>
                      <a:r>
                        <a:rPr lang="cs-CZ" dirty="0" smtClean="0"/>
                        <a:t>20.12.2011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Vánoční koledy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</a:t>
                      </a:r>
                      <a:r>
                        <a:rPr lang="cs-CZ" baseline="0" dirty="0" smtClean="0"/>
                        <a:t> oblast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Umění a kultura</a:t>
                      </a:r>
                      <a:endParaRPr lang="cs-CZ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CZ.1.07/1.4.00/21.2463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127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7"/>
    </mc:Choice>
    <mc:Fallback xmlns="">
      <p:transition spd="slow" advTm="347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VESELÉ VÁNOCE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Hudba: Jaromír Vomáčka</a:t>
            </a:r>
          </a:p>
          <a:p>
            <a:r>
              <a:rPr lang="cs-CZ" dirty="0" smtClean="0"/>
              <a:t>Text: Zdeněk Borovec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9670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052" y="4149080"/>
            <a:ext cx="2038969" cy="174134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99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93" y="332656"/>
            <a:ext cx="9073007" cy="6048672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1320890" y="2348880"/>
            <a:ext cx="65527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5"/>
                </a:solidFill>
                <a:latin typeface="Century Gothic" pitchFamily="34" charset="0"/>
              </a:rPr>
              <a:t>Vánoce, Vánoce přicházejí,</a:t>
            </a:r>
          </a:p>
          <a:p>
            <a:pPr algn="ctr"/>
            <a:r>
              <a:rPr lang="cs-CZ" sz="2000" b="1" dirty="0" smtClean="0">
                <a:solidFill>
                  <a:schemeClr val="accent5"/>
                </a:solidFill>
                <a:latin typeface="Century Gothic" pitchFamily="34" charset="0"/>
              </a:rPr>
              <a:t>zpívejme přátelé,</a:t>
            </a:r>
          </a:p>
          <a:p>
            <a:pPr algn="ctr"/>
            <a:r>
              <a:rPr lang="cs-CZ" sz="2000" b="1" dirty="0" smtClean="0">
                <a:solidFill>
                  <a:schemeClr val="accent5"/>
                </a:solidFill>
                <a:latin typeface="Century Gothic" pitchFamily="34" charset="0"/>
              </a:rPr>
              <a:t>Po roce Vánoce, Vánoce přicházejí,</a:t>
            </a:r>
          </a:p>
          <a:p>
            <a:pPr algn="ctr"/>
            <a:r>
              <a:rPr lang="cs-CZ" sz="2000" b="1" dirty="0" smtClean="0">
                <a:solidFill>
                  <a:schemeClr val="accent5"/>
                </a:solidFill>
                <a:latin typeface="Century Gothic" pitchFamily="34" charset="0"/>
              </a:rPr>
              <a:t>šťastné a veselé.</a:t>
            </a:r>
            <a:endParaRPr lang="cs-CZ" sz="2000" b="1" dirty="0">
              <a:solidFill>
                <a:schemeClr val="accent5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4137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720278"/>
            <a:ext cx="70567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/>
              <a:t>Proč jen děda říct si nedá, tluče o stůl v předsíni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a pak, běda, marně hledá kapra pod skříní.</a:t>
            </a:r>
            <a:endParaRPr lang="cs-CZ" sz="2400" b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36583" y1="78848" x2="36583" y2="78848"/>
                        <a14:foregroundMark x1="30083" y1="70182" x2="30083" y2="70182"/>
                        <a14:foregroundMark x1="32083" y1="70909" x2="32083" y2="70909"/>
                        <a14:foregroundMark x1="33167" y1="66121" x2="33167" y2="66121"/>
                        <a14:foregroundMark x1="33167" y1="59879" x2="33167" y2="59879"/>
                        <a14:foregroundMark x1="37000" y1="52545" x2="37000" y2="52545"/>
                        <a14:foregroundMark x1="36417" y1="45455" x2="36417" y2="45455"/>
                        <a14:foregroundMark x1="37583" y1="38061" x2="37583" y2="380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58229">
            <a:off x="-27522" y="2236677"/>
            <a:ext cx="4035474" cy="5550358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131840" y="4512341"/>
            <a:ext cx="59046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/>
              <a:t>Naše teta peče léta na Vánoce vánočku,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nereptáme, aspoň máme něco pro kočku.</a:t>
            </a:r>
            <a:endParaRPr lang="cs-CZ" sz="2400" b="1" dirty="0"/>
          </a:p>
        </p:txBody>
      </p:sp>
      <p:sp>
        <p:nvSpPr>
          <p:cNvPr id="4" name="Obdélník 3"/>
          <p:cNvSpPr/>
          <p:nvPr/>
        </p:nvSpPr>
        <p:spPr>
          <a:xfrm>
            <a:off x="1763688" y="1556791"/>
            <a:ext cx="540060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1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JÓ</a:t>
            </a:r>
            <a:endParaRPr lang="cs-CZ" sz="18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1091" b="77455" l="10000" r="65917">
                        <a14:foregroundMark x1="38250" y1="69394" x2="38250" y2="693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66189">
            <a:off x="5238412" y="-1928282"/>
            <a:ext cx="5478323" cy="7534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994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052" y="4149080"/>
            <a:ext cx="2038969" cy="174134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99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93" y="332656"/>
            <a:ext cx="9073007" cy="6048672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1320890" y="2348880"/>
            <a:ext cx="65527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5"/>
                </a:solidFill>
                <a:latin typeface="Century Gothic" pitchFamily="34" charset="0"/>
              </a:rPr>
              <a:t>Vánoce, Vánoce přicházejí,</a:t>
            </a:r>
          </a:p>
          <a:p>
            <a:pPr algn="ctr"/>
            <a:r>
              <a:rPr lang="cs-CZ" sz="2000" b="1" dirty="0" smtClean="0">
                <a:solidFill>
                  <a:schemeClr val="accent5"/>
                </a:solidFill>
                <a:latin typeface="Century Gothic" pitchFamily="34" charset="0"/>
              </a:rPr>
              <a:t>zpívejme přátelé,</a:t>
            </a:r>
          </a:p>
          <a:p>
            <a:pPr algn="ctr"/>
            <a:r>
              <a:rPr lang="cs-CZ" sz="2000" b="1" dirty="0" smtClean="0">
                <a:solidFill>
                  <a:schemeClr val="accent5"/>
                </a:solidFill>
                <a:latin typeface="Century Gothic" pitchFamily="34" charset="0"/>
              </a:rPr>
              <a:t>Po roce Vánoce, Vánoce přicházejí,</a:t>
            </a:r>
          </a:p>
          <a:p>
            <a:pPr algn="ctr"/>
            <a:r>
              <a:rPr lang="cs-CZ" sz="2000" b="1" dirty="0" smtClean="0">
                <a:solidFill>
                  <a:schemeClr val="accent5"/>
                </a:solidFill>
                <a:latin typeface="Century Gothic" pitchFamily="34" charset="0"/>
              </a:rPr>
              <a:t>šťastné a veselé.</a:t>
            </a:r>
            <a:endParaRPr lang="cs-CZ" sz="2000" b="1" dirty="0">
              <a:solidFill>
                <a:schemeClr val="accent5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8953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61797" y="1772815"/>
            <a:ext cx="61926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/>
              <a:t>Bez prskavek tvrdil Slávek na Štědrý den nelze být</a:t>
            </a:r>
          </a:p>
          <a:p>
            <a:pPr>
              <a:lnSpc>
                <a:spcPct val="150000"/>
              </a:lnSpc>
            </a:pPr>
            <a:r>
              <a:rPr lang="cs-CZ" sz="2000" b="1" dirty="0" smtClean="0"/>
              <a:t>a pak táta s minimaxem zavlažoval byt.</a:t>
            </a:r>
            <a:endParaRPr lang="cs-CZ" sz="2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843808" y="3789040"/>
            <a:ext cx="57606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/>
              <a:t>Tyhle ryby neměly by maso míti samou kost,</a:t>
            </a:r>
          </a:p>
          <a:p>
            <a:pPr>
              <a:lnSpc>
                <a:spcPct val="150000"/>
              </a:lnSpc>
            </a:pPr>
            <a:r>
              <a:rPr lang="cs-CZ" sz="2000" b="1" dirty="0" smtClean="0"/>
              <a:t>říká táta vždy, když chvátá na pohotovost. </a:t>
            </a:r>
            <a:endParaRPr lang="cs-CZ" sz="2000" b="1" dirty="0"/>
          </a:p>
        </p:txBody>
      </p:sp>
      <p:sp>
        <p:nvSpPr>
          <p:cNvPr id="4" name="Obdélník 3"/>
          <p:cNvSpPr/>
          <p:nvPr/>
        </p:nvSpPr>
        <p:spPr>
          <a:xfrm>
            <a:off x="1763688" y="1556791"/>
            <a:ext cx="540060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1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JÓ</a:t>
            </a:r>
            <a:endParaRPr lang="cs-CZ" sz="18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485" b="85576" l="38750" r="75667">
                        <a14:foregroundMark x1="58500" y1="77939" x2="58500" y2="77939"/>
                        <a14:foregroundMark x1="50000" y1="70970" x2="50000" y2="70970"/>
                        <a14:foregroundMark x1="43417" y1="61879" x2="43417" y2="61879"/>
                        <a14:foregroundMark x1="42167" y1="64303" x2="42167" y2="64303"/>
                        <a14:foregroundMark x1="41083" y1="58727" x2="41083" y2="58727"/>
                        <a14:foregroundMark x1="41250" y1="59212" x2="42833" y2="61455"/>
                        <a14:foregroundMark x1="43250" y1="60182" x2="43667" y2="59697"/>
                        <a14:foregroundMark x1="50000" y1="53152" x2="50000" y2="53152"/>
                        <a14:foregroundMark x1="51500" y1="65212" x2="51500" y2="65212"/>
                        <a14:foregroundMark x1="50833" y1="66485" x2="50833" y2="66485"/>
                        <a14:foregroundMark x1="51083" y1="55697" x2="51083" y2="55697"/>
                        <a14:foregroundMark x1="51500" y1="54303" x2="51500" y2="54303"/>
                        <a14:foregroundMark x1="55667" y1="66061" x2="55667" y2="66061"/>
                        <a14:foregroundMark x1="54583" y1="65212" x2="54583" y2="65212"/>
                        <a14:foregroundMark x1="58500" y1="79030" x2="58500" y2="79030"/>
                        <a14:foregroundMark x1="59583" y1="79394" x2="59583" y2="79394"/>
                        <a14:foregroundMark x1="45000" y1="48424" x2="45000" y2="48424"/>
                        <a14:foregroundMark x1="45000" y1="45394" x2="45000" y2="45394"/>
                        <a14:foregroundMark x1="45167" y1="44303" x2="59167" y2="40485"/>
                        <a14:foregroundMark x1="55917" y1="37758" x2="55917" y2="37758"/>
                        <a14:foregroundMark x1="53500" y1="36485" x2="53500" y2="36485"/>
                        <a14:foregroundMark x1="44333" y1="44788" x2="44333" y2="61455"/>
                        <a14:foregroundMark x1="41500" y1="61273" x2="44333" y2="60788"/>
                        <a14:foregroundMark x1="40583" y1="62061" x2="40583" y2="62061"/>
                        <a14:foregroundMark x1="41083" y1="62364" x2="41083" y2="62364"/>
                        <a14:foregroundMark x1="41500" y1="61879" x2="40833" y2="65697"/>
                        <a14:foregroundMark x1="41083" y1="65697" x2="45167" y2="65212"/>
                        <a14:foregroundMark x1="44083" y1="66364" x2="44083" y2="68121"/>
                        <a14:foregroundMark x1="44083" y1="68424" x2="53500" y2="74121"/>
                        <a14:foregroundMark x1="54167" y1="74424" x2="56750" y2="79394"/>
                        <a14:foregroundMark x1="58500" y1="79515" x2="64417" y2="78909"/>
                        <a14:foregroundMark x1="63333" y1="78727" x2="63083" y2="74606"/>
                        <a14:foregroundMark x1="40417" y1="69212" x2="43000" y2="65394"/>
                        <a14:foregroundMark x1="64667" y1="45212" x2="69250" y2="46364"/>
                        <a14:foregroundMark x1="65750" y1="46667" x2="65750" y2="46667"/>
                        <a14:foregroundMark x1="63500" y1="67636" x2="66333" y2="68242"/>
                        <a14:foregroundMark x1="53917" y1="55576" x2="53917" y2="55576"/>
                        <a14:foregroundMark x1="52417" y1="52727" x2="51083" y2="582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95710">
            <a:off x="428967" y="2011217"/>
            <a:ext cx="4525032" cy="622369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83" t="54330" r="8311" b="13810"/>
          <a:stretch/>
        </p:blipFill>
        <p:spPr>
          <a:xfrm rot="4374812">
            <a:off x="5791926" y="1002917"/>
            <a:ext cx="3365674" cy="199290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85674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052" y="4149080"/>
            <a:ext cx="2038969" cy="174134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99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93" y="332656"/>
            <a:ext cx="9073007" cy="6048672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1320890" y="2348880"/>
            <a:ext cx="65527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5"/>
                </a:solidFill>
                <a:latin typeface="Century Gothic" pitchFamily="34" charset="0"/>
              </a:rPr>
              <a:t>Vánoce, Vánoce přicházejí,</a:t>
            </a:r>
          </a:p>
          <a:p>
            <a:pPr algn="ctr"/>
            <a:r>
              <a:rPr lang="cs-CZ" sz="2000" b="1" dirty="0" smtClean="0">
                <a:solidFill>
                  <a:schemeClr val="accent5"/>
                </a:solidFill>
                <a:latin typeface="Century Gothic" pitchFamily="34" charset="0"/>
              </a:rPr>
              <a:t>zpívejme přátelé,</a:t>
            </a:r>
          </a:p>
          <a:p>
            <a:pPr algn="ctr"/>
            <a:r>
              <a:rPr lang="cs-CZ" sz="2000" b="1" dirty="0" smtClean="0">
                <a:solidFill>
                  <a:schemeClr val="accent5"/>
                </a:solidFill>
                <a:latin typeface="Century Gothic" pitchFamily="34" charset="0"/>
              </a:rPr>
              <a:t>Po roce Vánoce, Vánoce přicházejí,</a:t>
            </a:r>
          </a:p>
          <a:p>
            <a:pPr algn="ctr"/>
            <a:r>
              <a:rPr lang="cs-CZ" sz="2000" b="1" dirty="0" smtClean="0">
                <a:solidFill>
                  <a:schemeClr val="accent5"/>
                </a:solidFill>
                <a:latin typeface="Century Gothic" pitchFamily="34" charset="0"/>
              </a:rPr>
              <a:t>šťastné a veselé</a:t>
            </a:r>
            <a:endParaRPr lang="cs-CZ" sz="2000" b="1" dirty="0">
              <a:solidFill>
                <a:schemeClr val="accent5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14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92696"/>
            <a:ext cx="67687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/>
              <a:t>Jednou v roce na Vánoce strejda housle popadne,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jeho vinou se z nich linou tóny záhadné.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66525" y="4725144"/>
            <a:ext cx="63367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/>
              <a:t>Strejdu vida děda přidá „Neseme Vám noviny“,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čímž prakticky zničí vždycky večer rodinný.</a:t>
            </a:r>
            <a:endParaRPr lang="cs-CZ" sz="2400" b="1" dirty="0"/>
          </a:p>
        </p:txBody>
      </p:sp>
      <p:sp>
        <p:nvSpPr>
          <p:cNvPr id="4" name="Obdélník 3"/>
          <p:cNvSpPr/>
          <p:nvPr/>
        </p:nvSpPr>
        <p:spPr>
          <a:xfrm>
            <a:off x="1763688" y="1556791"/>
            <a:ext cx="540060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1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JÓ</a:t>
            </a:r>
            <a:endParaRPr lang="cs-CZ" sz="18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436" t="23362" r="17400" b="35709"/>
          <a:stretch/>
        </p:blipFill>
        <p:spPr>
          <a:xfrm rot="16034860">
            <a:off x="5876468" y="861777"/>
            <a:ext cx="2679975" cy="283774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50250" y1="48909" x2="50250" y2="48909"/>
                        <a14:foregroundMark x1="57000" y1="46061" x2="57000" y2="46061"/>
                        <a14:foregroundMark x1="59417" y1="50303" x2="59417" y2="503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228" t="39944" r="31545" b="30028"/>
          <a:stretch/>
        </p:blipFill>
        <p:spPr>
          <a:xfrm rot="2277161">
            <a:off x="561774" y="3361926"/>
            <a:ext cx="2018847" cy="243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622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052" y="4149080"/>
            <a:ext cx="2038969" cy="174134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9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93" y="332656"/>
            <a:ext cx="9073007" cy="6048672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1320890" y="2348880"/>
            <a:ext cx="65527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5"/>
                </a:solidFill>
                <a:latin typeface="Century Gothic" pitchFamily="34" charset="0"/>
              </a:rPr>
              <a:t>Vánoce, Vánoce přicházejí,</a:t>
            </a:r>
          </a:p>
          <a:p>
            <a:pPr algn="ctr"/>
            <a:r>
              <a:rPr lang="cs-CZ" sz="2000" b="1" dirty="0" smtClean="0">
                <a:solidFill>
                  <a:schemeClr val="accent5"/>
                </a:solidFill>
                <a:latin typeface="Century Gothic" pitchFamily="34" charset="0"/>
              </a:rPr>
              <a:t>zpívejme přátelé,</a:t>
            </a:r>
          </a:p>
          <a:p>
            <a:pPr algn="ctr"/>
            <a:r>
              <a:rPr lang="cs-CZ" sz="2000" b="1" dirty="0" smtClean="0">
                <a:solidFill>
                  <a:schemeClr val="accent5"/>
                </a:solidFill>
                <a:latin typeface="Century Gothic" pitchFamily="34" charset="0"/>
              </a:rPr>
              <a:t>Po roce Vánoce, Vánoce přicházejí,</a:t>
            </a:r>
          </a:p>
          <a:p>
            <a:pPr algn="ctr"/>
            <a:r>
              <a:rPr lang="cs-CZ" sz="2000" b="1" dirty="0" smtClean="0">
                <a:solidFill>
                  <a:schemeClr val="accent5"/>
                </a:solidFill>
                <a:latin typeface="Century Gothic" pitchFamily="34" charset="0"/>
              </a:rPr>
              <a:t>šťastné a veselé.</a:t>
            </a:r>
            <a:endParaRPr lang="cs-CZ" sz="2000" b="1" dirty="0">
              <a:solidFill>
                <a:schemeClr val="accent5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533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908720"/>
            <a:ext cx="6192688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/>
              <a:t>A když sní se, co je v míse, televizor pustíme,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v jizbě dusné všechno usne v blaženosti své.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838670" y="4389204"/>
            <a:ext cx="6120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/>
              <a:t>Mě se taky klíží zraky, bylo toho trochu moc,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máme na rok na klid nárok, zas až do Vánoc.</a:t>
            </a:r>
            <a:endParaRPr lang="cs-CZ" sz="2400" b="1" dirty="0"/>
          </a:p>
        </p:txBody>
      </p:sp>
      <p:sp>
        <p:nvSpPr>
          <p:cNvPr id="4" name="Obdélník 3"/>
          <p:cNvSpPr/>
          <p:nvPr/>
        </p:nvSpPr>
        <p:spPr>
          <a:xfrm>
            <a:off x="1763688" y="1556791"/>
            <a:ext cx="540060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1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JÓ</a:t>
            </a:r>
            <a:endParaRPr lang="cs-CZ" sz="18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050" t="17100" r="29874" b="41450"/>
          <a:stretch/>
        </p:blipFill>
        <p:spPr>
          <a:xfrm rot="5400000">
            <a:off x="444113" y="3618607"/>
            <a:ext cx="2461827" cy="280269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8000">
                        <a14:foregroundMark x1="30583" y1="87636" x2="30583" y2="87636"/>
                        <a14:foregroundMark x1="29667" y1="86182" x2="29667" y2="86182"/>
                        <a14:foregroundMark x1="41250" y1="83515" x2="41250" y2="83515"/>
                        <a14:foregroundMark x1="42167" y1="82727" x2="42167" y2="82727"/>
                        <a14:foregroundMark x1="42167" y1="82727" x2="42167" y2="82727"/>
                        <a14:foregroundMark x1="58083" y1="73939" x2="58083" y2="73939"/>
                        <a14:foregroundMark x1="57833" y1="73818" x2="53750" y2="79394"/>
                        <a14:foregroundMark x1="53500" y1="79515" x2="44083" y2="82364"/>
                        <a14:foregroundMark x1="43917" y1="82061" x2="33667" y2="85576"/>
                        <a14:foregroundMark x1="34500" y1="85697" x2="27917" y2="84788"/>
                        <a14:foregroundMark x1="28167" y1="85879" x2="29917" y2="89394"/>
                        <a14:foregroundMark x1="29917" y1="89394" x2="35833" y2="85879"/>
                        <a14:foregroundMark x1="35833" y1="85879" x2="48500" y2="81455"/>
                        <a14:foregroundMark x1="48500" y1="81455" x2="56750" y2="80606"/>
                        <a14:foregroundMark x1="56750" y1="80606" x2="59417" y2="727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834" t="24906" b="8869"/>
          <a:stretch/>
        </p:blipFill>
        <p:spPr>
          <a:xfrm rot="17013795">
            <a:off x="6123275" y="663998"/>
            <a:ext cx="3022413" cy="3521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549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052" y="4149080"/>
            <a:ext cx="2038969" cy="174134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99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93" y="332656"/>
            <a:ext cx="9073007" cy="6048672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1320890" y="2348880"/>
            <a:ext cx="65527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5"/>
                </a:solidFill>
                <a:latin typeface="Century Gothic" pitchFamily="34" charset="0"/>
              </a:rPr>
              <a:t>Vánoce, Vánoce přicházejí,</a:t>
            </a:r>
          </a:p>
          <a:p>
            <a:pPr algn="ctr"/>
            <a:r>
              <a:rPr lang="cs-CZ" sz="2000" b="1" dirty="0" smtClean="0">
                <a:solidFill>
                  <a:schemeClr val="accent5"/>
                </a:solidFill>
                <a:latin typeface="Century Gothic" pitchFamily="34" charset="0"/>
              </a:rPr>
              <a:t>zpívejme přátelé,</a:t>
            </a:r>
          </a:p>
          <a:p>
            <a:pPr algn="ctr"/>
            <a:r>
              <a:rPr lang="cs-CZ" sz="2000" b="1" dirty="0" smtClean="0">
                <a:solidFill>
                  <a:schemeClr val="accent5"/>
                </a:solidFill>
                <a:latin typeface="Century Gothic" pitchFamily="34" charset="0"/>
              </a:rPr>
              <a:t>Po roce Vánoce, Vánoce přicházejí,</a:t>
            </a:r>
          </a:p>
          <a:p>
            <a:pPr algn="ctr"/>
            <a:r>
              <a:rPr lang="cs-CZ" sz="2000" b="1" dirty="0" smtClean="0">
                <a:solidFill>
                  <a:schemeClr val="accent5"/>
                </a:solidFill>
                <a:latin typeface="Century Gothic" pitchFamily="34" charset="0"/>
              </a:rPr>
              <a:t>šťastné a veselé.</a:t>
            </a:r>
            <a:endParaRPr lang="cs-CZ" sz="2000" b="1" dirty="0">
              <a:solidFill>
                <a:schemeClr val="accent5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1887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835224"/>
            <a:ext cx="78488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Reference:</a:t>
            </a:r>
          </a:p>
          <a:p>
            <a:endParaRPr lang="cs-CZ" dirty="0" smtClean="0"/>
          </a:p>
          <a:p>
            <a:r>
              <a:rPr lang="cs-CZ" dirty="0" smtClean="0"/>
              <a:t>Rám se svíčkami a zpěváci:</a:t>
            </a:r>
          </a:p>
          <a:p>
            <a:r>
              <a:rPr lang="cs-CZ" dirty="0" smtClean="0"/>
              <a:t>http</a:t>
            </a:r>
            <a:r>
              <a:rPr lang="cs-CZ" dirty="0"/>
              <a:t>://</a:t>
            </a:r>
            <a:r>
              <a:rPr lang="cs-CZ" dirty="0" smtClean="0"/>
              <a:t>www.pdclipart.org/</a:t>
            </a:r>
            <a:r>
              <a:rPr lang="cs-CZ" dirty="0" err="1" smtClean="0"/>
              <a:t>displayimage.php?album</a:t>
            </a:r>
            <a:r>
              <a:rPr lang="cs-CZ" dirty="0" smtClean="0"/>
              <a:t>=58&amp;pos=123, online </a:t>
            </a:r>
            <a:r>
              <a:rPr lang="en-US" dirty="0" smtClean="0"/>
              <a:t>[</a:t>
            </a:r>
            <a:r>
              <a:rPr lang="cs-CZ" dirty="0" smtClean="0"/>
              <a:t>26.11.2011</a:t>
            </a:r>
            <a:r>
              <a:rPr lang="en-US" dirty="0" smtClean="0"/>
              <a:t>]</a:t>
            </a:r>
            <a:endParaRPr lang="cs-CZ" dirty="0"/>
          </a:p>
          <a:p>
            <a:r>
              <a:rPr lang="cs-CZ" dirty="0"/>
              <a:t>http://www.clipartguide.com/_</a:t>
            </a:r>
            <a:r>
              <a:rPr lang="cs-CZ" dirty="0" err="1" smtClean="0"/>
              <a:t>pages</a:t>
            </a:r>
            <a:r>
              <a:rPr lang="cs-CZ" dirty="0" smtClean="0"/>
              <a:t>/0808-0710-2317-0018.html, </a:t>
            </a:r>
            <a:r>
              <a:rPr lang="en-US" dirty="0" smtClean="0"/>
              <a:t>online [</a:t>
            </a:r>
            <a:r>
              <a:rPr lang="cs-CZ" dirty="0" smtClean="0"/>
              <a:t>26.11.2011</a:t>
            </a:r>
            <a:r>
              <a:rPr lang="en-US" dirty="0" smtClean="0"/>
              <a:t>]</a:t>
            </a:r>
            <a:endParaRPr lang="cs-CZ" dirty="0"/>
          </a:p>
          <a:p>
            <a:pPr algn="ctr"/>
            <a:endParaRPr lang="cs-CZ" dirty="0"/>
          </a:p>
          <a:p>
            <a:r>
              <a:rPr lang="cs-CZ" dirty="0" smtClean="0"/>
              <a:t>Ostatní obrázky:</a:t>
            </a:r>
          </a:p>
          <a:p>
            <a:r>
              <a:rPr lang="cs-CZ" dirty="0" smtClean="0"/>
              <a:t>Soukromý archiv autorky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0889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</TotalTime>
  <Words>425</Words>
  <Application>Microsoft Office PowerPoint</Application>
  <PresentationFormat>Předvádění na obrazovce (4:3)</PresentationFormat>
  <Paragraphs>81</Paragraphs>
  <Slides>13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Prezentace aplikace PowerPoint</vt:lpstr>
      <vt:lpstr>VESELÉ VÁNOCE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VESELÉ VÁNOCE</dc:title>
  <dc:creator>Admin</dc:creator>
  <cp:lastModifiedBy>Admin</cp:lastModifiedBy>
  <cp:revision>12</cp:revision>
  <dcterms:created xsi:type="dcterms:W3CDTF">2011-11-26T10:04:06Z</dcterms:created>
  <dcterms:modified xsi:type="dcterms:W3CDTF">2012-05-23T14:14:16Z</dcterms:modified>
</cp:coreProperties>
</file>