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311" r:id="rId3"/>
    <p:sldId id="295" r:id="rId4"/>
    <p:sldId id="316" r:id="rId5"/>
    <p:sldId id="317" r:id="rId6"/>
    <p:sldId id="297" r:id="rId7"/>
    <p:sldId id="313" r:id="rId8"/>
    <p:sldId id="299" r:id="rId9"/>
    <p:sldId id="300" r:id="rId10"/>
    <p:sldId id="302" r:id="rId11"/>
    <p:sldId id="301" r:id="rId12"/>
    <p:sldId id="303" r:id="rId13"/>
    <p:sldId id="277" r:id="rId14"/>
    <p:sldId id="258" r:id="rId15"/>
    <p:sldId id="275" r:id="rId16"/>
    <p:sldId id="306" r:id="rId17"/>
    <p:sldId id="307" r:id="rId18"/>
    <p:sldId id="308" r:id="rId19"/>
    <p:sldId id="264" r:id="rId20"/>
    <p:sldId id="294" r:id="rId21"/>
    <p:sldId id="305" r:id="rId22"/>
    <p:sldId id="287" r:id="rId23"/>
    <p:sldId id="290" r:id="rId24"/>
    <p:sldId id="288" r:id="rId25"/>
    <p:sldId id="318" r:id="rId26"/>
    <p:sldId id="309" r:id="rId27"/>
    <p:sldId id="312" r:id="rId28"/>
    <p:sldId id="267" r:id="rId29"/>
    <p:sldId id="314" r:id="rId30"/>
    <p:sldId id="315" r:id="rId31"/>
    <p:sldId id="310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2E0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109D9-C58C-431C-9D3F-436C6060C367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4AA6C-14EF-44E8-BDDC-AEF0CD1DF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0/Georg_of_Podebrady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9/Anonym_Koenig_Albrecht_II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a/a2/Ladislas_the_Posthumous_00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0/Nuremberg_chronicles_f_251v_2_%28Georgius_rex_bohemie%29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3/36/Matei_Corvin_Johannes_de_Thurocz_f137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a/a0/Buchdrucker-1568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c/ce/Johan_amos_comenius_1592-1671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c/c5/Jan_Blahoslav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c/c8/Jan_Rokycana_by_Balzer.pn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a/ae/Jan_Rokycana_plaque_Rokycany_CZ_town_hall_0593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f/f9/Jan_Vil%C3%ADmek_-_Alois_Jir%C3%A1sek.jpg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6.jpeg"/><Relationship Id="rId2" Type="http://schemas.openxmlformats.org/officeDocument/2006/relationships/hyperlink" Target="http://upload.wikimedia.org/wikipedia/commons/c/c5/Jan_Blahoslav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d/df/Jan_Vil%C3%ADmek_-_Daniel_Adam_z_Veleslav%C3%ADna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3/32/Viktorin_Kornel_ze_Vsehrd_1862.jp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//upload.wikimedia.org/wikipedia/commons/c/ce/Johan_amos_comenius_1592-1671.jpg" TargetMode="External"/><Relationship Id="rId7" Type="http://schemas.openxmlformats.org/officeDocument/2006/relationships/hyperlink" Target="//upload.wikimedia.org/wikipedia/commons/f/f9/Jan_Vil%C3%ADmek_-_Alois_Jir%C3%A1sek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hyperlink" Target="http://upload.wikimedia.org/wikipedia/commons/c/c5/Jan_Blahoslav.JPG" TargetMode="External"/><Relationship Id="rId4" Type="http://schemas.openxmlformats.org/officeDocument/2006/relationships/image" Target="../media/image1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a 7"/>
          <p:cNvSpPr/>
          <p:nvPr/>
        </p:nvSpPr>
        <p:spPr>
          <a:xfrm>
            <a:off x="0" y="62294"/>
            <a:ext cx="9144000" cy="2214578"/>
          </a:xfrm>
          <a:prstGeom prst="ellipse">
            <a:avLst/>
          </a:prstGeom>
          <a:solidFill>
            <a:schemeClr val="accent6">
              <a:lumMod val="5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dirty="0" smtClean="0">
                <a:ln w="50800"/>
                <a:solidFill>
                  <a:srgbClr val="FFC000"/>
                </a:solidFill>
              </a:rPr>
              <a:t>Literatura doby </a:t>
            </a:r>
            <a:r>
              <a:rPr lang="cs-CZ" sz="3600" b="1" dirty="0" err="1" smtClean="0">
                <a:ln w="50800"/>
                <a:solidFill>
                  <a:srgbClr val="FFC000"/>
                </a:solidFill>
              </a:rPr>
              <a:t>polipanské</a:t>
            </a:r>
            <a:endParaRPr lang="cs-CZ" sz="3600" b="1" dirty="0" smtClean="0">
              <a:ln w="50800"/>
              <a:solidFill>
                <a:srgbClr val="FFC000"/>
              </a:solidFill>
            </a:endParaRPr>
          </a:p>
          <a:p>
            <a:pPr algn="ctr"/>
            <a:r>
              <a:rPr lang="cs-CZ" sz="3600" b="1" dirty="0" smtClean="0">
                <a:ln w="50800"/>
                <a:solidFill>
                  <a:srgbClr val="FFC000"/>
                </a:solidFill>
              </a:rPr>
              <a:t>od pol.3O.let do konce 6O.let 15.stol</a:t>
            </a:r>
            <a:endParaRPr lang="cs-CZ" sz="36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4316903"/>
            <a:ext cx="2643206" cy="12003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Jiří z Poděbrad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 </a:t>
            </a:r>
            <a:r>
              <a:rPr lang="cs-CZ" b="1" dirty="0" smtClean="0">
                <a:solidFill>
                  <a:schemeClr val="bg1"/>
                </a:solidFill>
              </a:rPr>
              <a:t>HUSITSKÝ KRÁL“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 KRÁL DVOJÍHO LIDU“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Picture 2" descr="C:\Documents and Settings\dana\Dokumenty\Úvodní snímek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9512" y="5589240"/>
            <a:ext cx="8969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Mgr. Kateřina </a:t>
            </a:r>
            <a:r>
              <a:rPr lang="cs-CZ" sz="2000" b="1" dirty="0" err="1" smtClean="0"/>
              <a:t>Karbulová</a:t>
            </a:r>
            <a:r>
              <a:rPr lang="cs-CZ" sz="2000" b="1" dirty="0" smtClean="0"/>
              <a:t>, Sportovní gymnázium Dany a Emila </a:t>
            </a:r>
            <a:r>
              <a:rPr lang="cs-CZ" sz="2000" b="1" dirty="0" err="1" smtClean="0"/>
              <a:t>Zátopkových</a:t>
            </a:r>
            <a:r>
              <a:rPr lang="cs-CZ" sz="2000" b="1" dirty="0" smtClean="0"/>
              <a:t>, Ostrava</a:t>
            </a:r>
            <a:endParaRPr lang="cs-CZ" sz="2000" b="1" dirty="0"/>
          </a:p>
        </p:txBody>
      </p:sp>
      <p:pic>
        <p:nvPicPr>
          <p:cNvPr id="32770" name="Picture 2" descr="Soubor:Georg of Podebrad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060848"/>
            <a:ext cx="2609850" cy="352425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23528" y="3933056"/>
            <a:ext cx="2592288" cy="1631216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Prezentace navazuje na učivo</a:t>
            </a:r>
            <a:r>
              <a:rPr lang="cs-CZ" sz="2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</a:p>
          <a:p>
            <a:r>
              <a:rPr lang="cs-CZ" sz="2000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Literatura v době husitských bojů</a:t>
            </a:r>
          </a:p>
          <a:p>
            <a:endParaRPr lang="cs-CZ" sz="20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Obsah prezentace:</a:t>
            </a:r>
            <a:b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</a:b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980728"/>
            <a:ext cx="6552728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300" dirty="0" smtClean="0"/>
              <a:t>Politická situace doby </a:t>
            </a:r>
            <a:r>
              <a:rPr lang="cs-CZ" sz="2300" dirty="0" err="1" smtClean="0"/>
              <a:t>polipanské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Literární žánry 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Petr </a:t>
            </a:r>
            <a:r>
              <a:rPr lang="cs-CZ" sz="2300" dirty="0" err="1" smtClean="0"/>
              <a:t>Chelčičký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Jednota bratrská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Polemická literatura </a:t>
            </a:r>
            <a:r>
              <a:rPr lang="cs-CZ" sz="2300" dirty="0" smtClean="0"/>
              <a:t>- </a:t>
            </a:r>
            <a:r>
              <a:rPr lang="cs-CZ" sz="2300" dirty="0" smtClean="0"/>
              <a:t>Jan </a:t>
            </a:r>
            <a:r>
              <a:rPr lang="cs-CZ" sz="2300" dirty="0" err="1" smtClean="0"/>
              <a:t>Rokycana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Cestopisná literatura -</a:t>
            </a:r>
            <a:r>
              <a:rPr lang="cs-CZ" sz="2300" dirty="0" smtClean="0"/>
              <a:t>Václav </a:t>
            </a:r>
            <a:r>
              <a:rPr lang="cs-CZ" sz="2300" dirty="0" smtClean="0"/>
              <a:t>Šašek z </a:t>
            </a:r>
            <a:r>
              <a:rPr lang="cs-CZ" sz="2300" dirty="0" err="1" smtClean="0"/>
              <a:t>Bířkova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Zábavná literatura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Práce s textem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Kroniky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Test  - závěrečné </a:t>
            </a:r>
            <a:r>
              <a:rPr lang="cs-CZ" sz="2300" dirty="0" smtClean="0"/>
              <a:t>shrnutí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Navazující učivo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Řešení testu a bodování</a:t>
            </a:r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Kdo je kdo?</a:t>
            </a:r>
            <a:endParaRPr lang="cs-CZ" sz="2300" dirty="0" smtClean="0"/>
          </a:p>
          <a:p>
            <a:pPr>
              <a:buFont typeface="Wingdings" pitchFamily="2" charset="2"/>
              <a:buChar char="q"/>
            </a:pPr>
            <a:r>
              <a:rPr lang="cs-CZ" sz="2300" dirty="0" smtClean="0"/>
              <a:t>Použité zdroje</a:t>
            </a:r>
          </a:p>
          <a:p>
            <a:endParaRPr lang="cs-CZ" sz="2300" dirty="0"/>
          </a:p>
        </p:txBody>
      </p:sp>
      <p:sp>
        <p:nvSpPr>
          <p:cNvPr id="4" name="Obdélník 3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85728"/>
            <a:ext cx="7913577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Politická situace doby </a:t>
            </a:r>
            <a:r>
              <a:rPr lang="cs-CZ" sz="4400" b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polipanské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4361" y="1071546"/>
            <a:ext cx="760836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1437 – 1439 vládne Albrecht Habsburský ( zeť Zikmunda)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nezletilý syn Ladislav Pohrobek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1439 -1452 bezvládí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/>
          </a:p>
        </p:txBody>
      </p:sp>
      <p:pic>
        <p:nvPicPr>
          <p:cNvPr id="30722" name="Picture 2" descr="Soubor:Anonym Koenig Albrecht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348880"/>
            <a:ext cx="2961876" cy="3672408"/>
          </a:xfrm>
          <a:prstGeom prst="rect">
            <a:avLst/>
          </a:prstGeom>
          <a:ln w="38100" cap="sq">
            <a:solidFill>
              <a:schemeClr val="accent6">
                <a:lumMod val="5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24" name="Picture 4" descr="Soubor:Ladislas the Posthumous 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2348880"/>
            <a:ext cx="2627332" cy="3744416"/>
          </a:xfrm>
          <a:prstGeom prst="rect">
            <a:avLst/>
          </a:prstGeom>
          <a:ln w="38100" cap="sq">
            <a:solidFill>
              <a:schemeClr val="accent6">
                <a:lumMod val="5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475656" y="6237312"/>
            <a:ext cx="2168542" cy="369332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i="1" dirty="0" smtClean="0"/>
              <a:t>Albrecht Habsburský </a:t>
            </a:r>
            <a:endParaRPr lang="cs-CZ" i="1" dirty="0"/>
          </a:p>
        </p:txBody>
      </p:sp>
      <p:sp>
        <p:nvSpPr>
          <p:cNvPr id="7" name="Obdélník 6"/>
          <p:cNvSpPr/>
          <p:nvPr/>
        </p:nvSpPr>
        <p:spPr>
          <a:xfrm>
            <a:off x="5796678" y="6300028"/>
            <a:ext cx="1871666" cy="369332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i="1" dirty="0" smtClean="0"/>
              <a:t>Ladislav Pohrobek</a:t>
            </a:r>
            <a:endParaRPr lang="cs-CZ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40"/>
                            </p:stCondLst>
                            <p:childTnLst>
                              <p:par>
                                <p:cTn id="20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Politická situace doby </a:t>
            </a:r>
            <a:r>
              <a:rPr lang="cs-CZ" b="1" dirty="0" err="1" smtClean="0">
                <a:ln w="50800"/>
                <a:solidFill>
                  <a:schemeClr val="accent6">
                    <a:lumMod val="50000"/>
                  </a:schemeClr>
                </a:solidFill>
              </a:rPr>
              <a:t>polipanské</a:t>
            </a:r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</a:b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6552728" cy="511256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1452 – 1457 správcem kališnický šlechtic Jiří </a:t>
            </a:r>
            <a:r>
              <a:rPr lang="cs-CZ" sz="2400" dirty="0" smtClean="0"/>
              <a:t>         z </a:t>
            </a:r>
            <a:r>
              <a:rPr lang="cs-CZ" sz="2400" dirty="0" smtClean="0"/>
              <a:t>Poděbrad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1453 – 1457 vláda Ladislava Pohrobka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1458 – 1471 Jiří z Poděbrad českým králem </a:t>
            </a:r>
          </a:p>
          <a:p>
            <a:pPr>
              <a:buNone/>
            </a:pPr>
            <a:r>
              <a:rPr lang="cs-CZ" sz="2400" b="1" dirty="0" smtClean="0"/>
              <a:t>      -  </a:t>
            </a:r>
            <a:r>
              <a:rPr lang="cs-CZ" sz="2400" b="1" dirty="0" smtClean="0"/>
              <a:t>král „ dvojího lidu“ = kališníků a katolíků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vznik utrakvistické církve </a:t>
            </a:r>
            <a:r>
              <a:rPr lang="cs-CZ" sz="2400" dirty="0" smtClean="0"/>
              <a:t>( potírá radikální tábority)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vznik Jednoty bratrské </a:t>
            </a:r>
            <a:r>
              <a:rPr lang="cs-CZ" sz="2400" dirty="0" smtClean="0"/>
              <a:t>( hlásí se k husitům)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Jiří spory s papežem ( zrušil Kompaktáta) = vyobcován z církve, </a:t>
            </a:r>
            <a:r>
              <a:rPr lang="cs-CZ" sz="2400" dirty="0" smtClean="0"/>
              <a:t> </a:t>
            </a:r>
            <a:r>
              <a:rPr lang="cs-CZ" sz="2400" dirty="0" smtClean="0"/>
              <a:t>klatba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52226" name="Picture 2" descr="Soubor:Nuremberg chronicles f 251v 2 (Georgius rex bohemi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412776"/>
            <a:ext cx="2549522" cy="2232248"/>
          </a:xfrm>
          <a:prstGeom prst="ellipse">
            <a:avLst/>
          </a:prstGeom>
          <a:ln w="63500" cap="rnd">
            <a:solidFill>
              <a:schemeClr val="accent6">
                <a:lumMod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6306325" y="3861048"/>
            <a:ext cx="2730171" cy="646331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i="1" dirty="0" smtClean="0"/>
              <a:t>Norimberská </a:t>
            </a:r>
            <a:r>
              <a:rPr lang="cs-CZ" i="1" dirty="0" smtClean="0"/>
              <a:t>kronika</a:t>
            </a:r>
          </a:p>
          <a:p>
            <a:r>
              <a:rPr lang="cs-CZ" i="1" dirty="0" smtClean="0"/>
              <a:t> </a:t>
            </a:r>
            <a:r>
              <a:rPr lang="cs-CZ" i="1" dirty="0" smtClean="0"/>
              <a:t>(1493): Král </a:t>
            </a:r>
            <a:r>
              <a:rPr lang="cs-CZ" i="1" dirty="0" smtClean="0"/>
              <a:t>Jiří z Poděbrad</a:t>
            </a:r>
            <a:endParaRPr lang="cs-CZ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Politická situace doby </a:t>
            </a:r>
            <a:r>
              <a:rPr lang="cs-CZ" b="1" dirty="0" err="1" smtClean="0">
                <a:ln w="50800"/>
                <a:solidFill>
                  <a:schemeClr val="accent6">
                    <a:lumMod val="50000"/>
                  </a:schemeClr>
                </a:solidFill>
              </a:rPr>
              <a:t>polipanské</a:t>
            </a:r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</a:b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330824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1468 křížová výprava proti Čechám v čele s jeho zetěm   </a:t>
            </a:r>
            <a:r>
              <a:rPr lang="cs-CZ" sz="2400" b="1" dirty="0" smtClean="0"/>
              <a:t>Matyášem </a:t>
            </a:r>
            <a:r>
              <a:rPr lang="cs-CZ" sz="2400" b="1" dirty="0" err="1" smtClean="0"/>
              <a:t>Korvínem</a:t>
            </a:r>
            <a:r>
              <a:rPr lang="cs-CZ" sz="2400" b="1" dirty="0" smtClean="0"/>
              <a:t> </a:t>
            </a:r>
            <a:r>
              <a:rPr lang="cs-CZ" sz="2400" b="1" dirty="0" smtClean="0"/>
              <a:t>               </a:t>
            </a:r>
            <a:r>
              <a:rPr lang="cs-CZ" sz="2400" dirty="0" smtClean="0"/>
              <a:t>( </a:t>
            </a:r>
            <a:r>
              <a:rPr lang="cs-CZ" sz="2400" dirty="0" smtClean="0"/>
              <a:t>uherský král)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Jiří náhle umírá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nástup </a:t>
            </a:r>
            <a:r>
              <a:rPr lang="cs-CZ" sz="2400" b="1" dirty="0" err="1" smtClean="0"/>
              <a:t>Jagellonců</a:t>
            </a:r>
            <a:r>
              <a:rPr lang="cs-CZ" sz="2400" b="1" dirty="0" smtClean="0"/>
              <a:t> 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</a:t>
            </a:r>
            <a:r>
              <a:rPr lang="cs-CZ" sz="2400" b="1" dirty="0" smtClean="0"/>
              <a:t>     1471 </a:t>
            </a:r>
            <a:r>
              <a:rPr lang="cs-CZ" sz="2400" b="1" dirty="0" smtClean="0"/>
              <a:t>- 1526</a:t>
            </a:r>
          </a:p>
          <a:p>
            <a:endParaRPr lang="cs-CZ" sz="2400" dirty="0"/>
          </a:p>
        </p:txBody>
      </p:sp>
      <p:pic>
        <p:nvPicPr>
          <p:cNvPr id="4" name="Picture 4" descr="Soubor:Matei Corvin Johannes de Thurocz f13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196752"/>
            <a:ext cx="3528392" cy="477886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788024" y="6021288"/>
            <a:ext cx="3888432" cy="646331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i="1" dirty="0" smtClean="0"/>
              <a:t>Matyáš </a:t>
            </a:r>
            <a:r>
              <a:rPr lang="cs-CZ" i="1" dirty="0" err="1" smtClean="0"/>
              <a:t>Korvín</a:t>
            </a:r>
            <a:r>
              <a:rPr lang="cs-CZ" i="1" dirty="0" smtClean="0"/>
              <a:t>: </a:t>
            </a:r>
            <a:r>
              <a:rPr lang="cs-CZ" i="1" dirty="0" err="1" smtClean="0"/>
              <a:t>Chronica</a:t>
            </a:r>
            <a:r>
              <a:rPr lang="cs-CZ" i="1" dirty="0" smtClean="0"/>
              <a:t> </a:t>
            </a:r>
            <a:r>
              <a:rPr lang="cs-CZ" i="1" dirty="0" err="1" smtClean="0"/>
              <a:t>Hungarorum</a:t>
            </a:r>
            <a:r>
              <a:rPr lang="cs-CZ" i="1" dirty="0" smtClean="0"/>
              <a:t>            </a:t>
            </a:r>
            <a:r>
              <a:rPr lang="cs-CZ" i="1" dirty="0" smtClean="0"/>
              <a:t>(autor </a:t>
            </a:r>
            <a:r>
              <a:rPr lang="cs-CZ" i="1" dirty="0" err="1" smtClean="0"/>
              <a:t>Johannes</a:t>
            </a:r>
            <a:r>
              <a:rPr lang="cs-CZ" i="1" dirty="0" smtClean="0"/>
              <a:t> de </a:t>
            </a:r>
            <a:r>
              <a:rPr lang="cs-CZ" i="1" dirty="0" err="1" smtClean="0"/>
              <a:t>Thurocz</a:t>
            </a:r>
            <a:r>
              <a:rPr lang="cs-CZ" i="1" dirty="0" smtClean="0"/>
              <a:t>).</a:t>
            </a:r>
            <a:endParaRPr lang="cs-CZ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5984" y="214290"/>
            <a:ext cx="3539880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Literární žánry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628800"/>
            <a:ext cx="3279039" cy="35394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polemiky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traktáty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postily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cestopisy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kroniky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zábavná literatura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lidová píseň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 kazatelství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1475656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674" name="Picture 2" descr="Soubor:Buchdrucker-1568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980728"/>
            <a:ext cx="2966572" cy="386104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547664" y="5445224"/>
            <a:ext cx="6408712" cy="830997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2400" i="1" dirty="0" smtClean="0"/>
              <a:t>Literatura </a:t>
            </a:r>
            <a:r>
              <a:rPr lang="cs-CZ" sz="2400" i="1" dirty="0" smtClean="0"/>
              <a:t>ztrácí bojový charakter, ale vznikají </a:t>
            </a:r>
          </a:p>
          <a:p>
            <a:r>
              <a:rPr lang="cs-CZ" sz="2400" i="1" dirty="0" smtClean="0"/>
              <a:t>hodnotná díla.</a:t>
            </a:r>
            <a:endParaRPr lang="cs-CZ" sz="2400" i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221088"/>
            <a:ext cx="168571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Rozvoj knihtisku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i="1" dirty="0" err="1" smtClean="0">
                <a:ln w="50800"/>
                <a:solidFill>
                  <a:schemeClr val="accent6">
                    <a:lumMod val="50000"/>
                  </a:schemeClr>
                </a:solidFill>
              </a:rPr>
              <a:t>Johannes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err="1" smtClean="0">
                <a:ln w="50800"/>
                <a:solidFill>
                  <a:schemeClr val="accent6">
                    <a:lumMod val="50000"/>
                  </a:schemeClr>
                </a:solidFill>
              </a:rPr>
              <a:t>Gensfleisch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, řečený </a:t>
            </a:r>
            <a:r>
              <a:rPr lang="cs-CZ" b="1" i="1" dirty="0" err="1" smtClean="0">
                <a:ln w="50800"/>
                <a:solidFill>
                  <a:schemeClr val="accent6">
                    <a:lumMod val="50000"/>
                  </a:schemeClr>
                </a:solidFill>
              </a:rPr>
              <a:t>Gutenberg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(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*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1397 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– †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1468</a:t>
            </a:r>
            <a:r>
              <a:rPr lang="cs-CZ" b="1" i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b="1" i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5050904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</a:t>
            </a:r>
            <a:r>
              <a:rPr lang="cs-CZ" sz="2400" i="1" dirty="0" err="1" smtClean="0"/>
              <a:t>p</a:t>
            </a:r>
            <a:r>
              <a:rPr lang="cs-CZ" sz="2400" i="1" dirty="0" err="1" smtClean="0"/>
              <a:t>olipanskou</a:t>
            </a:r>
            <a:r>
              <a:rPr lang="cs-CZ" sz="2400" i="1" dirty="0" smtClean="0"/>
              <a:t> </a:t>
            </a:r>
            <a:r>
              <a:rPr lang="cs-CZ" sz="2400" i="1" dirty="0" smtClean="0"/>
              <a:t>literaturu ovlivnil počátek knihtisku, který </a:t>
            </a:r>
            <a:r>
              <a:rPr lang="cs-CZ" sz="2400" i="1" dirty="0" smtClean="0"/>
              <a:t>objevil </a:t>
            </a:r>
            <a:r>
              <a:rPr lang="cs-CZ" sz="2400" i="1" dirty="0" err="1" smtClean="0"/>
              <a:t>Johann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Gutenberg</a:t>
            </a:r>
            <a:endParaRPr lang="cs-CZ" sz="2400" i="1" dirty="0" smtClean="0"/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vynálezcem </a:t>
            </a:r>
            <a:r>
              <a:rPr lang="cs-CZ" sz="2400" i="1" dirty="0" smtClean="0"/>
              <a:t>technologie mechanického knihtisku pomocí pohyblivých liter</a:t>
            </a:r>
            <a:endParaRPr lang="cs-CZ" sz="2400" i="1" dirty="0"/>
          </a:p>
        </p:txBody>
      </p:sp>
      <p:pic>
        <p:nvPicPr>
          <p:cNvPr id="48130" name="Picture 2" descr="http://upload.wikimedia.org/wikipedia/commons/3/33/Gutenbe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556792"/>
            <a:ext cx="2592288" cy="332700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Obdélník 4"/>
          <p:cNvSpPr/>
          <p:nvPr/>
        </p:nvSpPr>
        <p:spPr>
          <a:xfrm>
            <a:off x="3587211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8132" name="Picture 4" descr="http://upload.wikimedia.org/wikipedia/commons/a/af/Buchdruck-15-jahrhundert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573016"/>
            <a:ext cx="2305050" cy="30289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512" y="427311"/>
            <a:ext cx="7973529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7030A0"/>
                </a:solidFill>
              </a:rPr>
              <a:t>Petr </a:t>
            </a:r>
            <a:r>
              <a:rPr lang="cs-CZ" sz="4400" b="1" dirty="0" err="1" smtClean="0">
                <a:ln w="50800"/>
                <a:solidFill>
                  <a:srgbClr val="7030A0"/>
                </a:solidFill>
              </a:rPr>
              <a:t>Chelčický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 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(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*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asi 1390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 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- †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1460</a:t>
            </a:r>
            <a:r>
              <a:rPr lang="cs-CZ" sz="4400" b="1" dirty="0" smtClean="0">
                <a:ln w="50800"/>
                <a:solidFill>
                  <a:srgbClr val="7030A0"/>
                </a:solidFill>
              </a:rPr>
              <a:t>)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83568" y="1628800"/>
            <a:ext cx="7776864" cy="3816424"/>
          </a:xfrm>
          <a:prstGeom prst="rect">
            <a:avLst/>
          </a:prstGeom>
          <a:ln>
            <a:noFill/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o</a:t>
            </a:r>
            <a:r>
              <a:rPr kumimoji="0" lang="cs-CZ" sz="24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životě máme málo zpráv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drobný jihočeský zeman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</a:t>
            </a:r>
            <a:r>
              <a:rPr lang="cs-CZ" sz="2400" b="1" dirty="0" smtClean="0"/>
              <a:t>originální filozof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kritik společnosti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svědek pustošivých válek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dirty="0" smtClean="0"/>
              <a:t> </a:t>
            </a:r>
            <a:r>
              <a:rPr lang="cs-CZ" sz="2400" b="1" dirty="0" smtClean="0"/>
              <a:t>odmítal násilí </a:t>
            </a:r>
            <a:r>
              <a:rPr lang="cs-CZ" sz="2400" dirty="0" smtClean="0"/>
              <a:t>= vystupoval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/>
              <a:t>     proti radikálním husitům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lang="cs-CZ" sz="2400" b="1" dirty="0" smtClean="0"/>
              <a:t> jeho myšlenky ovlivnily vznik Jednoty bratrské</a:t>
            </a:r>
            <a:endParaRPr kumimoji="0" lang="cs-CZ" sz="2400" b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88640"/>
            <a:ext cx="6060121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Tvorba Petra </a:t>
            </a:r>
            <a:r>
              <a:rPr lang="cs-CZ" sz="4400" b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Chelčického</a:t>
            </a:r>
            <a:endParaRPr lang="cs-CZ" sz="4400" b="1" dirty="0" smtClean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2636912"/>
            <a:ext cx="4572000" cy="1815882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buFont typeface="Wingdings" pitchFamily="2" charset="2"/>
              <a:buChar char="q"/>
              <a:defRPr/>
            </a:pP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O boji duchovním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O </a:t>
            </a:r>
            <a:r>
              <a:rPr lang="cs-CZ" sz="2800" b="1" dirty="0" err="1" smtClean="0">
                <a:solidFill>
                  <a:srgbClr val="002060"/>
                </a:solidFill>
              </a:rPr>
              <a:t>trojiem</a:t>
            </a:r>
            <a:r>
              <a:rPr lang="cs-CZ" sz="2800" b="1" dirty="0" smtClean="0">
                <a:solidFill>
                  <a:srgbClr val="002060"/>
                </a:solidFill>
              </a:rPr>
              <a:t> lidu řeč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Sieť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viery</a:t>
            </a:r>
            <a:r>
              <a:rPr lang="cs-CZ" sz="2800" b="1" dirty="0" smtClean="0">
                <a:solidFill>
                  <a:srgbClr val="002060"/>
                </a:solidFill>
              </a:rPr>
              <a:t> pravé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Postila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584" y="1196752"/>
            <a:ext cx="6572296" cy="1200329"/>
          </a:xfrm>
          <a:prstGeom prst="rect">
            <a:avLst/>
          </a:prstGeom>
          <a:ln>
            <a:solidFill>
              <a:srgbClr val="602E04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i="1" dirty="0" smtClean="0"/>
              <a:t>Dochovalo se na </a:t>
            </a:r>
            <a:r>
              <a:rPr lang="cs-CZ" sz="2400" i="1" dirty="0" smtClean="0"/>
              <a:t>50 </a:t>
            </a:r>
            <a:r>
              <a:rPr lang="cs-CZ" sz="2400" i="1" dirty="0" err="1" smtClean="0"/>
              <a:t>Chelčického</a:t>
            </a:r>
            <a:r>
              <a:rPr lang="cs-CZ" sz="2400" i="1" dirty="0" smtClean="0"/>
              <a:t> spisů. </a:t>
            </a:r>
            <a:r>
              <a:rPr lang="cs-CZ" sz="2400" b="1" i="1" dirty="0" smtClean="0">
                <a:solidFill>
                  <a:srgbClr val="002060"/>
                </a:solidFill>
              </a:rPr>
              <a:t>Všechna díla jsou psaná česky </a:t>
            </a:r>
            <a:r>
              <a:rPr lang="cs-CZ" sz="2400" i="1" dirty="0" smtClean="0"/>
              <a:t>a jsou považována za skvost středověké literatury. </a:t>
            </a:r>
            <a:endParaRPr lang="cs-CZ" sz="2400" i="1" dirty="0"/>
          </a:p>
        </p:txBody>
      </p:sp>
      <p:sp>
        <p:nvSpPr>
          <p:cNvPr id="7" name="Obdélník 6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4730368"/>
            <a:ext cx="8496944" cy="1938992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obdivovatel </a:t>
            </a:r>
            <a:r>
              <a:rPr lang="cs-CZ" sz="2000" i="1" dirty="0" err="1" smtClean="0"/>
              <a:t>J.Husa</a:t>
            </a:r>
            <a:endParaRPr lang="cs-CZ" sz="2000" b="1" i="1" dirty="0" smtClean="0"/>
          </a:p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 odmítal vyšší vzdělání </a:t>
            </a:r>
          </a:p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 přívržencem reformního hnutí</a:t>
            </a:r>
            <a:r>
              <a:rPr lang="cs-CZ" sz="2000" i="1" dirty="0" smtClean="0"/>
              <a:t>, </a:t>
            </a:r>
            <a:r>
              <a:rPr lang="cs-CZ" sz="2000" i="1" dirty="0" smtClean="0"/>
              <a:t>které žádalo obrodu církve</a:t>
            </a:r>
          </a:p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 církvi nakonec přestal </a:t>
            </a:r>
            <a:r>
              <a:rPr lang="cs-CZ" sz="2000" i="1" dirty="0" smtClean="0"/>
              <a:t>věřit,upnul </a:t>
            </a:r>
            <a:r>
              <a:rPr lang="cs-CZ" sz="2000" i="1" dirty="0" smtClean="0"/>
              <a:t>se k Bibli a Novému </a:t>
            </a:r>
            <a:r>
              <a:rPr lang="cs-CZ" sz="2000" i="1" dirty="0" smtClean="0"/>
              <a:t> </a:t>
            </a:r>
            <a:r>
              <a:rPr lang="cs-CZ" sz="2000" i="1" dirty="0" smtClean="0"/>
              <a:t>zákonu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</a:t>
            </a:r>
            <a:r>
              <a:rPr lang="cs-CZ" sz="2000" i="1" dirty="0" smtClean="0"/>
              <a:t>psát začal hlavně v </a:t>
            </a:r>
            <a:r>
              <a:rPr lang="cs-CZ" sz="2000" i="1" dirty="0" smtClean="0"/>
              <a:t>době, kdy </a:t>
            </a:r>
            <a:r>
              <a:rPr lang="cs-CZ" sz="2000" i="1" dirty="0" smtClean="0"/>
              <a:t>jeho výzvy k odložení </a:t>
            </a:r>
            <a:r>
              <a:rPr lang="cs-CZ" sz="2000" i="1" dirty="0" smtClean="0"/>
              <a:t> </a:t>
            </a:r>
            <a:r>
              <a:rPr lang="cs-CZ" sz="2000" i="1" dirty="0" smtClean="0"/>
              <a:t>zbraní skončily nezdarem</a:t>
            </a:r>
          </a:p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 je mu věnován i jeden obraz </a:t>
            </a:r>
            <a:r>
              <a:rPr lang="cs-CZ" sz="2000" i="1" dirty="0" smtClean="0"/>
              <a:t> </a:t>
            </a:r>
            <a:r>
              <a:rPr lang="cs-CZ" sz="2000" i="1" dirty="0" smtClean="0"/>
              <a:t>Slovanské epopeje od Alfonse </a:t>
            </a:r>
            <a:r>
              <a:rPr lang="cs-CZ" sz="2000" i="1" dirty="0" smtClean="0"/>
              <a:t> </a:t>
            </a:r>
            <a:r>
              <a:rPr lang="cs-CZ" sz="2000" i="1" dirty="0" smtClean="0"/>
              <a:t>Muchy </a:t>
            </a:r>
            <a:endParaRPr lang="cs-CZ" sz="2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412776"/>
            <a:ext cx="727280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 odmítal husitské války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cs-CZ" sz="2800" b="1" dirty="0" smtClean="0"/>
              <a:t>připouští zde pouze  duchovní boj s ďáblem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vycházel z Desatera -  </a:t>
            </a:r>
            <a:r>
              <a:rPr lang="cs-CZ" sz="2800" i="1" dirty="0" smtClean="0"/>
              <a:t>Nezabiješ!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cs-CZ" sz="2800" b="1" dirty="0" smtClean="0"/>
              <a:t>nechtěl bojovat proti zlu násilím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k jeho filozofii se později přihlásil </a:t>
            </a:r>
          </a:p>
          <a:p>
            <a:r>
              <a:rPr lang="cs-CZ" sz="2800" dirty="0" smtClean="0"/>
              <a:t>      i L. N. Tolstoj  a  </a:t>
            </a:r>
            <a:r>
              <a:rPr lang="cs-CZ" sz="2800" dirty="0" err="1" smtClean="0"/>
              <a:t>Mahátmá</a:t>
            </a:r>
            <a:r>
              <a:rPr lang="cs-CZ" sz="2800" dirty="0" smtClean="0"/>
              <a:t> </a:t>
            </a:r>
            <a:r>
              <a:rPr lang="cs-CZ" sz="2800" dirty="0" err="1" smtClean="0"/>
              <a:t>Gándhí</a:t>
            </a:r>
            <a:endParaRPr lang="cs-CZ" sz="2800" dirty="0" smtClean="0"/>
          </a:p>
          <a:p>
            <a:endParaRPr lang="cs-CZ" sz="2800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979712" y="404664"/>
            <a:ext cx="4323556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002060"/>
                </a:solidFill>
              </a:rPr>
              <a:t>O boji duchovním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4653136"/>
            <a:ext cx="6840760" cy="1569660"/>
          </a:xfrm>
          <a:prstGeom prst="rect">
            <a:avLst/>
          </a:prstGeom>
          <a:ln>
            <a:solidFill>
              <a:srgbClr val="602E04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i="1" dirty="0" smtClean="0"/>
              <a:t>V době bojů po roce 1419 mezi přívrženci kalicha </a:t>
            </a:r>
          </a:p>
          <a:p>
            <a:pPr algn="ctr"/>
            <a:r>
              <a:rPr lang="cs-CZ" sz="2400" i="1" dirty="0" smtClean="0"/>
              <a:t>a stoupenci krále Zikmunda vyzýval bojující </a:t>
            </a:r>
          </a:p>
          <a:p>
            <a:pPr algn="ctr"/>
            <a:r>
              <a:rPr lang="cs-CZ" sz="2400" i="1" dirty="0" smtClean="0"/>
              <a:t>strany, aby se držely učení Krista a nesahaly k násilí ani na svoji obranu.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88640"/>
            <a:ext cx="3978590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002060"/>
                </a:solidFill>
              </a:rPr>
              <a:t>O trojím lidu řeč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1196752"/>
            <a:ext cx="60486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 traktát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kritizuje středověké</a:t>
            </a:r>
          </a:p>
          <a:p>
            <a:r>
              <a:rPr lang="cs-CZ" sz="2800" dirty="0" smtClean="0"/>
              <a:t>     společenské </a:t>
            </a:r>
            <a:r>
              <a:rPr lang="cs-CZ" sz="2800" dirty="0" smtClean="0"/>
              <a:t>rozdělení lidu </a:t>
            </a:r>
            <a:r>
              <a:rPr lang="cs-CZ" sz="2800" dirty="0" smtClean="0"/>
              <a:t>do 3 stavů: </a:t>
            </a:r>
          </a:p>
          <a:p>
            <a:r>
              <a:rPr lang="cs-CZ" sz="2800" dirty="0" smtClean="0"/>
              <a:t>     kněžský   (církev)</a:t>
            </a:r>
          </a:p>
          <a:p>
            <a:r>
              <a:rPr lang="cs-CZ" sz="2800" dirty="0" smtClean="0"/>
              <a:t>     vojenský (šlechta)</a:t>
            </a:r>
          </a:p>
          <a:p>
            <a:r>
              <a:rPr lang="cs-CZ" sz="2800" dirty="0" smtClean="0"/>
              <a:t>     robotný   (poddaní)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zastával myšlenku rovnosti lidí </a:t>
            </a:r>
          </a:p>
          <a:p>
            <a:r>
              <a:rPr lang="cs-CZ" sz="2800" dirty="0" smtClean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47864" y="4797152"/>
            <a:ext cx="1746568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002060"/>
                </a:solidFill>
              </a:rPr>
              <a:t>Postila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8" y="5589240"/>
            <a:ext cx="47337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 úvahy psané formou kázaní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56792"/>
            <a:ext cx="871540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 kritika církevního majetku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propaguje víru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evangelijní vyprávění o rybolovu Petra, </a:t>
            </a:r>
          </a:p>
          <a:p>
            <a:r>
              <a:rPr lang="cs-CZ" sz="2800" dirty="0" smtClean="0"/>
              <a:t>     který vykládá obrazně =</a:t>
            </a:r>
          </a:p>
          <a:p>
            <a:r>
              <a:rPr lang="cs-CZ" sz="2800" b="1" dirty="0" smtClean="0"/>
              <a:t>     síť </a:t>
            </a:r>
            <a:r>
              <a:rPr lang="cs-CZ" sz="2800" dirty="0" smtClean="0"/>
              <a:t>- křesťanská víra, která Kristovy </a:t>
            </a:r>
          </a:p>
          <a:p>
            <a:r>
              <a:rPr lang="cs-CZ" sz="2800" dirty="0" smtClean="0"/>
              <a:t>     stoupence zachrání  zachycením do sítě </a:t>
            </a:r>
          </a:p>
          <a:p>
            <a:r>
              <a:rPr lang="cs-CZ" sz="2800" dirty="0" smtClean="0"/>
              <a:t>     a hříšníky propustí do pekla </a:t>
            </a:r>
          </a:p>
          <a:p>
            <a:endParaRPr lang="cs-CZ" sz="2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339752" y="548680"/>
            <a:ext cx="3798091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err="1" smtClean="0">
                <a:ln w="50800"/>
                <a:solidFill>
                  <a:srgbClr val="002060"/>
                </a:solidFill>
              </a:rPr>
              <a:t>Sieť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 </a:t>
            </a:r>
            <a:r>
              <a:rPr lang="cs-CZ" sz="4400" b="1" dirty="0" err="1" smtClean="0">
                <a:ln w="50800"/>
                <a:solidFill>
                  <a:srgbClr val="002060"/>
                </a:solidFill>
              </a:rPr>
              <a:t>viery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 pravé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5108991"/>
            <a:ext cx="7272808" cy="1323439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Památník Petra </a:t>
            </a:r>
            <a:r>
              <a:rPr lang="cs-CZ" sz="2000" b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Chelčického</a:t>
            </a:r>
            <a:r>
              <a:rPr lang="cs-CZ" sz="2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 </a:t>
            </a:r>
            <a:r>
              <a:rPr lang="cs-CZ" sz="2000" b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Chelčicích</a:t>
            </a:r>
            <a:r>
              <a:rPr lang="cs-CZ" sz="2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2000" b="1" dirty="0" smtClean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2000" i="1" dirty="0" smtClean="0"/>
              <a:t>Byl vybudován v bývalé sýpce přímo v centru </a:t>
            </a:r>
            <a:r>
              <a:rPr lang="cs-CZ" sz="2000" i="1" dirty="0" err="1" smtClean="0"/>
              <a:t>Chelčic</a:t>
            </a:r>
            <a:r>
              <a:rPr lang="cs-CZ" sz="2000" i="1" dirty="0" smtClean="0"/>
              <a:t>. </a:t>
            </a:r>
            <a:r>
              <a:rPr lang="cs-CZ" sz="2000" i="1" dirty="0" smtClean="0"/>
              <a:t>V Muzeu vše </a:t>
            </a:r>
            <a:r>
              <a:rPr lang="cs-CZ" sz="2000" i="1" dirty="0" smtClean="0"/>
              <a:t>najdete v sítích – ústřední motiv jeho díla.</a:t>
            </a:r>
          </a:p>
          <a:p>
            <a:pPr algn="ctr"/>
            <a:endParaRPr lang="cs-CZ" sz="20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87824" y="836712"/>
            <a:ext cx="578647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založena roku 1457 Řehořem Krajčím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vznikla v </a:t>
            </a:r>
            <a:r>
              <a:rPr lang="cs-CZ" sz="2400" dirty="0" err="1" smtClean="0"/>
              <a:t>Kunvaldu</a:t>
            </a:r>
            <a:r>
              <a:rPr lang="cs-CZ" sz="2400" dirty="0" smtClean="0"/>
              <a:t> u </a:t>
            </a:r>
            <a:r>
              <a:rPr lang="cs-CZ" sz="2400" dirty="0" err="1" smtClean="0"/>
              <a:t>Žamberka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vznikla na základě názorů </a:t>
            </a:r>
            <a:r>
              <a:rPr lang="cs-CZ" sz="2400" dirty="0" err="1" smtClean="0"/>
              <a:t>Chelčického</a:t>
            </a: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byla kritizována husity i katolíky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členové se nazývají sestry a bratři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za jediné závažné životní pravidlo </a:t>
            </a:r>
          </a:p>
          <a:p>
            <a:r>
              <a:rPr lang="cs-CZ" sz="2400" b="1" dirty="0" smtClean="0"/>
              <a:t>     uznávali její členové Bibli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zdůrazňovali tělesnou práci a odmítali</a:t>
            </a:r>
          </a:p>
          <a:p>
            <a:r>
              <a:rPr lang="cs-CZ" sz="2400" dirty="0" smtClean="0"/>
              <a:t>     vyšší vzdělání, majetek, vojenskou</a:t>
            </a:r>
          </a:p>
          <a:p>
            <a:r>
              <a:rPr lang="cs-CZ" sz="2400" dirty="0" smtClean="0"/>
              <a:t>     službu, feudální stát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pronásledováni státní mocí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zásluhou </a:t>
            </a:r>
            <a:r>
              <a:rPr lang="cs-CZ" sz="2400" b="1" dirty="0" err="1" smtClean="0"/>
              <a:t>J.A.Komenského</a:t>
            </a:r>
            <a:r>
              <a:rPr lang="cs-CZ" sz="2400" b="1" dirty="0" smtClean="0"/>
              <a:t> </a:t>
            </a:r>
            <a:r>
              <a:rPr lang="cs-CZ" sz="2400" b="1" dirty="0" smtClean="0"/>
              <a:t>později</a:t>
            </a:r>
          </a:p>
          <a:p>
            <a:r>
              <a:rPr lang="cs-CZ" sz="2400" b="1" dirty="0" smtClean="0"/>
              <a:t>     prosazovala vzdělání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Jednota zakládala tiskárny, školy a byla</a:t>
            </a:r>
          </a:p>
          <a:p>
            <a:r>
              <a:rPr lang="cs-CZ" sz="2400" dirty="0" smtClean="0"/>
              <a:t>     významnou institucí českých vzdělanců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419872" y="44624"/>
            <a:ext cx="4083169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Jednota bratrská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7410" name="Picture 2" descr="Soubor:Johan amos comenius 1592-167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2656"/>
            <a:ext cx="2673410" cy="302433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TextovéPole 6"/>
          <p:cNvSpPr txBox="1"/>
          <p:nvPr/>
        </p:nvSpPr>
        <p:spPr>
          <a:xfrm>
            <a:off x="611560" y="3573016"/>
            <a:ext cx="21260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Jan Ámos Komenský</a:t>
            </a:r>
          </a:p>
          <a:p>
            <a:r>
              <a:rPr lang="cs-CZ" b="1" dirty="0" smtClean="0">
                <a:ln w="50800"/>
                <a:solidFill>
                  <a:srgbClr val="002060"/>
                </a:solidFill>
              </a:rPr>
              <a:t>(</a:t>
            </a:r>
            <a:r>
              <a:rPr lang="cs-CZ" b="1" dirty="0" smtClean="0">
                <a:ln w="50800"/>
                <a:solidFill>
                  <a:srgbClr val="002060"/>
                </a:solidFill>
              </a:rPr>
              <a:t>*</a:t>
            </a:r>
            <a:r>
              <a:rPr lang="cs-CZ" b="1" dirty="0" smtClean="0">
                <a:ln w="50800"/>
                <a:solidFill>
                  <a:srgbClr val="7030A0"/>
                </a:solidFill>
              </a:rPr>
              <a:t> </a:t>
            </a:r>
            <a:r>
              <a:rPr lang="cs-CZ" b="1" dirty="0" smtClean="0">
                <a:ln w="50800"/>
                <a:solidFill>
                  <a:srgbClr val="002060"/>
                </a:solidFill>
              </a:rPr>
              <a:t>1592 – </a:t>
            </a:r>
            <a:r>
              <a:rPr lang="cs-CZ" b="1" dirty="0" smtClean="0">
                <a:ln w="50800"/>
                <a:solidFill>
                  <a:srgbClr val="002060"/>
                </a:solidFill>
              </a:rPr>
              <a:t>†</a:t>
            </a:r>
            <a:r>
              <a:rPr lang="cs-CZ" b="1" dirty="0" smtClean="0">
                <a:ln w="50800"/>
                <a:solidFill>
                  <a:srgbClr val="002060"/>
                </a:solidFill>
              </a:rPr>
              <a:t>1670)</a:t>
            </a:r>
            <a:endParaRPr lang="cs-CZ" b="1" dirty="0" smtClean="0">
              <a:ln w="50800"/>
              <a:solidFill>
                <a:srgbClr val="002060"/>
              </a:solidFill>
            </a:endParaRPr>
          </a:p>
          <a:p>
            <a:endParaRPr lang="cs-CZ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178" y="427311"/>
            <a:ext cx="6866110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osudy Jednoty bratrské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1343665"/>
            <a:ext cx="738319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nejznámější osobnosti Jednoty byli biskup </a:t>
            </a:r>
          </a:p>
          <a:p>
            <a:r>
              <a:rPr lang="cs-CZ" sz="2400" i="1" dirty="0" smtClean="0"/>
              <a:t>     </a:t>
            </a:r>
            <a:r>
              <a:rPr lang="cs-CZ" sz="2400" b="1" i="1" dirty="0" smtClean="0"/>
              <a:t>Jan Blahoslav </a:t>
            </a:r>
            <a:r>
              <a:rPr lang="cs-CZ" sz="2400" i="1" dirty="0" smtClean="0"/>
              <a:t>- přeložil Nový  zákon, podnítil </a:t>
            </a:r>
          </a:p>
          <a:p>
            <a:r>
              <a:rPr lang="cs-CZ" sz="2400" i="1" dirty="0" smtClean="0"/>
              <a:t>     překlad celého Písma  = vydání Bible kralické</a:t>
            </a:r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biskup </a:t>
            </a:r>
            <a:r>
              <a:rPr lang="cs-CZ" sz="2400" b="1" i="1" dirty="0" smtClean="0"/>
              <a:t>Jan Amos Komenský</a:t>
            </a:r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při násilné rekatolizaci pro bitvě na Bílé hoře </a:t>
            </a:r>
          </a:p>
          <a:p>
            <a:r>
              <a:rPr lang="cs-CZ" sz="2400" i="1" dirty="0" smtClean="0"/>
              <a:t>    1620  odešli bratři do exilu do Polska, německých</a:t>
            </a:r>
          </a:p>
          <a:p>
            <a:r>
              <a:rPr lang="cs-CZ" sz="2400" i="1" dirty="0" smtClean="0"/>
              <a:t>     zemí, Ameriky aj. </a:t>
            </a:r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Jednota se vrátila roku 1862 </a:t>
            </a:r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1870 byl založen první sbor v </a:t>
            </a:r>
            <a:r>
              <a:rPr lang="cs-CZ" sz="2400" i="1" dirty="0" err="1" smtClean="0"/>
              <a:t>Potštejně</a:t>
            </a:r>
            <a:endParaRPr lang="cs-CZ" sz="2400" i="1" dirty="0" smtClean="0"/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/>
              <a:t> 1873 název Jednota českobratrská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/>
              <a:t> 1918 založena Českobratrská církev evangelická</a:t>
            </a:r>
            <a:endParaRPr lang="cs-CZ" sz="2400" i="1" dirty="0" smtClean="0"/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nachází se na čtyřech kontinentech od Aljašky</a:t>
            </a:r>
          </a:p>
          <a:p>
            <a:r>
              <a:rPr lang="cs-CZ" sz="2400" i="1" dirty="0" smtClean="0"/>
              <a:t>     po Tibet a od Labradoru po Jižní Afriku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7956376" y="0"/>
            <a:ext cx="1187624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Jan Blahos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14878" y="0"/>
            <a:ext cx="4957452" cy="68580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092280" y="0"/>
            <a:ext cx="2051720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123728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6088559"/>
            <a:ext cx="717743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002060"/>
                </a:solidFill>
              </a:rPr>
              <a:t>Jan Blahoslav 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(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*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1523 - † </a:t>
            </a:r>
            <a:r>
              <a:rPr lang="cs-CZ" sz="4400" b="1" dirty="0" smtClean="0">
                <a:ln w="50800"/>
                <a:solidFill>
                  <a:srgbClr val="002060"/>
                </a:solidFill>
              </a:rPr>
              <a:t>1571)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57356" y="71414"/>
            <a:ext cx="507209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Polemická literatura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Soubor:Jan Rokycana by Balzer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928670"/>
            <a:ext cx="3305175" cy="57054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323528" y="1196752"/>
            <a:ext cx="3317318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7030A0"/>
                </a:solidFill>
              </a:rPr>
              <a:t>Jan </a:t>
            </a:r>
            <a:r>
              <a:rPr lang="cs-CZ" sz="4400" b="1" dirty="0" err="1" smtClean="0">
                <a:ln w="50800"/>
                <a:solidFill>
                  <a:srgbClr val="7030A0"/>
                </a:solidFill>
              </a:rPr>
              <a:t>Rokycana</a:t>
            </a:r>
            <a:endParaRPr lang="cs-CZ" sz="4400" b="1" dirty="0">
              <a:ln w="50800"/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2071678"/>
            <a:ext cx="52864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husitský teolog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na straně Jiřího z Poděbrad</a:t>
            </a:r>
          </a:p>
          <a:p>
            <a:pPr>
              <a:buFont typeface="Wingdings" pitchFamily="2" charset="2"/>
              <a:buChar char="q"/>
            </a:pPr>
            <a:r>
              <a:rPr lang="cs-CZ" sz="2400" i="1" dirty="0" smtClean="0"/>
              <a:t> </a:t>
            </a:r>
            <a:r>
              <a:rPr lang="cs-CZ" sz="2400" b="1" dirty="0" smtClean="0"/>
              <a:t>nepotvrzený arcibiskup </a:t>
            </a:r>
          </a:p>
          <a:p>
            <a:r>
              <a:rPr lang="cs-CZ" sz="2400" b="1" dirty="0" smtClean="0"/>
              <a:t>     utrakvistické církve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kázal v Týnském chrámě v Praze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1432 vyslán za pražské mistry</a:t>
            </a:r>
          </a:p>
          <a:p>
            <a:r>
              <a:rPr lang="cs-CZ" sz="2400" dirty="0" smtClean="0"/>
              <a:t>     na Basilejský koncil, stál v čele</a:t>
            </a:r>
          </a:p>
          <a:p>
            <a:r>
              <a:rPr lang="cs-CZ" sz="2400" dirty="0" smtClean="0"/>
              <a:t>     českého poselstva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odpůrce radikálních husitů</a:t>
            </a:r>
            <a:endParaRPr lang="cs-CZ" sz="2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142984"/>
            <a:ext cx="49685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Latinská postila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Výklad zjevení svatého Jana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Řeči pronesené na koncilu </a:t>
            </a:r>
          </a:p>
          <a:p>
            <a:r>
              <a:rPr lang="cs-CZ" sz="2400" b="1" dirty="0" smtClean="0"/>
              <a:t>     Basilejském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O sedmi vášních a vadách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Latinský slovník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Postila </a:t>
            </a:r>
            <a:r>
              <a:rPr lang="cs-CZ" sz="2400" dirty="0" smtClean="0"/>
              <a:t>– sebrána jeho žáky</a:t>
            </a:r>
          </a:p>
          <a:p>
            <a:r>
              <a:rPr lang="cs-CZ" sz="2400" dirty="0" smtClean="0"/>
              <a:t>     na základě jeho kázání  </a:t>
            </a:r>
          </a:p>
          <a:p>
            <a:r>
              <a:rPr lang="cs-CZ" sz="2400" dirty="0" smtClean="0"/>
              <a:t>     z let 1453–1457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nerozebírá teologické problémy, </a:t>
            </a:r>
          </a:p>
          <a:p>
            <a:r>
              <a:rPr lang="cs-CZ" sz="2400" dirty="0" smtClean="0"/>
              <a:t>     ale řeší běžné problémy tehdejšího</a:t>
            </a:r>
          </a:p>
          <a:p>
            <a:r>
              <a:rPr lang="cs-CZ" sz="2400" dirty="0" smtClean="0"/>
              <a:t>     člověka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14546" y="214290"/>
            <a:ext cx="4643470" cy="76944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400" b="1" dirty="0" smtClean="0">
                <a:ln w="50800"/>
                <a:solidFill>
                  <a:srgbClr val="002060"/>
                </a:solidFill>
              </a:rPr>
              <a:t>Dílo Jana </a:t>
            </a:r>
            <a:r>
              <a:rPr lang="cs-CZ" sz="4400" b="1" dirty="0" err="1" smtClean="0">
                <a:ln w="50800"/>
                <a:solidFill>
                  <a:srgbClr val="002060"/>
                </a:solidFill>
              </a:rPr>
              <a:t>Rokycana</a:t>
            </a:r>
            <a:endParaRPr lang="cs-CZ" sz="44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2123728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20272" y="0"/>
            <a:ext cx="2123728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Soubor:Jan Rokycana plaque Rokycany CZ town hall 059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59264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1568981"/>
            <a:ext cx="92869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původem </a:t>
            </a:r>
            <a:r>
              <a:rPr lang="cs-CZ" sz="2400" dirty="0" smtClean="0"/>
              <a:t>zeman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dirty="0" smtClean="0"/>
              <a:t>povýšen </a:t>
            </a:r>
            <a:r>
              <a:rPr lang="cs-CZ" sz="2400" dirty="0" smtClean="0"/>
              <a:t>na rytíře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účastník mírového poselstva krále Jiřího z Poděbrad</a:t>
            </a:r>
          </a:p>
          <a:p>
            <a:r>
              <a:rPr lang="cs-CZ" sz="2400" b="1" dirty="0" smtClean="0"/>
              <a:t>     </a:t>
            </a:r>
            <a:r>
              <a:rPr lang="cs-CZ" sz="2400" dirty="0" smtClean="0"/>
              <a:t>v letech 1465 - 1467 pod velením Lva z </a:t>
            </a:r>
            <a:r>
              <a:rPr lang="cs-CZ" sz="2400" dirty="0" err="1" smtClean="0"/>
              <a:t>Rožmitálu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s poselstvem dojel do </a:t>
            </a:r>
            <a:r>
              <a:rPr lang="cs-CZ" sz="2400" b="1" dirty="0" smtClean="0"/>
              <a:t>Anglie, Nizozemí, Francie, </a:t>
            </a:r>
          </a:p>
          <a:p>
            <a:r>
              <a:rPr lang="cs-CZ" sz="2400" b="1" dirty="0" smtClean="0"/>
              <a:t>     Španělska,  Portugalska</a:t>
            </a:r>
            <a:r>
              <a:rPr lang="cs-CZ" sz="2400" dirty="0" smtClean="0"/>
              <a:t>, dostal se až na </a:t>
            </a:r>
            <a:r>
              <a:rPr lang="cs-CZ" sz="2400" b="1" dirty="0" smtClean="0"/>
              <a:t>mys </a:t>
            </a:r>
            <a:r>
              <a:rPr lang="cs-CZ" sz="2400" b="1" dirty="0" err="1" smtClean="0"/>
              <a:t>Finisterre</a:t>
            </a:r>
            <a:endParaRPr lang="cs-CZ" sz="2400" b="1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zpět se vraceli přes severní Itálii a rakouské země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napsal </a:t>
            </a:r>
            <a:r>
              <a:rPr lang="cs-CZ" sz="2400" b="1" dirty="0" smtClean="0"/>
              <a:t>1. český cestopis: </a:t>
            </a:r>
          </a:p>
          <a:p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002060"/>
                </a:solidFill>
              </a:rPr>
              <a:t>„Deník o jízdě a putování pana Lva z </a:t>
            </a:r>
            <a:r>
              <a:rPr lang="cs-CZ" sz="2400" b="1" dirty="0" err="1" smtClean="0">
                <a:solidFill>
                  <a:srgbClr val="002060"/>
                </a:solidFill>
              </a:rPr>
              <a:t>Rožmitálu</a:t>
            </a:r>
            <a:r>
              <a:rPr lang="cs-CZ" sz="2400" b="1" dirty="0" smtClean="0">
                <a:solidFill>
                  <a:srgbClr val="002060"/>
                </a:solidFill>
              </a:rPr>
              <a:t> a Blatné“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jeho bratr Jaroslav napsal o cestě poselstva k fr. králi</a:t>
            </a:r>
          </a:p>
          <a:p>
            <a:r>
              <a:rPr lang="cs-CZ" sz="2400" dirty="0" smtClean="0"/>
              <a:t>     králi  Ludvíku roku 1464 </a:t>
            </a:r>
            <a:r>
              <a:rPr lang="cs-CZ" sz="2400" b="1" dirty="0" smtClean="0">
                <a:solidFill>
                  <a:srgbClr val="002060"/>
                </a:solidFill>
              </a:rPr>
              <a:t>Deník panoše Jaroslava </a:t>
            </a:r>
          </a:p>
          <a:p>
            <a:r>
              <a:rPr lang="cs-CZ" sz="2400" dirty="0" smtClean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8603" y="785794"/>
            <a:ext cx="5488041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Václav Šašek z </a:t>
            </a:r>
            <a:r>
              <a:rPr lang="cs-CZ" sz="4400" b="1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Bířkova</a:t>
            </a:r>
            <a:r>
              <a:rPr lang="cs-CZ" sz="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5805264"/>
            <a:ext cx="8643998" cy="707886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i="1" dirty="0" smtClean="0"/>
              <a:t>(lat. Finis </a:t>
            </a:r>
            <a:r>
              <a:rPr lang="cs-CZ" sz="2000" i="1" dirty="0" err="1" smtClean="0"/>
              <a:t>Terræ</a:t>
            </a:r>
            <a:r>
              <a:rPr lang="cs-CZ" sz="2000" i="1" dirty="0" smtClean="0"/>
              <a:t> – „Konec Země“; až do Kolumbovy výpravy považován za západní konec obyvatelného </a:t>
            </a:r>
            <a:r>
              <a:rPr lang="cs-CZ" sz="2000" i="1" dirty="0" smtClean="0"/>
              <a:t>světa.) </a:t>
            </a:r>
            <a:endParaRPr lang="cs-CZ" sz="20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7356" y="71414"/>
            <a:ext cx="507209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Cestopisná literatura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956896"/>
            <a:ext cx="55446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psáno česky,nezachovalo se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zachoval se jen latinský překlad</a:t>
            </a:r>
          </a:p>
          <a:p>
            <a:r>
              <a:rPr lang="cs-CZ" sz="2400" b="1" dirty="0" smtClean="0"/>
              <a:t>    </a:t>
            </a:r>
            <a:r>
              <a:rPr lang="cs-CZ" sz="2400" dirty="0" smtClean="0"/>
              <a:t>(1577) olomouckého biskupa </a:t>
            </a:r>
          </a:p>
          <a:p>
            <a:r>
              <a:rPr lang="cs-CZ" sz="2400" dirty="0" smtClean="0"/>
              <a:t>    Stanislava Pavlovského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popsány zvyky, život a zeměpis</a:t>
            </a:r>
          </a:p>
          <a:p>
            <a:r>
              <a:rPr lang="cs-CZ" sz="2400" dirty="0" smtClean="0"/>
              <a:t>     navštívených zemí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dirty="0" smtClean="0"/>
              <a:t>dílo </a:t>
            </a:r>
            <a:r>
              <a:rPr lang="cs-CZ" sz="2400" dirty="0" smtClean="0"/>
              <a:t>inspirovalo </a:t>
            </a:r>
            <a:r>
              <a:rPr lang="cs-CZ" sz="2400" dirty="0" smtClean="0"/>
              <a:t> v 19.století </a:t>
            </a:r>
            <a:r>
              <a:rPr lang="cs-CZ" sz="2400" b="1" dirty="0" smtClean="0"/>
              <a:t>Aloise</a:t>
            </a:r>
          </a:p>
          <a:p>
            <a:r>
              <a:rPr lang="cs-CZ" sz="2400" b="1" dirty="0" smtClean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/>
              <a:t>Jiráska  </a:t>
            </a:r>
            <a:r>
              <a:rPr lang="cs-CZ" sz="2400" dirty="0" smtClean="0"/>
              <a:t>= dílo </a:t>
            </a:r>
            <a:r>
              <a:rPr lang="cs-CZ" sz="2400" b="1" dirty="0" smtClean="0"/>
              <a:t>„ </a:t>
            </a:r>
            <a:r>
              <a:rPr lang="cs-CZ" sz="2400" b="1" i="1" dirty="0" smtClean="0"/>
              <a:t>Z </a:t>
            </a:r>
            <a:r>
              <a:rPr lang="cs-CZ" sz="2400" b="1" i="1" dirty="0" smtClean="0"/>
              <a:t>Čech až na </a:t>
            </a:r>
            <a:r>
              <a:rPr lang="cs-CZ" sz="2400" b="1" i="1" dirty="0" smtClean="0"/>
              <a:t>konec</a:t>
            </a:r>
          </a:p>
          <a:p>
            <a:r>
              <a:rPr lang="cs-CZ" sz="2400" b="1" i="1" dirty="0" smtClean="0"/>
              <a:t> </a:t>
            </a:r>
            <a:r>
              <a:rPr lang="cs-CZ" sz="2400" b="1" i="1" dirty="0" smtClean="0"/>
              <a:t>    </a:t>
            </a:r>
            <a:r>
              <a:rPr lang="cs-CZ" sz="2400" b="1" i="1" dirty="0" smtClean="0"/>
              <a:t>světa </a:t>
            </a:r>
            <a:r>
              <a:rPr lang="cs-CZ" sz="2400" b="1" dirty="0" smtClean="0"/>
              <a:t>“</a:t>
            </a:r>
            <a:endParaRPr lang="cs-CZ" sz="2400" b="1" dirty="0" smtClean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877272"/>
            <a:ext cx="4683783" cy="70788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i="1" dirty="0" smtClean="0"/>
              <a:t>Předhusitská literatura se zajímala o orient,</a:t>
            </a:r>
          </a:p>
          <a:p>
            <a:pPr algn="ctr"/>
            <a:r>
              <a:rPr lang="cs-CZ" sz="2000" i="1" dirty="0" smtClean="0"/>
              <a:t> pohusitská o západní krajiny.</a:t>
            </a:r>
            <a:endParaRPr lang="cs-CZ" sz="2000" i="1" dirty="0"/>
          </a:p>
        </p:txBody>
      </p:sp>
      <p:sp>
        <p:nvSpPr>
          <p:cNvPr id="6" name="Obdélník 5"/>
          <p:cNvSpPr/>
          <p:nvPr/>
        </p:nvSpPr>
        <p:spPr>
          <a:xfrm>
            <a:off x="7092280" y="0"/>
            <a:ext cx="2051720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051720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548680"/>
            <a:ext cx="8892480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Deník o jízdě a putování pana Lva 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 z </a:t>
            </a:r>
            <a:r>
              <a:rPr lang="cs-CZ" sz="3200" b="1" i="1" dirty="0" err="1" smtClean="0">
                <a:ln w="50800"/>
                <a:solidFill>
                  <a:srgbClr val="002060"/>
                </a:solidFill>
              </a:rPr>
              <a:t>Rožmitálu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 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a 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z Blatné z Čech až 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na </a:t>
            </a:r>
            <a:r>
              <a:rPr lang="cs-CZ" sz="3200" b="1" i="1" dirty="0" smtClean="0">
                <a:ln w="50800"/>
                <a:solidFill>
                  <a:srgbClr val="002060"/>
                </a:solidFill>
              </a:rPr>
              <a:t>konec světa</a:t>
            </a:r>
            <a:r>
              <a:rPr lang="cs-CZ" sz="3200" b="1" dirty="0" smtClean="0">
                <a:ln w="50800"/>
                <a:solidFill>
                  <a:srgbClr val="002060"/>
                </a:solidFill>
              </a:rPr>
              <a:t> v letech 1465-67</a:t>
            </a:r>
          </a:p>
        </p:txBody>
      </p:sp>
      <p:pic>
        <p:nvPicPr>
          <p:cNvPr id="9218" name="Picture 2" descr="Soubor:Jan Vilímek - Alois Jirás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00807"/>
            <a:ext cx="2520280" cy="31740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5652120" y="4941168"/>
            <a:ext cx="3491880" cy="707886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i="1" dirty="0" smtClean="0"/>
              <a:t>Alois Jirásek</a:t>
            </a:r>
          </a:p>
          <a:p>
            <a:pPr algn="ctr"/>
            <a:r>
              <a:rPr lang="cs-CZ" sz="2000" b="1" i="1" dirty="0" smtClean="0">
                <a:ln w="50800"/>
              </a:rPr>
              <a:t>(</a:t>
            </a:r>
            <a:r>
              <a:rPr lang="cs-CZ" sz="2000" b="1" i="1" dirty="0" smtClean="0">
                <a:ln w="50800"/>
              </a:rPr>
              <a:t>*</a:t>
            </a:r>
            <a:r>
              <a:rPr lang="cs-CZ" sz="2000" b="1" i="1" dirty="0" smtClean="0"/>
              <a:t>1851 </a:t>
            </a:r>
            <a:r>
              <a:rPr lang="cs-CZ" sz="2000" b="1" i="1" dirty="0" smtClean="0"/>
              <a:t>Hronov </a:t>
            </a:r>
            <a:r>
              <a:rPr lang="cs-CZ" sz="2000" b="1" i="1" dirty="0" smtClean="0"/>
              <a:t>– </a:t>
            </a:r>
            <a:r>
              <a:rPr lang="cs-CZ" sz="2000" b="1" i="1" dirty="0" smtClean="0">
                <a:ln w="50800"/>
              </a:rPr>
              <a:t>† </a:t>
            </a:r>
            <a:r>
              <a:rPr lang="cs-CZ" sz="2000" b="1" i="1" dirty="0" smtClean="0"/>
              <a:t>1930 </a:t>
            </a:r>
            <a:r>
              <a:rPr lang="cs-CZ" sz="2000" b="1" i="1" dirty="0" smtClean="0"/>
              <a:t>Praha)</a:t>
            </a:r>
            <a:endParaRPr lang="cs-CZ" sz="2000" b="1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357158" y="0"/>
            <a:ext cx="8429684" cy="6643710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28728" y="928670"/>
            <a:ext cx="707236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i="1" dirty="0" smtClean="0">
                <a:latin typeface="Arial" pitchFamily="34" charset="0"/>
              </a:rPr>
              <a:t>Obleky pořídili letní i zimní,a mnohé z nich byly krásy a nádhery nevídané,zbraně dost opatřili a krásná brnění válečná i na turnaje, a především dal pan Lev nakoupit pěkných,zdravých a silných koní,kteří by byli do tahu i k nošení břemene i k jízdě.A mezi těmi byli nejkrásnější jízdní koně páně Lvovi a z těch zase jeden vraník drahocenný a vzácný,kterého mu sám král daroval.A pan Lev si zase vzpomněl na svého služebníka šlechtického,na mladého Šaška,jenž překvapil pěkným mladým hnědákem.Tomu říkali Jiskra a na tom koníku bystrém a vytrvalém projel mladý šlechtic veliký kus světa. </a:t>
            </a:r>
            <a:br>
              <a:rPr lang="cs-CZ" sz="2400" i="1" dirty="0" smtClean="0">
                <a:latin typeface="Arial" pitchFamily="34" charset="0"/>
              </a:rPr>
            </a:br>
            <a:endParaRPr lang="cs-CZ" sz="2400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44624"/>
            <a:ext cx="507209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Zábavná literatura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84317" y="908720"/>
            <a:ext cx="382784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rozvíjí se pomalu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opisují se staré památky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nový vztah k životu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spojení náboženská víra +</a:t>
            </a:r>
          </a:p>
          <a:p>
            <a:r>
              <a:rPr lang="cs-CZ" sz="2400" dirty="0" smtClean="0"/>
              <a:t>     radosti pozemského života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láska k bližnímu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populární postava</a:t>
            </a:r>
          </a:p>
          <a:p>
            <a:r>
              <a:rPr lang="cs-CZ" sz="2400" b="1" dirty="0" smtClean="0"/>
              <a:t>     šaška bratra</a:t>
            </a:r>
          </a:p>
          <a:p>
            <a:r>
              <a:rPr lang="cs-CZ" sz="2400" b="1" dirty="0" smtClean="0"/>
              <a:t>     Palečka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443110" y="4509120"/>
            <a:ext cx="3929090" cy="1938992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i="1" smtClean="0"/>
              <a:t>Šašek ten jmenoval se Paleček a pocházel z rodu zemanského. Vynikal vzděláním, moudrostí i rozšafností a měl velmi dobré srdce. Se všemi lidmi žil v přátelství a králi </a:t>
            </a:r>
          </a:p>
          <a:p>
            <a:pPr algn="ctr"/>
            <a:r>
              <a:rPr lang="cs-CZ" sz="2000" i="1" smtClean="0"/>
              <a:t>i královně tykal.</a:t>
            </a:r>
            <a:endParaRPr lang="cs-CZ" sz="2000" i="1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051720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0"/>
            <a:ext cx="2051720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0" y="0"/>
            <a:ext cx="9144000" cy="6858000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57224" y="928670"/>
            <a:ext cx="785818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i="1" smtClean="0"/>
              <a:t>Nevysedávalť bratr Paleček v královské radě zbůhdarma. Tak třeba: jedno po druhém si prý obvykle sepsal jména veškerých pánů , sedících i stojících v radě - královo jméno nakonec. A potom dával bedlivý pozor: sledoval, kdo a co radí králi, v kontextu s reálným děním, politickými, ekonomickými i soukromými zájmy jednotlivých osob - s nimiž ovšem musel být skvěle obeznámen! A u každého si činil poznámky. Jistěže šaškovské!.... Když některý radil upřímně, k obecnému prospěchu země, tu udělal u jeho jména přímou čáru. Kdokoli ale radil neupřímně a lstivě, k prospěchu svému vlastnímu, tomu připsal ke jménu čáru křivou. Ale nevynechal ani krále, a to vše mělo jistě obrovský psychologický dopad na celou radu. Věděli, že příště se bude analýza opakovat - a oni si musí dát bedlivý pozor, jak "navléknou" svoji případnou faleš, aby na ni pronikavý analytik </a:t>
            </a:r>
          </a:p>
          <a:p>
            <a:r>
              <a:rPr lang="cs-CZ" sz="2200" i="1" smtClean="0"/>
              <a:t>v čapce se zvonečky nepřišel.</a:t>
            </a:r>
            <a:br>
              <a:rPr lang="cs-CZ" sz="2200" i="1" smtClean="0"/>
            </a:br>
            <a:r>
              <a:rPr lang="cs-CZ" sz="2200" i="1" smtClean="0"/>
              <a:t/>
            </a:r>
            <a:br>
              <a:rPr lang="cs-CZ" sz="2200" i="1" smtClean="0"/>
            </a:br>
            <a:endParaRPr lang="cs-CZ" sz="2200" i="1"/>
          </a:p>
        </p:txBody>
      </p:sp>
      <p:sp>
        <p:nvSpPr>
          <p:cNvPr id="4" name="Obdélník 3"/>
          <p:cNvSpPr/>
          <p:nvPr/>
        </p:nvSpPr>
        <p:spPr>
          <a:xfrm>
            <a:off x="4429124" y="6143644"/>
            <a:ext cx="4286558" cy="430887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200" b="1" i="1" dirty="0" smtClean="0"/>
              <a:t>Ukázka z knížky Šašci a blázni králů</a:t>
            </a:r>
            <a:endParaRPr lang="cs-CZ" sz="2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42876" y="117693"/>
            <a:ext cx="8786842" cy="6186309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200" i="1" smtClean="0"/>
              <a:t>Kdysi v pátek, v den postní, seděl Paleček při obědě mezi královskými služebníky. Zatím co král a ostatní panstvo seděli u stolu uprostřed hodovní síně, služebníci musili vzíti zavděk stolem hned u dveří. Přinesli jim na stůl ryby, ale samé malé, nepatrné běličky. Paleček vzal jednu z nich, podržel si ji u ucha a ptal se jí:</a:t>
            </a:r>
          </a:p>
          <a:p>
            <a:r>
              <a:rPr lang="cs-CZ" sz="2200" i="1" smtClean="0"/>
              <a:t>„Rybičko, víš něco o mém bratru?“</a:t>
            </a:r>
          </a:p>
          <a:p>
            <a:r>
              <a:rPr lang="cs-CZ" sz="2200" i="1" smtClean="0"/>
              <a:t>Tak činil Paleček s druhou, s třetí - a tak dlouho, až se služebníci dali do smíchu. I král si povšiml podivného chování šaškova a zeptal se:</a:t>
            </a:r>
          </a:p>
          <a:p>
            <a:r>
              <a:rPr lang="cs-CZ" sz="2200" i="1" smtClean="0"/>
              <a:t>„Bratře Palečku, co šeptáš rybičkám?“</a:t>
            </a:r>
          </a:p>
          <a:p>
            <a:r>
              <a:rPr lang="cs-CZ" sz="2200" i="1" smtClean="0"/>
              <a:t>„Ach, bratře králi, ptám se jich, vědí-li něco o mém bratru - rybáři, který při rybolovu utonul.“</a:t>
            </a:r>
          </a:p>
          <a:p>
            <a:r>
              <a:rPr lang="cs-CZ" sz="2200" i="1" smtClean="0"/>
              <a:t>„A co ti říkají rybičky?“ ptal se král se smíchem dále.</a:t>
            </a:r>
          </a:p>
          <a:p>
            <a:r>
              <a:rPr lang="cs-CZ" sz="2200" i="1" smtClean="0"/>
              <a:t>„Říkají,“ odvětil Paleček, „že jsou ještě mladé a malé a proto o něm ničeho nevědí. Radí mi však, abych se zeptal velkých ryb, které jsou v mísách na stole panstva.“</a:t>
            </a:r>
          </a:p>
          <a:p>
            <a:r>
              <a:rPr lang="cs-CZ" sz="2200" i="1" smtClean="0"/>
              <a:t>Tu se král dovtípil, že Paleček jej káře, že služebníkům předkládány jsou rybičky malé, zatím co panstvo si pochutnává na velkých.</a:t>
            </a:r>
          </a:p>
          <a:p>
            <a:r>
              <a:rPr lang="cs-CZ" sz="2200" i="1" smtClean="0"/>
              <a:t>Rozkázal proto, aby i na stůl služebníků byly dány ryby velké.</a:t>
            </a:r>
            <a:endParaRPr lang="cs-CZ" sz="2200" i="1"/>
          </a:p>
        </p:txBody>
      </p:sp>
      <p:sp>
        <p:nvSpPr>
          <p:cNvPr id="8" name="Obdélník 7"/>
          <p:cNvSpPr/>
          <p:nvPr/>
        </p:nvSpPr>
        <p:spPr>
          <a:xfrm>
            <a:off x="2820852" y="6345816"/>
            <a:ext cx="61436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smtClean="0"/>
              <a:t>František Wenig -</a:t>
            </a:r>
            <a:r>
              <a:rPr lang="cs-CZ" b="1" i="1" cap="all" smtClean="0"/>
              <a:t> Staré pověsti Československé</a:t>
            </a:r>
            <a:r>
              <a:rPr lang="cs-CZ" b="1" i="1" smtClean="0"/>
              <a:t>, 1931</a:t>
            </a:r>
            <a:endParaRPr lang="cs-CZ" b="1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Práce s texty</a:t>
            </a: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741682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</a:t>
            </a:r>
            <a:r>
              <a:rPr lang="cs-CZ" sz="2400" dirty="0" smtClean="0"/>
              <a:t>harakteristika Palečka - pokuste se z obou ukázek udělat z charakteristiky nepřímé charakteristiku přímou</a:t>
            </a:r>
          </a:p>
          <a:p>
            <a:r>
              <a:rPr lang="cs-CZ" sz="2400" dirty="0" smtClean="0"/>
              <a:t>u</a:t>
            </a:r>
            <a:r>
              <a:rPr lang="cs-CZ" sz="2400" dirty="0" smtClean="0"/>
              <a:t>rčete prostředí, v němž se odehrává děj výňatku</a:t>
            </a:r>
          </a:p>
          <a:p>
            <a:r>
              <a:rPr lang="cs-CZ" sz="2400" dirty="0" smtClean="0"/>
              <a:t>další postavy  vystupující v ukázkách </a:t>
            </a:r>
          </a:p>
          <a:p>
            <a:r>
              <a:rPr lang="cs-CZ" sz="2400" dirty="0" smtClean="0"/>
              <a:t>c</a:t>
            </a:r>
            <a:r>
              <a:rPr lang="cs-CZ" sz="2400" dirty="0" smtClean="0"/>
              <a:t>harakterizujte výstavbu textu</a:t>
            </a:r>
          </a:p>
          <a:p>
            <a:r>
              <a:rPr lang="cs-CZ" sz="2400" dirty="0" smtClean="0"/>
              <a:t>c</a:t>
            </a:r>
            <a:r>
              <a:rPr lang="cs-CZ" sz="2400" dirty="0" smtClean="0"/>
              <a:t>harakterizujte slovní zásobu textu</a:t>
            </a:r>
          </a:p>
          <a:p>
            <a:r>
              <a:rPr lang="cs-CZ" sz="2400" dirty="0" smtClean="0"/>
              <a:t>p</a:t>
            </a:r>
            <a:r>
              <a:rPr lang="cs-CZ" sz="2400" dirty="0" smtClean="0"/>
              <a:t>řiřaďte text k literárnímu žánru, přiřazení se pokuste zdůvodnit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740352" y="0"/>
            <a:ext cx="1403648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71802" y="71414"/>
            <a:ext cx="271464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Kroniky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928670"/>
            <a:ext cx="8501122" cy="1200329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Drobné kroniky zahrnující dobu od konce 14.století </a:t>
            </a:r>
          </a:p>
          <a:p>
            <a:pPr algn="ctr"/>
            <a:r>
              <a:rPr lang="cs-CZ" sz="2400" dirty="0" smtClean="0"/>
              <a:t>do počátku 16. století vydal </a:t>
            </a:r>
            <a:r>
              <a:rPr lang="cs-CZ" sz="2400" b="1" dirty="0" smtClean="0">
                <a:solidFill>
                  <a:srgbClr val="7030A0"/>
                </a:solidFill>
              </a:rPr>
              <a:t>František Palacký </a:t>
            </a:r>
          </a:p>
          <a:p>
            <a:pPr algn="ctr"/>
            <a:r>
              <a:rPr lang="cs-CZ" sz="2400" dirty="0" smtClean="0"/>
              <a:t>( 1798 – 1876) v době národního obrození.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2348880"/>
            <a:ext cx="271464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Závěr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356992"/>
            <a:ext cx="8712969" cy="30469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Poděbradská doba uváděla do oběhu </a:t>
            </a:r>
            <a:r>
              <a:rPr lang="cs-CZ" sz="2400" dirty="0" smtClean="0"/>
              <a:t>díla</a:t>
            </a:r>
            <a:r>
              <a:rPr lang="cs-CZ" sz="2400" dirty="0" smtClean="0"/>
              <a:t> </a:t>
            </a:r>
            <a:r>
              <a:rPr lang="cs-CZ" sz="2400" dirty="0" smtClean="0"/>
              <a:t>už z doby </a:t>
            </a:r>
            <a:r>
              <a:rPr lang="cs-CZ" sz="2400" dirty="0" smtClean="0"/>
              <a:t>předhusitské</a:t>
            </a:r>
            <a:r>
              <a:rPr lang="cs-CZ" sz="2400" dirty="0" smtClean="0"/>
              <a:t>,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dirty="0" smtClean="0"/>
              <a:t>ale </a:t>
            </a:r>
            <a:r>
              <a:rPr lang="cs-CZ" sz="2400" dirty="0" smtClean="0"/>
              <a:t>zároveň ohlašovala </a:t>
            </a:r>
            <a:r>
              <a:rPr lang="cs-CZ" sz="2400" dirty="0" smtClean="0"/>
              <a:t>nastupující</a:t>
            </a:r>
          </a:p>
          <a:p>
            <a:pPr algn="ctr"/>
            <a:r>
              <a:rPr lang="cs-CZ" sz="2400" dirty="0" smtClean="0"/>
              <a:t>humanismus. První náznaky humanismu představuje </a:t>
            </a:r>
          </a:p>
          <a:p>
            <a:pPr algn="ctr"/>
            <a:r>
              <a:rPr lang="cs-CZ" sz="2400" dirty="0" smtClean="0"/>
              <a:t>latinský </a:t>
            </a:r>
            <a:r>
              <a:rPr lang="cs-CZ" sz="2400" b="1" i="1" dirty="0" err="1" smtClean="0">
                <a:solidFill>
                  <a:srgbClr val="7030A0"/>
                </a:solidFill>
              </a:rPr>
              <a:t>Dialogus</a:t>
            </a:r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Jana </a:t>
            </a:r>
            <a:r>
              <a:rPr lang="cs-CZ" sz="2400" b="1" i="1" dirty="0" err="1" smtClean="0">
                <a:solidFill>
                  <a:srgbClr val="002060"/>
                </a:solidFill>
              </a:rPr>
              <a:t>Rabštejna</a:t>
            </a:r>
            <a:r>
              <a:rPr lang="cs-CZ" sz="2400" b="1" i="1" dirty="0" smtClean="0">
                <a:solidFill>
                  <a:srgbClr val="002060"/>
                </a:solidFill>
              </a:rPr>
              <a:t> ( 1437 – 1473), </a:t>
            </a:r>
            <a:r>
              <a:rPr lang="cs-CZ" sz="2400" b="1" dirty="0" smtClean="0"/>
              <a:t>katolického</a:t>
            </a:r>
          </a:p>
          <a:p>
            <a:pPr algn="ctr"/>
            <a:r>
              <a:rPr lang="cs-CZ" sz="2400" b="1" dirty="0" smtClean="0"/>
              <a:t>církevního hodnostáře, který hájil Jiřího z Poděbrad</a:t>
            </a:r>
            <a:r>
              <a:rPr lang="cs-CZ" sz="2400" dirty="0" smtClean="0"/>
              <a:t> v době,</a:t>
            </a:r>
          </a:p>
          <a:p>
            <a:pPr algn="ctr"/>
            <a:r>
              <a:rPr lang="cs-CZ" sz="2400" dirty="0" smtClean="0"/>
              <a:t>kdy mu katolické panstvo vypovědělo poslušnost. </a:t>
            </a:r>
          </a:p>
          <a:p>
            <a:pPr algn="ctr"/>
            <a:r>
              <a:rPr lang="cs-CZ" sz="2400" dirty="0" smtClean="0"/>
              <a:t>Postavil se na jeho stranu i při sporu s </a:t>
            </a:r>
            <a:r>
              <a:rPr lang="cs-CZ" sz="2400" dirty="0" smtClean="0"/>
              <a:t>papežem a prokázal tak nový, pokrokovější </a:t>
            </a:r>
            <a:r>
              <a:rPr lang="cs-CZ" sz="2400" dirty="0" smtClean="0"/>
              <a:t>vztah k náboženství. </a:t>
            </a:r>
            <a:endParaRPr lang="cs-CZ" sz="2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171400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Opakovací  test:</a:t>
            </a:r>
            <a:endParaRPr lang="cs-CZ" sz="3200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424936" cy="6165304"/>
          </a:xfrm>
        </p:spPr>
        <p:txBody>
          <a:bodyPr>
            <a:noAutofit/>
          </a:bodyPr>
          <a:lstStyle/>
          <a:p>
            <a:pPr marL="514350" indent="-514350">
              <a:buNone/>
            </a:pPr>
            <a:r>
              <a:rPr lang="cs-CZ" sz="1600" b="1" dirty="0" smtClean="0"/>
              <a:t>1. Který král měl přezdívku „Král dvojího lidu“?</a:t>
            </a:r>
          </a:p>
          <a:p>
            <a:pPr marL="514350" indent="-514350">
              <a:buNone/>
            </a:pPr>
            <a:r>
              <a:rPr lang="cs-CZ" sz="1600" dirty="0" smtClean="0"/>
              <a:t> </a:t>
            </a:r>
            <a:r>
              <a:rPr lang="cs-CZ" sz="1600" dirty="0" smtClean="0"/>
              <a:t>   a) Zikmund Lucemburský         b) Albrecht Lucemburský      c) Matyáš </a:t>
            </a:r>
            <a:r>
              <a:rPr lang="cs-CZ" sz="1600" dirty="0" err="1" smtClean="0"/>
              <a:t>Korvín</a:t>
            </a:r>
            <a:r>
              <a:rPr lang="cs-CZ" sz="1600" dirty="0" smtClean="0"/>
              <a:t>          d) Jiří z Poděbrad </a:t>
            </a:r>
          </a:p>
          <a:p>
            <a:pPr marL="514350" indent="-514350">
              <a:buNone/>
            </a:pPr>
            <a:r>
              <a:rPr lang="cs-CZ" sz="1600" b="1" dirty="0" smtClean="0"/>
              <a:t>2. Která Jednota se hlásí k husitům? </a:t>
            </a:r>
            <a:r>
              <a:rPr lang="cs-CZ" sz="1600" dirty="0" smtClean="0"/>
              <a:t>..........................................</a:t>
            </a:r>
          </a:p>
          <a:p>
            <a:pPr marL="514350" indent="-514350">
              <a:buNone/>
            </a:pPr>
            <a:r>
              <a:rPr lang="cs-CZ" sz="1600" b="1" dirty="0" smtClean="0"/>
              <a:t>3. Který žánr nepatří do tohoto období?</a:t>
            </a:r>
            <a:endParaRPr lang="cs-CZ" sz="1600" b="1" dirty="0" smtClean="0"/>
          </a:p>
          <a:p>
            <a:pPr marL="514350" indent="-514350">
              <a:buNone/>
            </a:pPr>
            <a:r>
              <a:rPr lang="cs-CZ" sz="1600" dirty="0" smtClean="0"/>
              <a:t> </a:t>
            </a:r>
            <a:r>
              <a:rPr lang="cs-CZ" sz="1600" dirty="0" smtClean="0"/>
              <a:t>   a) polemika            b) postila               c) román            d) traktát</a:t>
            </a:r>
          </a:p>
          <a:p>
            <a:pPr lvl="0">
              <a:buNone/>
              <a:defRPr/>
            </a:pPr>
            <a:r>
              <a:rPr lang="cs-CZ" sz="1600" b="1" dirty="0" smtClean="0"/>
              <a:t>4. Který z autorů literatury doby </a:t>
            </a:r>
            <a:r>
              <a:rPr lang="cs-CZ" sz="1600" b="1" dirty="0" err="1" smtClean="0"/>
              <a:t>polipanské</a:t>
            </a:r>
            <a:r>
              <a:rPr lang="cs-CZ" sz="1600" b="1" dirty="0" smtClean="0"/>
              <a:t> odmítal </a:t>
            </a:r>
            <a:r>
              <a:rPr lang="cs-CZ" sz="1600" b="1" dirty="0" smtClean="0"/>
              <a:t>násilí ?</a:t>
            </a:r>
            <a:endParaRPr lang="cs-CZ" sz="1600" b="1" dirty="0" smtClean="0"/>
          </a:p>
          <a:p>
            <a:pPr lvl="0">
              <a:buNone/>
              <a:defRPr/>
            </a:pPr>
            <a:r>
              <a:rPr lang="cs-CZ" sz="1600" dirty="0" smtClean="0"/>
              <a:t> </a:t>
            </a:r>
            <a:r>
              <a:rPr lang="cs-CZ" sz="1600" dirty="0" smtClean="0"/>
              <a:t>    a) Jan Blahoslav               b) Petr </a:t>
            </a:r>
            <a:r>
              <a:rPr lang="cs-CZ" sz="1600" dirty="0" err="1" smtClean="0"/>
              <a:t>Chelčický</a:t>
            </a:r>
            <a:r>
              <a:rPr lang="cs-CZ" sz="1600" dirty="0" smtClean="0"/>
              <a:t>         c) Václav Šašek z </a:t>
            </a:r>
            <a:r>
              <a:rPr lang="cs-CZ" sz="1600" dirty="0" err="1" smtClean="0"/>
              <a:t>Bířkova</a:t>
            </a:r>
            <a:endParaRPr lang="cs-CZ" sz="1600" dirty="0" smtClean="0"/>
          </a:p>
          <a:p>
            <a:pPr lvl="0">
              <a:buNone/>
              <a:defRPr/>
            </a:pPr>
            <a:r>
              <a:rPr lang="cs-CZ" sz="1600" b="1" dirty="0" smtClean="0"/>
              <a:t>5. Kdo byl vynálezcem knihtisku? </a:t>
            </a:r>
            <a:r>
              <a:rPr lang="cs-CZ" sz="1600" dirty="0" smtClean="0"/>
              <a:t>.................................................</a:t>
            </a:r>
          </a:p>
          <a:p>
            <a:pPr lvl="0">
              <a:buNone/>
              <a:defRPr/>
            </a:pPr>
            <a:r>
              <a:rPr lang="cs-CZ" sz="1600" b="1" dirty="0" smtClean="0"/>
              <a:t>6. Kým a kdy byla založena Jednota bratrská?  </a:t>
            </a:r>
            <a:r>
              <a:rPr lang="cs-CZ" sz="1600" dirty="0" smtClean="0"/>
              <a:t>...............................</a:t>
            </a:r>
          </a:p>
          <a:p>
            <a:pPr lvl="0">
              <a:buNone/>
              <a:defRPr/>
            </a:pPr>
            <a:r>
              <a:rPr lang="cs-CZ" sz="1600" b="1" dirty="0" smtClean="0"/>
              <a:t>7. Autorem knihy </a:t>
            </a:r>
            <a:r>
              <a:rPr lang="cs-CZ" sz="1600" b="1" dirty="0" err="1" smtClean="0"/>
              <a:t>Sieť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viera</a:t>
            </a:r>
            <a:r>
              <a:rPr lang="cs-CZ" sz="1600" b="1" dirty="0" smtClean="0"/>
              <a:t> pravé je:</a:t>
            </a:r>
          </a:p>
          <a:p>
            <a:pPr lvl="0">
              <a:buNone/>
              <a:defRPr/>
            </a:pPr>
            <a:r>
              <a:rPr lang="cs-CZ" sz="1600" dirty="0" smtClean="0"/>
              <a:t> </a:t>
            </a:r>
            <a:r>
              <a:rPr lang="cs-CZ" sz="1600" dirty="0" smtClean="0"/>
              <a:t>   a) </a:t>
            </a:r>
            <a:r>
              <a:rPr lang="cs-CZ" sz="1600" dirty="0" err="1" smtClean="0"/>
              <a:t>J.Á.Komenský</a:t>
            </a:r>
            <a:r>
              <a:rPr lang="cs-CZ" sz="1600" dirty="0" smtClean="0"/>
              <a:t>                b) Jan Blahoslav          c) Petr </a:t>
            </a:r>
            <a:r>
              <a:rPr lang="cs-CZ" sz="1600" dirty="0" err="1" smtClean="0"/>
              <a:t>Chelčický</a:t>
            </a:r>
            <a:endParaRPr lang="cs-CZ" sz="1600" dirty="0" smtClean="0"/>
          </a:p>
          <a:p>
            <a:pPr lvl="0">
              <a:buNone/>
              <a:defRPr/>
            </a:pPr>
            <a:r>
              <a:rPr lang="cs-CZ" sz="1600" b="1" dirty="0" smtClean="0"/>
              <a:t>8. Vzdělání v Jednotě propagoval:</a:t>
            </a:r>
          </a:p>
          <a:p>
            <a:pPr lvl="0">
              <a:buNone/>
              <a:defRPr/>
            </a:pPr>
            <a:r>
              <a:rPr lang="cs-CZ" sz="1600" dirty="0" smtClean="0"/>
              <a:t> </a:t>
            </a:r>
            <a:r>
              <a:rPr lang="cs-CZ" sz="1600" dirty="0" smtClean="0"/>
              <a:t>   a) Řehoř Krajčí                   b) J.Á. Komenský         c) Jan </a:t>
            </a:r>
            <a:r>
              <a:rPr lang="cs-CZ" sz="1600" dirty="0" err="1" smtClean="0"/>
              <a:t>Rokycana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9. Nepotvrzeným arcibiskupem </a:t>
            </a:r>
            <a:r>
              <a:rPr lang="cs-CZ" sz="1600" b="1" dirty="0" smtClean="0"/>
              <a:t>utrakvistické </a:t>
            </a:r>
            <a:r>
              <a:rPr lang="cs-CZ" sz="1600" b="1" dirty="0" smtClean="0"/>
              <a:t>církve na straně Jiřího z Poděbrad byl:</a:t>
            </a:r>
          </a:p>
          <a:p>
            <a:pPr>
              <a:buNone/>
            </a:pPr>
            <a:r>
              <a:rPr lang="cs-CZ" sz="1600" dirty="0" smtClean="0"/>
              <a:t> </a:t>
            </a:r>
            <a:r>
              <a:rPr lang="cs-CZ" sz="1600" dirty="0" smtClean="0"/>
              <a:t>   a) Jan </a:t>
            </a:r>
            <a:r>
              <a:rPr lang="cs-CZ" sz="1600" dirty="0" err="1" smtClean="0"/>
              <a:t>Rokycana</a:t>
            </a:r>
            <a:r>
              <a:rPr lang="cs-CZ" sz="1600" dirty="0" smtClean="0"/>
              <a:t>                 b) Jan Blahoslav           c)</a:t>
            </a:r>
            <a:r>
              <a:rPr lang="cs-CZ" sz="1600" dirty="0" smtClean="0"/>
              <a:t> Václav Šašek z </a:t>
            </a:r>
            <a:r>
              <a:rPr lang="cs-CZ" sz="1600" dirty="0" err="1" smtClean="0"/>
              <a:t>Bířkova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10. Představitelem cestopisné literatury byl</a:t>
            </a:r>
            <a:r>
              <a:rPr lang="cs-CZ" sz="1600" dirty="0" smtClean="0"/>
              <a:t>………………………………………………</a:t>
            </a:r>
          </a:p>
          <a:p>
            <a:pPr>
              <a:buNone/>
            </a:pPr>
            <a:r>
              <a:rPr lang="cs-CZ" sz="1600" b="1" dirty="0" smtClean="0"/>
              <a:t>11. Nejznámější cestopis té doby se jmenoval Deník</a:t>
            </a:r>
            <a:r>
              <a:rPr lang="cs-CZ" sz="1600" dirty="0" smtClean="0"/>
              <a:t>……………………………………………, </a:t>
            </a:r>
            <a:r>
              <a:rPr lang="cs-CZ" sz="1600" b="1" dirty="0" smtClean="0"/>
              <a:t>inspiroval spisovatele 19.století Aloise</a:t>
            </a:r>
            <a:r>
              <a:rPr lang="cs-CZ" sz="1600" dirty="0" smtClean="0"/>
              <a:t>…………….. </a:t>
            </a:r>
            <a:r>
              <a:rPr lang="cs-CZ" sz="1600" b="1" dirty="0" smtClean="0"/>
              <a:t>k napsání knihy </a:t>
            </a:r>
            <a:r>
              <a:rPr lang="cs-CZ" sz="1600" dirty="0" smtClean="0"/>
              <a:t>……………………………………………….</a:t>
            </a:r>
          </a:p>
          <a:p>
            <a:pPr>
              <a:buNone/>
            </a:pPr>
            <a:r>
              <a:rPr lang="cs-CZ" sz="1600" b="1" dirty="0" smtClean="0"/>
              <a:t>12. Tento cestopis pojednává: </a:t>
            </a:r>
            <a:r>
              <a:rPr lang="cs-CZ" sz="1600" dirty="0" smtClean="0"/>
              <a:t>a) o založení Jednoty bratrské        b) o mírovém poselství </a:t>
            </a:r>
            <a:r>
              <a:rPr lang="cs-CZ" sz="1600" dirty="0" smtClean="0"/>
              <a:t>krále Jiřího z </a:t>
            </a:r>
            <a:r>
              <a:rPr lang="cs-CZ" sz="1600" dirty="0" smtClean="0"/>
              <a:t>Poděbrad</a:t>
            </a:r>
            <a:r>
              <a:rPr lang="cs-CZ" sz="1600" b="1" dirty="0" smtClean="0"/>
              <a:t>        </a:t>
            </a:r>
            <a:r>
              <a:rPr lang="cs-CZ" sz="1600" dirty="0" smtClean="0"/>
              <a:t>c) propaguje křesťanskou víru v ostatních zemích Evropy</a:t>
            </a:r>
          </a:p>
          <a:p>
            <a:pPr>
              <a:buNone/>
            </a:pPr>
            <a:r>
              <a:rPr lang="cs-CZ" sz="1600" b="1" dirty="0" smtClean="0"/>
              <a:t>13. V zábavné literatuře se objevuje postava šaška krále Jiřího z Poděbrad</a:t>
            </a:r>
            <a:r>
              <a:rPr lang="cs-CZ" sz="1600" dirty="0" smtClean="0"/>
              <a:t>…………………………………</a:t>
            </a:r>
            <a:endParaRPr lang="cs-CZ" sz="1600" dirty="0" smtClean="0"/>
          </a:p>
          <a:p>
            <a:pPr lvl="0">
              <a:buNone/>
              <a:defRPr/>
            </a:pPr>
            <a:endParaRPr lang="cs-CZ" sz="1600" dirty="0" smtClean="0"/>
          </a:p>
          <a:p>
            <a:pPr marL="514350" indent="-514350">
              <a:buNone/>
            </a:pPr>
            <a:endParaRPr lang="cs-CZ" sz="1600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0726" y="-24"/>
            <a:ext cx="7650364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Navazuje prezentace: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75687" y="6286520"/>
            <a:ext cx="29683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Daniel Adam z Veleslavína</a:t>
            </a:r>
            <a:endParaRPr lang="cs-CZ" sz="2000" b="1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172162"/>
            <a:ext cx="2872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Viktorín Kornel ze Všehrd</a:t>
            </a:r>
            <a:endParaRPr lang="cs-CZ" sz="2000" b="1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6429396"/>
            <a:ext cx="1610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Jan Blahoslav</a:t>
            </a:r>
            <a:endParaRPr lang="cs-CZ" sz="2000" b="1"/>
          </a:p>
        </p:txBody>
      </p:sp>
      <p:pic>
        <p:nvPicPr>
          <p:cNvPr id="11" name="Picture 2" descr="Soubor:Jan Blahos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356992"/>
            <a:ext cx="2186206" cy="3024336"/>
          </a:xfrm>
          <a:prstGeom prst="ellipse">
            <a:avLst/>
          </a:prstGeom>
          <a:ln w="190500" cap="rnd">
            <a:solidFill>
              <a:schemeClr val="accent6">
                <a:lumMod val="5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3" name="Elipsa 12"/>
          <p:cNvSpPr/>
          <p:nvPr/>
        </p:nvSpPr>
        <p:spPr>
          <a:xfrm>
            <a:off x="0" y="1052736"/>
            <a:ext cx="9144000" cy="2214578"/>
          </a:xfrm>
          <a:prstGeom prst="ellipse">
            <a:avLst/>
          </a:prstGeom>
          <a:solidFill>
            <a:schemeClr val="accent6">
              <a:lumMod val="5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rgbClr val="FFC000"/>
                </a:solidFill>
              </a:rPr>
              <a:t>Humanismus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 a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renesance v Čechách</a:t>
            </a:r>
          </a:p>
          <a:p>
            <a:r>
              <a:rPr lang="cs-CZ" sz="3200" b="1" dirty="0" smtClean="0">
                <a:ln w="50800"/>
                <a:solidFill>
                  <a:srgbClr val="FFC000"/>
                </a:solidFill>
              </a:rPr>
              <a:t>od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70.let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15.stol.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do </a:t>
            </a:r>
            <a:r>
              <a:rPr lang="cs-CZ" sz="3200" b="1" dirty="0" smtClean="0">
                <a:ln w="50800"/>
                <a:solidFill>
                  <a:srgbClr val="FFC000"/>
                </a:solidFill>
              </a:rPr>
              <a:t>20.let 17. stol. </a:t>
            </a:r>
            <a:endParaRPr lang="cs-CZ" sz="3200" b="1" dirty="0">
              <a:ln w="50800"/>
              <a:solidFill>
                <a:srgbClr val="FFC000"/>
              </a:solidFill>
            </a:endParaRPr>
          </a:p>
        </p:txBody>
      </p:sp>
      <p:pic>
        <p:nvPicPr>
          <p:cNvPr id="2" name="Picture 2" descr="Soubor:Viktorin Kornel ze Vsehrd 186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2708920"/>
            <a:ext cx="2388886" cy="3456384"/>
          </a:xfrm>
          <a:prstGeom prst="ellipse">
            <a:avLst/>
          </a:prstGeom>
          <a:ln w="190500" cap="rnd">
            <a:solidFill>
              <a:schemeClr val="accent6">
                <a:lumMod val="5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076" name="Picture 4" descr="Soubor:Jan Vilímek - Daniel Adam z Veleslavín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2924944"/>
            <a:ext cx="2736304" cy="3141477"/>
          </a:xfrm>
          <a:prstGeom prst="ellipse">
            <a:avLst/>
          </a:prstGeom>
          <a:ln w="190500" cap="rnd">
            <a:solidFill>
              <a:schemeClr val="accent6">
                <a:lumMod val="5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Ř</a:t>
            </a:r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ešení testu:</a:t>
            </a: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d) Jiří z Poděbrad</a:t>
            </a:r>
          </a:p>
          <a:p>
            <a:pPr marL="514350" indent="-514350">
              <a:buAutoNum type="arabicPeriod"/>
            </a:pPr>
            <a:r>
              <a:rPr lang="cs-CZ" dirty="0" smtClean="0"/>
              <a:t>Jednota bratrská</a:t>
            </a:r>
          </a:p>
          <a:p>
            <a:pPr marL="514350" indent="-514350">
              <a:buAutoNum type="arabicPeriod"/>
            </a:pPr>
            <a:r>
              <a:rPr lang="cs-CZ" dirty="0" smtClean="0"/>
              <a:t>c)román</a:t>
            </a:r>
          </a:p>
          <a:p>
            <a:pPr marL="514350" indent="-514350">
              <a:buAutoNum type="arabicPeriod"/>
            </a:pPr>
            <a:r>
              <a:rPr lang="cs-CZ" dirty="0" smtClean="0"/>
              <a:t>b</a:t>
            </a:r>
            <a:r>
              <a:rPr lang="cs-CZ" dirty="0" smtClean="0"/>
              <a:t>)Petr </a:t>
            </a:r>
            <a:r>
              <a:rPr lang="cs-CZ" dirty="0" err="1" smtClean="0"/>
              <a:t>Chelčický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J.Gutenberg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1457 Řehořem </a:t>
            </a:r>
            <a:r>
              <a:rPr lang="cs-CZ" dirty="0" smtClean="0"/>
              <a:t>Krajčím</a:t>
            </a:r>
          </a:p>
          <a:p>
            <a:pPr marL="514350" indent="-514350">
              <a:buAutoNum type="arabicPeriod"/>
            </a:pPr>
            <a:r>
              <a:rPr lang="cs-CZ" dirty="0" smtClean="0"/>
              <a:t>c</a:t>
            </a:r>
            <a:r>
              <a:rPr lang="cs-CZ" dirty="0" smtClean="0"/>
              <a:t>) Petr </a:t>
            </a:r>
            <a:r>
              <a:rPr lang="cs-CZ" dirty="0" err="1" smtClean="0"/>
              <a:t>Chelčický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b) J.Á. </a:t>
            </a:r>
            <a:r>
              <a:rPr lang="cs-CZ" dirty="0" smtClean="0"/>
              <a:t>Komenský</a:t>
            </a:r>
          </a:p>
          <a:p>
            <a:pPr marL="514350" indent="-514350">
              <a:buAutoNum type="arabicPeriod"/>
            </a:pPr>
            <a:r>
              <a:rPr lang="cs-CZ" dirty="0" smtClean="0"/>
              <a:t>a) Jan </a:t>
            </a:r>
            <a:r>
              <a:rPr lang="cs-CZ" dirty="0" err="1" smtClean="0"/>
              <a:t>Rokycana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Václav </a:t>
            </a:r>
            <a:r>
              <a:rPr lang="cs-CZ" dirty="0" smtClean="0"/>
              <a:t>Šašek z </a:t>
            </a:r>
            <a:r>
              <a:rPr lang="cs-CZ" dirty="0" err="1" smtClean="0"/>
              <a:t>Bířkova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Deník </a:t>
            </a:r>
            <a:r>
              <a:rPr lang="cs-CZ" dirty="0" smtClean="0"/>
              <a:t>o jízdě a putování pana Lva z </a:t>
            </a:r>
            <a:r>
              <a:rPr lang="cs-CZ" dirty="0" err="1" smtClean="0"/>
              <a:t>Rožmitálu</a:t>
            </a:r>
            <a:r>
              <a:rPr lang="cs-CZ" dirty="0" smtClean="0"/>
              <a:t> a </a:t>
            </a:r>
            <a:r>
              <a:rPr lang="cs-CZ" dirty="0" smtClean="0"/>
              <a:t>Blatné, Aloise Jiráska, Z Čech až na konec světa</a:t>
            </a:r>
          </a:p>
          <a:p>
            <a:pPr marL="514350" indent="-514350">
              <a:buAutoNum type="arabicPeriod"/>
            </a:pPr>
            <a:r>
              <a:rPr lang="cs-CZ" dirty="0" smtClean="0"/>
              <a:t>b) o mírovém poselství krále Jiřího z </a:t>
            </a:r>
            <a:r>
              <a:rPr lang="cs-CZ" dirty="0" smtClean="0"/>
              <a:t>Poděbrad  </a:t>
            </a:r>
            <a:r>
              <a:rPr lang="cs-CZ" dirty="0" smtClean="0"/>
              <a:t>1465 - 1467 pod velením Lva z </a:t>
            </a:r>
            <a:r>
              <a:rPr lang="cs-CZ" dirty="0" err="1" smtClean="0"/>
              <a:t>Rožmitálu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Palečka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1124744"/>
            <a:ext cx="2016224" cy="230425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13 - 12 = 1</a:t>
            </a:r>
          </a:p>
          <a:p>
            <a:r>
              <a:rPr lang="cs-CZ" sz="2800" b="1" dirty="0" smtClean="0"/>
              <a:t>11 -   9 = 2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/>
              <a:t>  8 -  6 = 3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/>
              <a:t>  7 -  5 = 4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/>
              <a:t>   4 - 0 = 5</a:t>
            </a:r>
            <a:endParaRPr lang="cs-CZ" sz="28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Kdo je kdo?</a:t>
            </a: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2" descr="http://upload.wikimedia.org/wikipedia/commons/3/33/Gutenbe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2412568" cy="309634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Picture 2" descr="Soubor:Johan amos comenius 1592-167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412776"/>
            <a:ext cx="2609758" cy="295232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Picture 2" descr="Soubor:Jan Blahoslav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3356992"/>
            <a:ext cx="2342364" cy="324036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2" descr="Soubor:Jan Vilímek - Alois Jirásek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3717032"/>
            <a:ext cx="2232248" cy="281134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accent6">
                    <a:lumMod val="50000"/>
                  </a:schemeClr>
                </a:solidFill>
              </a:rPr>
              <a:t>Použité zdroje:</a:t>
            </a:r>
            <a:endParaRPr lang="cs-CZ" b="1" dirty="0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Autofit/>
          </a:bodyPr>
          <a:lstStyle/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cs.wikipedia.org/wiki/Soubor:Georg_of_Podebrady.jpg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cs.wikipedia.org/wiki/Soubor:Johan_amos_comenius_1592-1671.jpg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cs.wikipedia.org/wiki/Soubor:Jan_Blahoslav.JPG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cs.wikipedia.org/wiki/Soubor:Jan_Rokycana_by_Balzer.png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cs.wikipedia.org/wiki/Soubor:Jan_Rokycana_plaque_Rokycany_CZ_town_hall_0593.jpg</a:t>
            </a:r>
          </a:p>
          <a:p>
            <a:r>
              <a:rPr lang="cs-CZ" sz="1000" b="1" dirty="0" smtClean="0"/>
              <a:t>http://cs.wikipedia.org/wiki/Soubor:Jan_Vil%C3%ADmek_-_</a:t>
            </a:r>
            <a:r>
              <a:rPr lang="cs-CZ" sz="1000" b="1" dirty="0" smtClean="0"/>
              <a:t>Alois_Jir%C3%A1sek.jpg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cs.wikipedia.org/wiki/Alois_Jir%C3%A1sek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cs.wikipedia.org/wiki/Soubor:Viktorin_Kornel_ze_Vsehrd_1862.jpg</a:t>
            </a:r>
          </a:p>
          <a:p>
            <a:r>
              <a:rPr lang="cs-CZ" sz="1000" b="1" dirty="0" smtClean="0"/>
              <a:t>http://cs.wikipedia.org/wiki/Soubor:Jan_Vil%C3%ADmek_-_</a:t>
            </a:r>
            <a:r>
              <a:rPr lang="cs-CZ" sz="1000" b="1" dirty="0" smtClean="0"/>
              <a:t>Daniel_Adam_z_Veleslav%C3%ADna.jpg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cs.wikipedia.org/wiki/Soubor:Buchdrucker-1568.png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upload.wikimedia.org/wikipedia/commons/3/33/Gutenberg.jpg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upload.wikimedia.org/wikipedia/commons/a/af/Buchdruck-15-jahrhundert_1.jpg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cs.wikipedia.org/wiki/Soubor:Anonym_Koenig_Albrecht_II.jpg</a:t>
            </a:r>
          </a:p>
          <a:p>
            <a:r>
              <a:rPr lang="cs-CZ" sz="1000" b="1" dirty="0" smtClean="0"/>
              <a:t>http://</a:t>
            </a:r>
            <a:r>
              <a:rPr lang="cs-CZ" sz="1000" b="1" dirty="0" smtClean="0"/>
              <a:t>cs.wikipedia.org/wiki/Soubor:Ladislas_the_Posthumous_001.jpg</a:t>
            </a:r>
          </a:p>
          <a:p>
            <a:r>
              <a:rPr lang="cs-CZ" sz="1000" b="1" dirty="0" smtClean="0"/>
              <a:t>http://cs.wikipedia.org/wiki/Soubor:Nuremberg_chronicles_f_251v_2_(Georgius_rex_bohemie).</a:t>
            </a:r>
            <a:r>
              <a:rPr lang="cs-CZ" sz="1000" b="1" dirty="0" smtClean="0"/>
              <a:t>jpg</a:t>
            </a:r>
          </a:p>
          <a:p>
            <a:r>
              <a:rPr lang="cs-CZ" sz="1000" b="1" dirty="0" smtClean="0"/>
              <a:t>http://cs.wikipedia.org/wiki/Soubor:Matei_Corvin_Johannes_de_Thurocz_f137.jpg</a:t>
            </a:r>
            <a:endParaRPr lang="cs-CZ" sz="1000" b="1" dirty="0" smtClean="0"/>
          </a:p>
          <a:p>
            <a:r>
              <a:rPr lang="cs-CZ" sz="1000" b="1" dirty="0" smtClean="0"/>
              <a:t>Koláček,Luboš, Y.:</a:t>
            </a:r>
            <a:r>
              <a:rPr lang="cs-CZ" sz="1000" b="1" i="1" dirty="0" smtClean="0"/>
              <a:t> </a:t>
            </a:r>
            <a:r>
              <a:rPr lang="cs-CZ" sz="1000" b="1" dirty="0" smtClean="0"/>
              <a:t>Šašci a blázni </a:t>
            </a:r>
            <a:r>
              <a:rPr lang="cs-CZ" sz="1000" b="1" dirty="0" smtClean="0"/>
              <a:t>králů, 2007</a:t>
            </a:r>
          </a:p>
          <a:p>
            <a:r>
              <a:rPr lang="cs-CZ" sz="1000" b="1" noProof="1" smtClean="0"/>
              <a:t>Vlastní  přípravy do vyučování, výstřižky z novin, vyrobené fólie.</a:t>
            </a:r>
          </a:p>
          <a:p>
            <a:r>
              <a:rPr lang="cs-CZ" sz="1000" b="1" dirty="0" smtClean="0"/>
              <a:t>Prokop V.: Dějiny literatury od starověku do počátku 19. století</a:t>
            </a:r>
            <a:r>
              <a:rPr lang="cs-CZ" sz="1000" b="1" i="1" dirty="0" smtClean="0"/>
              <a:t>, </a:t>
            </a:r>
            <a:r>
              <a:rPr lang="cs-CZ" sz="1000" b="1" dirty="0" smtClean="0"/>
              <a:t>Sokolov, 2001</a:t>
            </a:r>
          </a:p>
          <a:p>
            <a:r>
              <a:rPr lang="cs-CZ" sz="1000" b="1" noProof="1" smtClean="0"/>
              <a:t>Martínková, Věra a kol.,: Čítanka 1, Trizonia, Praha, 1991</a:t>
            </a:r>
          </a:p>
          <a:p>
            <a:r>
              <a:rPr lang="cs-CZ" sz="1000" b="1" noProof="1" smtClean="0"/>
              <a:t>Hrabák, Josef, Jeřábek, Dušan, Tichá, Zdenka : Průvodce po dějinách české literatury, Orbis, Praha  1976 </a:t>
            </a:r>
          </a:p>
          <a:p>
            <a:r>
              <a:rPr lang="cs-CZ" sz="1000" b="1" noProof="1" smtClean="0"/>
              <a:t>Balajka, Bohuslav a kol.: Přehledné dějiny literatury, SPN Praha 1970</a:t>
            </a:r>
          </a:p>
          <a:p>
            <a:r>
              <a:rPr lang="cs-CZ" sz="1000" b="1" dirty="0" smtClean="0"/>
              <a:t>Polášková T., </a:t>
            </a:r>
            <a:r>
              <a:rPr lang="cs-CZ" sz="1000" b="1" dirty="0" err="1" smtClean="0"/>
              <a:t>Milotová</a:t>
            </a:r>
            <a:r>
              <a:rPr lang="cs-CZ" sz="1000" b="1" dirty="0" smtClean="0"/>
              <a:t> D., Dvořáková Z.: Literatura-přehled středoškolského učiva</a:t>
            </a:r>
            <a:r>
              <a:rPr lang="cs-CZ" sz="1000" b="1" i="1" dirty="0" smtClean="0"/>
              <a:t>, </a:t>
            </a:r>
            <a:r>
              <a:rPr lang="cs-CZ" sz="1000" b="1" dirty="0" smtClean="0"/>
              <a:t>Edice Maturita, Třebíč, 2005</a:t>
            </a:r>
          </a:p>
          <a:p>
            <a:r>
              <a:rPr lang="cs-CZ" sz="1000" b="1" dirty="0" smtClean="0"/>
              <a:t>Augusta P., </a:t>
            </a:r>
            <a:r>
              <a:rPr lang="cs-CZ" sz="1000" b="1" dirty="0" err="1" smtClean="0"/>
              <a:t>Honzák</a:t>
            </a:r>
            <a:r>
              <a:rPr lang="cs-CZ" sz="1000" b="1" dirty="0" smtClean="0"/>
              <a:t> F., Picková D., Kubů N. : Dějiny středověku a raného novověku, Práce, Praha 1996</a:t>
            </a:r>
          </a:p>
          <a:p>
            <a:r>
              <a:rPr lang="cs-CZ" sz="1000" b="1" dirty="0" err="1" smtClean="0">
                <a:cs typeface="Arial" pitchFamily="34" charset="0"/>
              </a:rPr>
              <a:t>Sochrová</a:t>
            </a:r>
            <a:r>
              <a:rPr lang="cs-CZ" sz="1000" b="1" dirty="0" smtClean="0">
                <a:cs typeface="Arial" pitchFamily="34" charset="0"/>
              </a:rPr>
              <a:t>, Marie: Dějepis v kostce I, Fragment, Havlíčkův Brod 2004</a:t>
            </a:r>
          </a:p>
          <a:p>
            <a:r>
              <a:rPr lang="cs-CZ" sz="1000" b="1" dirty="0" err="1" smtClean="0">
                <a:cs typeface="Arial" pitchFamily="34" charset="0"/>
              </a:rPr>
              <a:t>Čornej</a:t>
            </a:r>
            <a:r>
              <a:rPr lang="cs-CZ" sz="1000" b="1" dirty="0" smtClean="0">
                <a:cs typeface="Arial" pitchFamily="34" charset="0"/>
              </a:rPr>
              <a:t>, Petr, </a:t>
            </a:r>
            <a:r>
              <a:rPr lang="cs-CZ" sz="1000" b="1" dirty="0" err="1" smtClean="0">
                <a:cs typeface="Arial" pitchFamily="34" charset="0"/>
              </a:rPr>
              <a:t>Čornejová</a:t>
            </a:r>
            <a:r>
              <a:rPr lang="cs-CZ" sz="1000" b="1" dirty="0" smtClean="0">
                <a:cs typeface="Arial" pitchFamily="34" charset="0"/>
              </a:rPr>
              <a:t>, Ivana, Parkan, František :Středověk a raný novověk, Dějepis pro gymnázia a střední školy, SPN, Praha 2001</a:t>
            </a:r>
            <a:endParaRPr lang="cs-CZ" sz="1000" b="1" dirty="0" smtClean="0"/>
          </a:p>
          <a:p>
            <a:endParaRPr lang="cs-CZ" sz="10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603</TotalTime>
  <Words>2329</Words>
  <Application>Microsoft Office PowerPoint</Application>
  <PresentationFormat>Předvádění na obrazovce (4:3)</PresentationFormat>
  <Paragraphs>321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Snímek 1</vt:lpstr>
      <vt:lpstr>Obsah prezentace: </vt:lpstr>
      <vt:lpstr>Snímek 3</vt:lpstr>
      <vt:lpstr>Politická situace doby polipanské </vt:lpstr>
      <vt:lpstr>Politická situace doby polipanské </vt:lpstr>
      <vt:lpstr>Snímek 6</vt:lpstr>
      <vt:lpstr>Johannes Gensfleisch, řečený Gutenberg  (*1397 – †1468)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Práce s texty</vt:lpstr>
      <vt:lpstr>Snímek 26</vt:lpstr>
      <vt:lpstr>Opakovací  test:</vt:lpstr>
      <vt:lpstr>Snímek 28</vt:lpstr>
      <vt:lpstr>Řešení testu:</vt:lpstr>
      <vt:lpstr>Kdo je kdo?</vt:lpstr>
      <vt:lpstr>Použité zdroje:</vt:lpstr>
    </vt:vector>
  </TitlesOfParts>
  <Company>Sportovní gymnázium Dany a Emila Zátopkových 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Literatury doby polipanské</dc:title>
  <dc:creator>Valued Acer Customer</dc:creator>
  <cp:lastModifiedBy>katka</cp:lastModifiedBy>
  <cp:revision>67</cp:revision>
  <dcterms:created xsi:type="dcterms:W3CDTF">2011-01-29T00:33:09Z</dcterms:created>
  <dcterms:modified xsi:type="dcterms:W3CDTF">2012-05-23T15:14:34Z</dcterms:modified>
</cp:coreProperties>
</file>