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4" r:id="rId7"/>
    <p:sldId id="263" r:id="rId8"/>
    <p:sldId id="266" r:id="rId9"/>
    <p:sldId id="265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903" autoAdjust="0"/>
  </p:normalViewPr>
  <p:slideViewPr>
    <p:cSldViewPr>
      <p:cViewPr>
        <p:scale>
          <a:sx n="95" d="100"/>
          <a:sy n="95" d="100"/>
        </p:scale>
        <p:origin x="-44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767672-5D54-4C30-8D77-7FD1FED046A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7CF723-A05A-4673-82C2-26CACF4C8D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1627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7CF723-A05A-4673-82C2-26CACF4C8DB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mp3"/><Relationship Id="rId5" Type="http://schemas.openxmlformats.org/officeDocument/2006/relationships/image" Target="../media/image3.png"/><Relationship Id="rId4" Type="http://schemas.microsoft.com/office/2007/relationships/media" Target="../media/media1.mp3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2.mp3"/><Relationship Id="rId6" Type="http://schemas.microsoft.com/office/2007/relationships/media" Target="../media/media2.mp3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hadkar.cz/video/vcelka-maja-jak-maja-s-vilikem-preckali-zimu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z/" TargetMode="External"/><Relationship Id="rId7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priroda.cz/lexikon.php?detail=4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hadkar.cz/video/vcelka-maja-jak-maja-s-vilikem-preckali-zimu/" TargetMode="External"/><Relationship Id="rId5" Type="http://schemas.openxmlformats.org/officeDocument/2006/relationships/hyperlink" Target="http://www.pisne.cz/" TargetMode="External"/><Relationship Id="rId4" Type="http://schemas.openxmlformats.org/officeDocument/2006/relationships/hyperlink" Target="http://vcelimedvidci.euweb.cz/stahnet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VY_32_INOVACE_09_VČELA_</a:t>
            </a:r>
            <a:br>
              <a:rPr lang="cs-CZ" b="1" dirty="0" smtClean="0"/>
            </a:br>
            <a:r>
              <a:rPr lang="cs-CZ" b="1" dirty="0" smtClean="0"/>
              <a:t>život</a:t>
            </a:r>
            <a:r>
              <a:rPr lang="cs-CZ" b="1" smtClean="0"/>
              <a:t>, význam </a:t>
            </a:r>
            <a:r>
              <a:rPr lang="cs-CZ" b="1" dirty="0" smtClean="0"/>
              <a:t>včely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AUTOR: Petra Kroupová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ŠKOLA: ZŠ SPECIÁLNÍ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Documents and Settings\muceb\Plocha\opvk_hor_zakladni_logolink_bar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777686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Název materiálu: VČELA- život,význam včel</a:t>
            </a:r>
          </a:p>
          <a:p>
            <a:pPr fontAlgn="base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Anotace: Žák se seznámí s včelou, včelím společenstvem.  Pozná, jaký význam má včela pro přírodu a člověka. Určí včelí produkty. Součástí je pracovní, který slouží k zopakování učiva.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Autor: Mgr. Petra Kroupová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Jazyk: čeština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Očekávaný výstup: Žák by měl podle obrázků pojmenovat obydlí včely, určit význam včel.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Speciální vzdělávací potřeby: LMR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Klíčová slova: včela, úl, včelař, med, opylování květů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Druh učebního materiálu: prezentace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Druh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interaktivity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 aktivita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Cílová skupina: žák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Stupeň a typ vzdělávání: speciální školství, I. stupeň ZŠ</a:t>
            </a: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Typická věková skupina: 1.-3.ročník (6-9let)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Celková velikost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: 2567Kb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Datum: 12.10.2011</a:t>
            </a:r>
          </a:p>
          <a:p>
            <a:endParaRPr lang="cs-CZ" dirty="0"/>
          </a:p>
        </p:txBody>
      </p:sp>
      <p:pic>
        <p:nvPicPr>
          <p:cNvPr id="4" name="Picture 2" descr="C:\Documents and Settings\muceb\Plocha\opvk_hor_zakladni_logolink_bar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2809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VČELA  MEDONOSNÁ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Včelky asi všichni znáte.</a:t>
            </a:r>
          </a:p>
          <a:p>
            <a:r>
              <a:rPr lang="cs-CZ" dirty="0" smtClean="0"/>
              <a:t>Mají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hnědé</a:t>
            </a:r>
            <a:r>
              <a:rPr lang="cs-CZ" dirty="0" smtClean="0"/>
              <a:t>, hubené tělíčko se </a:t>
            </a:r>
            <a:r>
              <a:rPr lang="cs-CZ" dirty="0" smtClean="0">
                <a:solidFill>
                  <a:srgbClr val="FFC000"/>
                </a:solidFill>
              </a:rPr>
              <a:t>žlutými </a:t>
            </a:r>
            <a:r>
              <a:rPr lang="cs-CZ" dirty="0" smtClean="0"/>
              <a:t>až </a:t>
            </a:r>
            <a:r>
              <a:rPr lang="cs-CZ" dirty="0" smtClean="0">
                <a:solidFill>
                  <a:schemeClr val="accent6"/>
                </a:solidFill>
              </a:rPr>
              <a:t>oranžovými</a:t>
            </a:r>
            <a:r>
              <a:rPr lang="cs-CZ" dirty="0" smtClean="0"/>
              <a:t> vodorovnými pruhy, které je téměř všude ochmýřené.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31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356992"/>
            <a:ext cx="3384376" cy="2952328"/>
          </a:xfrm>
          <a:prstGeom prst="rect">
            <a:avLst/>
          </a:prstGeom>
          <a:noFill/>
        </p:spPr>
      </p:pic>
      <p:pic>
        <p:nvPicPr>
          <p:cNvPr id="4" name="02!!s - Na policku v jetelicku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251520" y="600452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244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Úl, včelař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Včely žijí v </a:t>
            </a:r>
            <a:r>
              <a:rPr lang="cs-CZ" dirty="0" smtClean="0">
                <a:solidFill>
                  <a:srgbClr val="FF0000"/>
                </a:solidFill>
              </a:rPr>
              <a:t>úlech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 úl se stará </a:t>
            </a:r>
            <a:r>
              <a:rPr lang="cs-CZ" dirty="0" smtClean="0">
                <a:solidFill>
                  <a:srgbClr val="FF0000"/>
                </a:solidFill>
              </a:rPr>
              <a:t>včelař</a:t>
            </a:r>
            <a:r>
              <a:rPr lang="cs-CZ" dirty="0" smtClean="0"/>
              <a:t>.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6387" name="Picture 3" descr="C:\Users\Kroupa\AppData\Local\Microsoft\Windows\Temporary Internet Files\Content.IE5\ERK8HPEP\MC9003340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501008"/>
            <a:ext cx="2178782" cy="2160240"/>
          </a:xfrm>
          <a:prstGeom prst="rect">
            <a:avLst/>
          </a:prstGeom>
          <a:noFill/>
        </p:spPr>
      </p:pic>
      <p:pic>
        <p:nvPicPr>
          <p:cNvPr id="16388" name="Picture 4" descr="C:\Users\Kroupa\AppData\Local\Microsoft\Windows\Temporary Internet Files\Content.IE5\ERK8HPEP\MC9002151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556792"/>
            <a:ext cx="1406305" cy="2121529"/>
          </a:xfrm>
          <a:prstGeom prst="rect">
            <a:avLst/>
          </a:prstGeom>
          <a:noFill/>
        </p:spPr>
      </p:pic>
      <p:pic>
        <p:nvPicPr>
          <p:cNvPr id="16389" name="Picture 5" descr="C:\Users\Kroupa\AppData\Local\Microsoft\Windows\Temporary Internet Files\Content.IE5\PSI6UCQ2\MM900300511[2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1700808"/>
            <a:ext cx="723900" cy="77152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Včelí společenstvo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179388">
              <a:lnSpc>
                <a:spcPct val="90000"/>
              </a:lnSpc>
            </a:pPr>
            <a:r>
              <a:rPr lang="cs-CZ" sz="3600" b="1" dirty="0" smtClean="0">
                <a:solidFill>
                  <a:srgbClr val="FF0000"/>
                </a:solidFill>
                <a:latin typeface="+mj-lt"/>
              </a:rPr>
              <a:t>Matka</a:t>
            </a:r>
            <a:r>
              <a:rPr lang="cs-CZ" sz="36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3600" dirty="0" smtClean="0">
                <a:latin typeface="+mj-lt"/>
              </a:rPr>
              <a:t>- </a:t>
            </a:r>
            <a:r>
              <a:rPr lang="cs-CZ" sz="3600" dirty="0" smtClean="0">
                <a:latin typeface="+mj-lt"/>
                <a:cs typeface="Calibri" pitchFamily="34" charset="0"/>
              </a:rPr>
              <a:t>Úlohou</a:t>
            </a:r>
            <a:r>
              <a:rPr lang="cs-CZ" sz="3600" dirty="0" smtClean="0">
                <a:latin typeface="+mj-lt"/>
              </a:rPr>
              <a:t> matky je klást vajíčka, aby zabezpečila obnovu včelstva. Délka jejího života je 5 let, přičemž denně naklade 1500 vajíček.</a:t>
            </a:r>
          </a:p>
          <a:p>
            <a:pPr marL="0" indent="179388">
              <a:lnSpc>
                <a:spcPct val="90000"/>
              </a:lnSpc>
              <a:buNone/>
            </a:pPr>
            <a:endParaRPr lang="cs-CZ" sz="3600" dirty="0" smtClean="0">
              <a:latin typeface="+mj-lt"/>
            </a:endParaRPr>
          </a:p>
          <a:p>
            <a:pPr marL="0" indent="179388">
              <a:lnSpc>
                <a:spcPct val="90000"/>
              </a:lnSpc>
            </a:pPr>
            <a:r>
              <a:rPr lang="cs-CZ" sz="3600" b="1" dirty="0" smtClean="0">
                <a:solidFill>
                  <a:srgbClr val="FF0000"/>
                </a:solidFill>
                <a:latin typeface="+mj-lt"/>
              </a:rPr>
              <a:t>Dělnice</a:t>
            </a:r>
            <a:r>
              <a:rPr lang="cs-CZ" sz="36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3600" dirty="0" smtClean="0">
                <a:latin typeface="+mj-lt"/>
              </a:rPr>
              <a:t>- Vykonávají pro včelstvo všechny ostatní potřebné práce, např.: vyhledávání a přinášení potravy (nektar, medovice, pyl a voda), zpracovávání medu z nektaru a medovice, konzervování pylu, dále pak stavbu plástů, krmení matky, trubců a plodu, střežení vchodu do úlu, úklid, čištění a větrání úlu a udržování jeho správné teploty a řadu dalších činností.</a:t>
            </a:r>
          </a:p>
          <a:p>
            <a:pPr marL="0" indent="179388">
              <a:lnSpc>
                <a:spcPct val="90000"/>
              </a:lnSpc>
            </a:pPr>
            <a:r>
              <a:rPr lang="cs-CZ" sz="3600" b="1" dirty="0" smtClean="0">
                <a:solidFill>
                  <a:srgbClr val="FF0000"/>
                </a:solidFill>
                <a:latin typeface="+mj-lt"/>
              </a:rPr>
              <a:t>Trubec</a:t>
            </a:r>
            <a:r>
              <a:rPr lang="cs-CZ" sz="36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3600" dirty="0" smtClean="0">
                <a:latin typeface="+mj-lt"/>
              </a:rPr>
              <a:t>– Úlohou trubce je oplodnit mladé matky. V případě potřeby pomáhá díky své vyšší tělesné teplotě zahřívat včelí plod.</a:t>
            </a:r>
          </a:p>
          <a:p>
            <a:pPr marL="0" indent="179388">
              <a:lnSpc>
                <a:spcPct val="90000"/>
              </a:lnSpc>
              <a:buNone/>
            </a:pPr>
            <a:r>
              <a:rPr lang="cs-CZ" sz="3600" dirty="0" smtClean="0">
                <a:latin typeface="+mj-lt"/>
              </a:rPr>
              <a:t>            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Pilný jako …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1506" name="Picture 2" descr="C:\Users\Kroupa\AppData\Local\Microsoft\Windows\Temporary Internet Files\Content.IE5\S2EA7BEY\MM900288857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556792"/>
            <a:ext cx="1728192" cy="1440160"/>
          </a:xfrm>
          <a:prstGeom prst="rect">
            <a:avLst/>
          </a:prstGeom>
          <a:noFill/>
        </p:spPr>
      </p:pic>
      <p:pic>
        <p:nvPicPr>
          <p:cNvPr id="21507" name="Picture 3" descr="C:\Users\Kroupa\AppData\Local\Microsoft\Windows\Temporary Internet Files\Content.IE5\ERK8HPEP\MP900316871[2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3200400"/>
            <a:ext cx="2432304" cy="3657600"/>
          </a:xfrm>
          <a:prstGeom prst="rect">
            <a:avLst/>
          </a:prstGeom>
          <a:noFill/>
        </p:spPr>
      </p:pic>
      <p:pic>
        <p:nvPicPr>
          <p:cNvPr id="21508" name="Picture 4" descr="C:\Users\Kroupa\AppData\Local\Microsoft\Windows\Temporary Internet Files\Content.IE5\PSI6UCQ2\MP9003168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4450080"/>
            <a:ext cx="3657600" cy="24079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372200" y="4005064"/>
            <a:ext cx="10830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včelka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" name="maja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6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683568" y="594928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811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Význam včel  </a:t>
            </a:r>
            <a:r>
              <a:rPr lang="cs-CZ" dirty="0" smtClean="0">
                <a:solidFill>
                  <a:srgbClr val="FF0000"/>
                </a:solidFill>
              </a:rPr>
              <a:t>- opylování květů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7417" name="Picture 9" descr="C:\Users\Kroupa\AppData\Local\Microsoft\Windows\Temporary Internet Files\Content.IE5\ERK8HPEP\MC9001227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340768"/>
            <a:ext cx="3024336" cy="3600400"/>
          </a:xfrm>
          <a:prstGeom prst="rect">
            <a:avLst/>
          </a:prstGeom>
          <a:noFill/>
        </p:spPr>
      </p:pic>
      <p:pic>
        <p:nvPicPr>
          <p:cNvPr id="17418" name="Picture 10" descr="C:\Users\Kroupa\AppData\Local\Microsoft\Windows\Temporary Internet Files\Content.IE5\PSI6UCQ2\MC9001512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908720"/>
            <a:ext cx="1368153" cy="1356748"/>
          </a:xfrm>
          <a:prstGeom prst="rect">
            <a:avLst/>
          </a:prstGeom>
          <a:noFill/>
        </p:spPr>
      </p:pic>
      <p:pic>
        <p:nvPicPr>
          <p:cNvPr id="17419" name="Picture 11" descr="C:\Users\Kroupa\AppData\Local\Microsoft\Windows\Temporary Internet Files\Content.IE5\S2EA7BEY\MP90040653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1268760"/>
            <a:ext cx="2880320" cy="3384376"/>
          </a:xfrm>
          <a:prstGeom prst="rect">
            <a:avLst/>
          </a:prstGeom>
          <a:noFill/>
        </p:spPr>
      </p:pic>
      <p:sp>
        <p:nvSpPr>
          <p:cNvPr id="12" name="Šipka doprava 11"/>
          <p:cNvSpPr/>
          <p:nvPr/>
        </p:nvSpPr>
        <p:spPr>
          <a:xfrm>
            <a:off x="3347864" y="3068960"/>
            <a:ext cx="1872208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Včelí produkty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med</a:t>
            </a:r>
            <a:br>
              <a:rPr lang="cs-CZ" dirty="0" smtClean="0"/>
            </a:br>
            <a:r>
              <a:rPr lang="cs-CZ" dirty="0" smtClean="0"/>
              <a:t>včelí vosk</a:t>
            </a:r>
          </a:p>
          <a:p>
            <a:pPr>
              <a:buNone/>
            </a:pPr>
            <a:r>
              <a:rPr lang="cs-CZ" dirty="0" smtClean="0"/>
              <a:t>    mateří kašička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/>
              <a:t>propolis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7" descr="C:\Users\Kroupa\AppData\Local\Microsoft\Windows\Temporary Internet Files\Content.IE5\WZU4WHV2\MC9002811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861049"/>
            <a:ext cx="1368152" cy="1080120"/>
          </a:xfrm>
          <a:prstGeom prst="rect">
            <a:avLst/>
          </a:prstGeom>
          <a:noFill/>
        </p:spPr>
      </p:pic>
      <p:pic>
        <p:nvPicPr>
          <p:cNvPr id="5" name="Picture 6" descr="C:\Users\Kroupa\AppData\Local\Microsoft\Windows\Temporary Internet Files\Content.IE5\S2EA7BEY\MC9002319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060848"/>
            <a:ext cx="3240360" cy="425426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Opakování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2531" name="Picture 3" descr="C:\Users\Kroupa\AppData\Local\Microsoft\Windows\Temporary Internet Files\Content.IE5\PSI6UCQ2\MC9003538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132856"/>
            <a:ext cx="2376264" cy="1656184"/>
          </a:xfrm>
          <a:prstGeom prst="rect">
            <a:avLst/>
          </a:prstGeom>
          <a:noFill/>
        </p:spPr>
      </p:pic>
      <p:pic>
        <p:nvPicPr>
          <p:cNvPr id="22532" name="Picture 4" descr="C:\Users\Kroupa\AppData\Local\Microsoft\Windows\Temporary Internet Files\Content.IE5\S2EA7BEY\MC90035385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628800"/>
            <a:ext cx="2304256" cy="2448271"/>
          </a:xfrm>
          <a:prstGeom prst="rect">
            <a:avLst/>
          </a:prstGeom>
          <a:noFill/>
        </p:spPr>
      </p:pic>
      <p:pic>
        <p:nvPicPr>
          <p:cNvPr id="22533" name="Picture 5" descr="C:\Users\Kroupa\AppData\Local\Microsoft\Windows\Temporary Internet Files\Content.IE5\WZU4WHV2\MP9003168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2060848"/>
            <a:ext cx="2073424" cy="1584176"/>
          </a:xfrm>
          <a:prstGeom prst="rect">
            <a:avLst/>
          </a:prstGeom>
          <a:noFill/>
        </p:spPr>
      </p:pic>
      <p:pic>
        <p:nvPicPr>
          <p:cNvPr id="22534" name="Picture 6" descr="C:\Users\Kroupa\AppData\Local\Microsoft\Windows\Temporary Internet Files\Content.IE5\ERK8HPEP\MC90033172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4005064"/>
            <a:ext cx="1596428" cy="1772970"/>
          </a:xfrm>
          <a:prstGeom prst="rect">
            <a:avLst/>
          </a:prstGeom>
          <a:noFill/>
        </p:spPr>
      </p:pic>
      <p:pic>
        <p:nvPicPr>
          <p:cNvPr id="22535" name="Picture 7" descr="C:\Users\Kroupa\AppData\Local\Microsoft\Windows\Temporary Internet Files\Content.IE5\PSI6UCQ2\MC9004133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4841776"/>
            <a:ext cx="1872207" cy="2016224"/>
          </a:xfrm>
          <a:prstGeom prst="rect">
            <a:avLst/>
          </a:prstGeom>
          <a:noFill/>
        </p:spPr>
      </p:pic>
      <p:sp>
        <p:nvSpPr>
          <p:cNvPr id="11" name="Šipka doprava 10"/>
          <p:cNvSpPr/>
          <p:nvPr/>
        </p:nvSpPr>
        <p:spPr>
          <a:xfrm flipV="1">
            <a:off x="2339752" y="1484784"/>
            <a:ext cx="1080120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220072" y="155679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>
            <a:off x="7092280" y="4149080"/>
            <a:ext cx="720080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eva 17"/>
          <p:cNvSpPr/>
          <p:nvPr/>
        </p:nvSpPr>
        <p:spPr>
          <a:xfrm>
            <a:off x="3491880" y="5301208"/>
            <a:ext cx="1440160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Odměna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000" dirty="0" smtClean="0"/>
              <a:t>Podívej se, jak včelky a ostatní hmyz přečkávají zimu.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pohadkar.cz</a:t>
            </a:r>
            <a:r>
              <a:rPr lang="cs-CZ" dirty="0" smtClean="0">
                <a:hlinkClick r:id="rId2"/>
              </a:rPr>
              <a:t>/video/</a:t>
            </a:r>
            <a:r>
              <a:rPr lang="cs-CZ" dirty="0" err="1" smtClean="0">
                <a:hlinkClick r:id="rId2"/>
              </a:rPr>
              <a:t>vcelka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maja</a:t>
            </a:r>
            <a:r>
              <a:rPr lang="cs-CZ" dirty="0" smtClean="0">
                <a:hlinkClick r:id="rId2"/>
              </a:rPr>
              <a:t>-jak-</a:t>
            </a:r>
            <a:r>
              <a:rPr lang="cs-CZ" dirty="0" err="1" smtClean="0">
                <a:hlinkClick r:id="rId2"/>
              </a:rPr>
              <a:t>maja</a:t>
            </a:r>
            <a:r>
              <a:rPr lang="cs-CZ" dirty="0" smtClean="0">
                <a:hlinkClick r:id="rId2"/>
              </a:rPr>
              <a:t>-s-vilikem-</a:t>
            </a:r>
            <a:r>
              <a:rPr lang="cs-CZ" dirty="0" err="1" smtClean="0">
                <a:hlinkClick r:id="rId2"/>
              </a:rPr>
              <a:t>preckali</a:t>
            </a:r>
            <a:r>
              <a:rPr lang="cs-CZ" dirty="0" smtClean="0">
                <a:hlinkClick r:id="rId2"/>
              </a:rPr>
              <a:t>-zimu/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dirty="0" smtClean="0">
              <a:hlinkClick r:id="rId2"/>
            </a:endParaRPr>
          </a:p>
          <a:p>
            <a:r>
              <a:rPr lang="cs-CZ" sz="1800" dirty="0" smtClean="0">
                <a:hlinkClick r:id="rId2"/>
              </a:rPr>
              <a:t>http://www.priroda.cz/lexikon.php?detail=45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microsoft.office.cz</a:t>
            </a:r>
            <a:endParaRPr lang="cs-CZ" sz="1800" dirty="0" smtClean="0"/>
          </a:p>
          <a:p>
            <a:r>
              <a:rPr lang="cs-CZ" sz="1800" dirty="0" smtClean="0"/>
              <a:t>Píseň „Na políčku, v jetelíčku“ - </a:t>
            </a:r>
            <a:r>
              <a:rPr lang="cs-CZ" sz="1800" dirty="0" smtClean="0">
                <a:hlinkClick r:id="rId4"/>
              </a:rPr>
              <a:t>http://vcelimedvidci.euweb.cz/stahnet.htm</a:t>
            </a:r>
            <a:endParaRPr lang="cs-CZ" sz="1800" dirty="0" smtClean="0"/>
          </a:p>
          <a:p>
            <a:r>
              <a:rPr lang="cs-CZ" sz="1800" dirty="0" smtClean="0"/>
              <a:t>Píseň „Včelka Mája“ - </a:t>
            </a:r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pisne.cz</a:t>
            </a:r>
            <a:r>
              <a:rPr lang="cs-CZ" sz="1800" dirty="0" smtClean="0">
                <a:hlinkClick r:id="rId5"/>
              </a:rPr>
              <a:t>/</a:t>
            </a:r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r>
              <a:rPr lang="cs-CZ" sz="1800" dirty="0" smtClean="0"/>
              <a:t>VIDEO - </a:t>
            </a:r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pohadkar.cz</a:t>
            </a:r>
            <a:r>
              <a:rPr lang="cs-CZ" sz="1800" dirty="0" smtClean="0">
                <a:hlinkClick r:id="rId6"/>
              </a:rPr>
              <a:t>/video/</a:t>
            </a:r>
            <a:r>
              <a:rPr lang="cs-CZ" sz="1800" dirty="0" err="1" smtClean="0">
                <a:hlinkClick r:id="rId6"/>
              </a:rPr>
              <a:t>vcelka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maja</a:t>
            </a:r>
            <a:r>
              <a:rPr lang="cs-CZ" sz="1800" dirty="0" smtClean="0">
                <a:hlinkClick r:id="rId6"/>
              </a:rPr>
              <a:t>-jak-</a:t>
            </a:r>
            <a:r>
              <a:rPr lang="cs-CZ" sz="1800" dirty="0" err="1" smtClean="0">
                <a:hlinkClick r:id="rId6"/>
              </a:rPr>
              <a:t>maja</a:t>
            </a:r>
            <a:r>
              <a:rPr lang="cs-CZ" sz="1800" dirty="0" smtClean="0">
                <a:hlinkClick r:id="rId6"/>
              </a:rPr>
              <a:t>-s-vilikem-</a:t>
            </a:r>
            <a:r>
              <a:rPr lang="cs-CZ" sz="1800" dirty="0" err="1" smtClean="0">
                <a:hlinkClick r:id="rId6"/>
              </a:rPr>
              <a:t>preckali</a:t>
            </a:r>
            <a:r>
              <a:rPr lang="cs-CZ" sz="1800" dirty="0" smtClean="0">
                <a:hlinkClick r:id="rId6"/>
              </a:rPr>
              <a:t>-zimu</a:t>
            </a:r>
            <a:r>
              <a:rPr lang="cs-CZ" sz="1800" dirty="0" smtClean="0">
                <a:hlinkClick r:id="rId6"/>
              </a:rPr>
              <a:t>/</a:t>
            </a:r>
            <a:endParaRPr lang="cs-CZ" sz="1800" dirty="0" smtClean="0"/>
          </a:p>
          <a:p>
            <a:r>
              <a:rPr lang="cs-CZ" sz="1800" dirty="0" smtClean="0"/>
              <a:t>Obrázky: </a:t>
            </a:r>
            <a:r>
              <a:rPr lang="cs-CZ" sz="1800" dirty="0" smtClean="0">
                <a:hlinkClick r:id="rId7"/>
              </a:rPr>
              <a:t>www.office.</a:t>
            </a:r>
            <a:r>
              <a:rPr lang="cs-CZ" sz="1800" dirty="0" err="1" smtClean="0">
                <a:hlinkClick r:id="rId7"/>
              </a:rPr>
              <a:t>microsoft.com</a:t>
            </a:r>
            <a:endParaRPr lang="cs-CZ" sz="180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367</Words>
  <Application>Microsoft Office PowerPoint</Application>
  <PresentationFormat>Předvádění na obrazovce (4:3)</PresentationFormat>
  <Paragraphs>59</Paragraphs>
  <Slides>11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VY_32_INOVACE_09_VČELA_ život, význam včely</vt:lpstr>
      <vt:lpstr>Snímek 2</vt:lpstr>
      <vt:lpstr>VČELA  MEDONOSNÁ</vt:lpstr>
      <vt:lpstr>Úl, včelař</vt:lpstr>
      <vt:lpstr>Včelí společenstvo</vt:lpstr>
      <vt:lpstr>Pilný jako …</vt:lpstr>
      <vt:lpstr>Význam včel  - opylování květů </vt:lpstr>
      <vt:lpstr>Včelí produkty </vt:lpstr>
      <vt:lpstr>Opakování</vt:lpstr>
      <vt:lpstr>Odměna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Kroupa</dc:creator>
  <cp:lastModifiedBy>Dum</cp:lastModifiedBy>
  <cp:revision>32</cp:revision>
  <dcterms:created xsi:type="dcterms:W3CDTF">2011-10-06T13:02:56Z</dcterms:created>
  <dcterms:modified xsi:type="dcterms:W3CDTF">2012-05-24T13:37:52Z</dcterms:modified>
</cp:coreProperties>
</file>