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65" r:id="rId4"/>
    <p:sldId id="266" r:id="rId5"/>
    <p:sldId id="262" r:id="rId6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-2634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9553803-606C-4074-A75C-39A445F73F6E}" type="datetimeFigureOut">
              <a:rPr lang="cs-CZ"/>
              <a:pPr>
                <a:defRPr/>
              </a:pPr>
              <a:t>23.5.2012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5C195A6-373D-4A1F-A9F9-9E26270EDD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8195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8196" name="AutoShape 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8197" name="AutoShape 4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8198" name="AutoShape 5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8199" name="AutoShape 6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8200" name="AutoShape 7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8201" name="AutoShape 8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8202" name="AutoShape 9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8203" name="Text Box 10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57512" cy="44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Calibri" pitchFamily="32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205" name="Rectangle 12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57713" cy="3414713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61" name="Rectangle 13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72113" cy="410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  <p:sp>
        <p:nvSpPr>
          <p:cNvPr id="8207" name="Text Box 14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063" name="Rectangle 15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57512" cy="442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Calibri" pitchFamily="32" charset="0"/>
              </a:defRPr>
            </a:lvl1pPr>
          </a:lstStyle>
          <a:p>
            <a:pPr>
              <a:defRPr/>
            </a:pPr>
            <a:fld id="{2C6F30FA-5751-4920-BF86-739B7107C4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5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4FD400F-6233-4446-A1A0-D1D8BE4149A0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921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922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3700" cy="4103688"/>
          </a:xfrm>
          <a:noFill/>
        </p:spPr>
        <p:txBody>
          <a:bodyPr wrap="none" anchor="ctr"/>
          <a:lstStyle/>
          <a:p>
            <a:endParaRPr lang="cs-CZ" smtClean="0"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5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DA0E88D3-A455-4FF0-BAC5-299895FE28B4}" type="slidenum">
              <a:rPr lang="cs-CZ" smtClean="0"/>
              <a:pPr/>
              <a:t>2</a:t>
            </a:fld>
            <a:endParaRPr lang="cs-CZ" smtClean="0"/>
          </a:p>
        </p:txBody>
      </p:sp>
      <p:sp>
        <p:nvSpPr>
          <p:cNvPr id="1024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4588" y="685800"/>
            <a:ext cx="4557712" cy="3417888"/>
          </a:xfrm>
          <a:solidFill>
            <a:srgbClr val="FFFFFF"/>
          </a:solidFill>
          <a:ln/>
        </p:spPr>
      </p:sp>
      <p:sp>
        <p:nvSpPr>
          <p:cNvPr id="1024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3700" cy="4103688"/>
          </a:xfrm>
          <a:noFill/>
        </p:spPr>
        <p:txBody>
          <a:bodyPr wrap="none" anchor="ctr"/>
          <a:lstStyle/>
          <a:p>
            <a:endParaRPr lang="cs-CZ" smtClean="0"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4588" y="685800"/>
            <a:ext cx="4554537" cy="3414713"/>
          </a:xfrm>
          <a:ln/>
        </p:spPr>
      </p:sp>
      <p:sp>
        <p:nvSpPr>
          <p:cNvPr id="11267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smtClean="0">
              <a:latin typeface="Times New Roman" pitchFamily="16" charset="0"/>
            </a:endParaRPr>
          </a:p>
        </p:txBody>
      </p:sp>
      <p:sp>
        <p:nvSpPr>
          <p:cNvPr id="11268" name="Zástupný symbol pro číslo snímku 3"/>
          <p:cNvSpPr>
            <a:spLocks noGrp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6304A7BB-80E6-480D-8F4E-6386EE109D73}" type="slidenum">
              <a:rPr lang="cs-CZ" smtClean="0"/>
              <a:pPr/>
              <a:t>3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4588" y="685800"/>
            <a:ext cx="4554537" cy="3414713"/>
          </a:xfrm>
          <a:ln/>
        </p:spPr>
      </p:sp>
      <p:sp>
        <p:nvSpPr>
          <p:cNvPr id="12291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smtClean="0">
              <a:latin typeface="Times New Roman" pitchFamily="16" charset="0"/>
            </a:endParaRPr>
          </a:p>
        </p:txBody>
      </p:sp>
      <p:sp>
        <p:nvSpPr>
          <p:cNvPr id="12292" name="Zástupný symbol pro číslo snímku 3"/>
          <p:cNvSpPr>
            <a:spLocks noGrp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76450332-FDDF-42C1-8D4C-6B4B8325B826}" type="slidenum">
              <a:rPr lang="cs-CZ" smtClean="0"/>
              <a:pPr/>
              <a:t>4</a:t>
            </a:fld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5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F3A7E447-7EBE-4194-A8F1-1C89964ECD30}" type="slidenum">
              <a:rPr lang="cs-CZ" smtClean="0"/>
              <a:pPr/>
              <a:t>5</a:t>
            </a:fld>
            <a:endParaRPr lang="cs-CZ" smtClean="0"/>
          </a:p>
        </p:txBody>
      </p:sp>
      <p:sp>
        <p:nvSpPr>
          <p:cNvPr id="1331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4588" y="685800"/>
            <a:ext cx="4557712" cy="3417888"/>
          </a:xfrm>
          <a:solidFill>
            <a:srgbClr val="FFFFFF"/>
          </a:solidFill>
          <a:ln/>
        </p:spPr>
      </p:sp>
      <p:sp>
        <p:nvSpPr>
          <p:cNvPr id="1331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3700" cy="4103688"/>
          </a:xfrm>
          <a:noFill/>
        </p:spPr>
        <p:txBody>
          <a:bodyPr wrap="none" anchor="ctr"/>
          <a:lstStyle/>
          <a:p>
            <a:endParaRPr lang="cs-CZ" smtClean="0"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7.11.2011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41B742-C806-4BFD-86BC-D74702191C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A5DC5-CE77-41EB-92F2-CE279C32B6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7.11.2011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1381E5-9177-43A6-B502-ADEA57BA2F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0663" cy="4511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0263" y="1600200"/>
            <a:ext cx="4032250" cy="4511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7.11.2011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548D99-F6E1-4665-8F6B-65A40F11C3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7.11.2011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3003F4-7AAC-4BEF-A50F-6FCE5AD135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7.11.2011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0A03C-B8FF-4BBB-9513-7C364EEFFC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7.11.2011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1E11EA-F658-495C-8406-2DD83EFF95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7.11.2011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33E34-8CF4-4719-B9F3-C4B1D375D0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7.11.2011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B7B7D7-376F-4522-93EC-5D0F1980C2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7.11.2011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1F8049-9D4C-49A5-823D-890D2B48A6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19875" y="128588"/>
            <a:ext cx="2052638" cy="5983287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0275" cy="598328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7.11.2011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F488F2-970E-46AB-B37F-8705509A74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153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15313" cy="4511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3175"/>
            <a:ext cx="21193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cs-CZ"/>
              <a:t>7.11.2011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5532438"/>
            <a:ext cx="2881313" cy="201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3175"/>
            <a:ext cx="21193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0B3056C1-5FE2-40FB-87C7-F1EF38F36F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5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hf sldNum="0" hd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</a:defRPr>
      </a:lvl5pPr>
      <a:lvl6pPr marL="25146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</a:defRPr>
      </a:lvl6pPr>
      <a:lvl7pPr marL="29718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</a:defRPr>
      </a:lvl7pPr>
      <a:lvl8pPr marL="34290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</a:defRPr>
      </a:lvl8pPr>
      <a:lvl9pPr marL="38862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spravnimapa.topograf.cz/kralovehradecky-kraj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411163" y="841375"/>
            <a:ext cx="8228012" cy="4559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rgbClr val="000000"/>
                </a:solidFill>
              </a:rPr>
              <a:t>Název školy: ZŠ Varnsdorf, Edisonova 2821, okres Děčín, příspěvková organizace</a:t>
            </a:r>
            <a:br>
              <a:rPr lang="cs-CZ" sz="2400">
                <a:solidFill>
                  <a:srgbClr val="000000"/>
                </a:solidFill>
              </a:rPr>
            </a:br>
            <a:r>
              <a:rPr lang="cs-CZ" sz="2400">
                <a:solidFill>
                  <a:srgbClr val="000000"/>
                </a:solidFill>
              </a:rPr>
              <a:t>Člověk a příroda, Zeměpis, Královéhradecký kraj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rgbClr val="000000"/>
                </a:solidFill>
              </a:rPr>
              <a:t>Autor: Kamil Bujárek, Bc.</a:t>
            </a:r>
            <a:br>
              <a:rPr lang="cs-CZ" sz="2400">
                <a:solidFill>
                  <a:srgbClr val="000000"/>
                </a:solidFill>
              </a:rPr>
            </a:br>
            <a:r>
              <a:rPr lang="cs-CZ" sz="2400">
                <a:solidFill>
                  <a:srgbClr val="000000"/>
                </a:solidFill>
              </a:rPr>
              <a:t>Název materiálu: VY_32_INOVACE_20/VIII. SADA</a:t>
            </a:r>
            <a:br>
              <a:rPr lang="cs-CZ" sz="2400">
                <a:solidFill>
                  <a:srgbClr val="000000"/>
                </a:solidFill>
              </a:rPr>
            </a:br>
            <a:r>
              <a:rPr lang="cs-CZ" sz="2400">
                <a:solidFill>
                  <a:srgbClr val="000000"/>
                </a:solidFill>
              </a:rPr>
              <a:t/>
            </a:r>
            <a:br>
              <a:rPr lang="cs-CZ" sz="2400">
                <a:solidFill>
                  <a:srgbClr val="000000"/>
                </a:solidFill>
              </a:rPr>
            </a:br>
            <a:r>
              <a:rPr lang="cs-CZ" sz="2400">
                <a:solidFill>
                  <a:srgbClr val="000000"/>
                </a:solidFill>
              </a:rPr>
              <a:t/>
            </a:r>
            <a:br>
              <a:rPr lang="cs-CZ" sz="2400">
                <a:solidFill>
                  <a:srgbClr val="000000"/>
                </a:solidFill>
              </a:rPr>
            </a:br>
            <a:r>
              <a:rPr lang="cs-CZ" sz="2400">
                <a:solidFill>
                  <a:srgbClr val="000000"/>
                </a:solidFill>
              </a:rPr>
              <a:t>Anotace: Prezentace je určena pro žáky 8. ročníku, je určena k výkladu učiva Kraje ČR.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rgbClr val="000000"/>
                </a:solidFill>
              </a:rPr>
              <a:t>Období: leden - květen 2012</a:t>
            </a:r>
            <a:br>
              <a:rPr lang="cs-CZ" sz="2400">
                <a:solidFill>
                  <a:srgbClr val="000000"/>
                </a:solidFill>
              </a:rPr>
            </a:br>
            <a:r>
              <a:rPr lang="cs-CZ" sz="2400">
                <a:solidFill>
                  <a:srgbClr val="000000"/>
                </a:solidFill>
              </a:rPr>
              <a:t/>
            </a:r>
            <a:br>
              <a:rPr lang="cs-CZ" sz="2400">
                <a:solidFill>
                  <a:srgbClr val="000000"/>
                </a:solidFill>
              </a:rPr>
            </a:br>
            <a:endParaRPr lang="cs-CZ" sz="24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"/>
          <p:cNvSpPr txBox="1">
            <a:spLocks noChangeArrowheads="1"/>
          </p:cNvSpPr>
          <p:nvPr/>
        </p:nvSpPr>
        <p:spPr bwMode="auto">
          <a:xfrm>
            <a:off x="152400" y="-114300"/>
            <a:ext cx="8905875" cy="806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algn="ctr">
              <a:spcBef>
                <a:spcPts val="800"/>
              </a:spcBef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400" u="sng" dirty="0" err="1" smtClean="0">
                <a:solidFill>
                  <a:srgbClr val="000000"/>
                </a:solidFill>
                <a:latin typeface="Calibri" pitchFamily="32" charset="0"/>
              </a:rPr>
              <a:t>Královehradecký</a:t>
            </a:r>
            <a:r>
              <a:rPr lang="cs-CZ" sz="4400" u="sng" dirty="0" smtClean="0">
                <a:solidFill>
                  <a:srgbClr val="000000"/>
                </a:solidFill>
                <a:latin typeface="Calibri" pitchFamily="32" charset="0"/>
              </a:rPr>
              <a:t> </a:t>
            </a:r>
            <a:r>
              <a:rPr lang="cs-CZ" sz="4400" u="sng" dirty="0">
                <a:solidFill>
                  <a:srgbClr val="000000"/>
                </a:solidFill>
                <a:latin typeface="Calibri" pitchFamily="32" charset="0"/>
              </a:rPr>
              <a:t>kraj</a:t>
            </a:r>
          </a:p>
          <a:p>
            <a:pPr algn="ctr">
              <a:spcBef>
                <a:spcPts val="800"/>
              </a:spcBef>
              <a:buClrTx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3400" dirty="0">
              <a:solidFill>
                <a:srgbClr val="000000"/>
              </a:solidFill>
              <a:latin typeface="Calibri" pitchFamily="32" charset="0"/>
            </a:endParaRPr>
          </a:p>
        </p:txBody>
      </p:sp>
      <p:sp>
        <p:nvSpPr>
          <p:cNvPr id="4099" name="Obdélník 2"/>
          <p:cNvSpPr>
            <a:spLocks noChangeArrowheads="1"/>
          </p:cNvSpPr>
          <p:nvPr/>
        </p:nvSpPr>
        <p:spPr bwMode="auto">
          <a:xfrm>
            <a:off x="-61913" y="588963"/>
            <a:ext cx="9144001" cy="493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800"/>
              </a:spcBef>
              <a:buClrTx/>
              <a:buFontTx/>
              <a:buNone/>
            </a:pPr>
            <a:r>
              <a:rPr lang="cs-CZ" sz="2400">
                <a:solidFill>
                  <a:srgbClr val="000000"/>
                </a:solidFill>
                <a:latin typeface="Calibri" pitchFamily="32" charset="0"/>
              </a:rPr>
              <a:t>Na práci máte  35 minut</a:t>
            </a:r>
            <a:r>
              <a:rPr lang="cs-CZ" sz="2400">
                <a:solidFill>
                  <a:srgbClr val="000000"/>
                </a:solidFill>
              </a:rPr>
              <a:t>…</a:t>
            </a:r>
          </a:p>
          <a:p>
            <a:pPr>
              <a:spcBef>
                <a:spcPts val="800"/>
              </a:spcBef>
              <a:buClrTx/>
              <a:buFontTx/>
              <a:buNone/>
            </a:pPr>
            <a:r>
              <a:rPr lang="cs-CZ" sz="2400">
                <a:solidFill>
                  <a:srgbClr val="000000"/>
                </a:solidFill>
                <a:latin typeface="Calibri" pitchFamily="32" charset="0"/>
              </a:rPr>
              <a:t>Dnes budete pracovat formou doplňování názvů měst do prázdných okének v mapě v našem kraji.</a:t>
            </a:r>
          </a:p>
          <a:p>
            <a:pPr>
              <a:spcBef>
                <a:spcPts val="800"/>
              </a:spcBef>
              <a:buClrTx/>
              <a:buFontTx/>
              <a:buNone/>
            </a:pPr>
            <a:r>
              <a:rPr lang="cs-CZ" sz="2400">
                <a:solidFill>
                  <a:srgbClr val="000000"/>
                </a:solidFill>
                <a:latin typeface="Calibri" pitchFamily="32" charset="0"/>
              </a:rPr>
              <a:t>Do prázdného „slajdu“ vytvořte po doplnění názvů největších měst kraje tabulku, kde budou tři sloupce: první bude vyplněn názvy všech doplněných měst, druhý bude obsahovat odpovídající současné počty obyvatel a třetí libovolnou zajímavost týkající se příslušného města.</a:t>
            </a:r>
          </a:p>
          <a:p>
            <a:pPr>
              <a:spcBef>
                <a:spcPts val="800"/>
              </a:spcBef>
              <a:buClrTx/>
              <a:buFontTx/>
              <a:buNone/>
            </a:pPr>
            <a:r>
              <a:rPr lang="cs-CZ" sz="2400">
                <a:solidFill>
                  <a:srgbClr val="000000"/>
                </a:solidFill>
                <a:latin typeface="Calibri" pitchFamily="32" charset="0"/>
              </a:rPr>
              <a:t>Pracujte samostatně, jen tak se vyhledávané věci zároveň naučíte a při zopakování doma vědomosti upevníte. Použijte některý z internetových vyhledávačů nebo encyklopedií, např. www.google.cz apod.</a:t>
            </a:r>
          </a:p>
          <a:p>
            <a:pPr>
              <a:spcBef>
                <a:spcPts val="800"/>
              </a:spcBef>
              <a:buClrTx/>
              <a:buFontTx/>
              <a:buNone/>
            </a:pPr>
            <a:r>
              <a:rPr lang="cs-CZ" sz="2400">
                <a:solidFill>
                  <a:srgbClr val="000000"/>
                </a:solidFill>
                <a:latin typeface="Calibri" pitchFamily="32" charset="0"/>
              </a:rPr>
              <a:t>Vše pošlete, buď vložené do wordovského dokumentu (doporučuji), nebo přímo v prezentaci na mailovou adresu, dle pokynů vyučujícího.</a:t>
            </a:r>
            <a:endParaRPr lang="cs-CZ" sz="2400" b="1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63" y="3019425"/>
            <a:ext cx="3571875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Nadpis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15313" cy="923925"/>
          </a:xfrm>
        </p:spPr>
        <p:txBody>
          <a:bodyPr/>
          <a:lstStyle/>
          <a:p>
            <a:pPr algn="ctr"/>
            <a:r>
              <a:rPr lang="cs-CZ" smtClean="0"/>
              <a:t>Mapa</a:t>
            </a:r>
            <a:r>
              <a:rPr lang="cs-CZ" sz="3600" smtClean="0"/>
              <a:t/>
            </a:r>
            <a:br>
              <a:rPr lang="cs-CZ" sz="3600" smtClean="0"/>
            </a:br>
            <a:endParaRPr lang="cs-CZ" sz="3600" smtClean="0"/>
          </a:p>
        </p:txBody>
      </p:sp>
      <p:sp>
        <p:nvSpPr>
          <p:cNvPr id="5124" name="Zástupný symbol pro obsah 1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11675"/>
          </a:xfrm>
        </p:spPr>
        <p:txBody>
          <a:bodyPr/>
          <a:lstStyle/>
          <a:p>
            <a:pPr>
              <a:buFont typeface="Times New Roman" pitchFamily="16" charset="0"/>
              <a:buNone/>
            </a:pPr>
            <a:r>
              <a:rPr lang="cs-CZ" smtClean="0"/>
              <a:t>	</a:t>
            </a:r>
          </a:p>
        </p:txBody>
      </p:sp>
      <p:pic>
        <p:nvPicPr>
          <p:cNvPr id="5125" name="Picture 7" descr="F:\kralovehradecky slep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88" y="1273175"/>
            <a:ext cx="9034462" cy="513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63" y="3019425"/>
            <a:ext cx="3571875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Nadpis 1"/>
          <p:cNvSpPr>
            <a:spLocks noGrp="1"/>
          </p:cNvSpPr>
          <p:nvPr>
            <p:ph type="title"/>
          </p:nvPr>
        </p:nvSpPr>
        <p:spPr>
          <a:xfrm>
            <a:off x="463550" y="-171450"/>
            <a:ext cx="8215313" cy="923925"/>
          </a:xfrm>
        </p:spPr>
        <p:txBody>
          <a:bodyPr/>
          <a:lstStyle/>
          <a:p>
            <a:pPr algn="ctr"/>
            <a:r>
              <a:rPr lang="cs-CZ" smtClean="0"/>
              <a:t>Vytvořte tabulku:</a:t>
            </a:r>
            <a:r>
              <a:rPr lang="cs-CZ" sz="3600" smtClean="0"/>
              <a:t/>
            </a:r>
            <a:br>
              <a:rPr lang="cs-CZ" sz="3600" smtClean="0"/>
            </a:br>
            <a:endParaRPr lang="cs-CZ" sz="3600" smtClean="0"/>
          </a:p>
        </p:txBody>
      </p:sp>
      <p:sp>
        <p:nvSpPr>
          <p:cNvPr id="6148" name="Zástupný symbol pro obsah 1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11675"/>
          </a:xfrm>
        </p:spPr>
        <p:txBody>
          <a:bodyPr/>
          <a:lstStyle/>
          <a:p>
            <a:pPr>
              <a:buFont typeface="Times New Roman" pitchFamily="16" charset="0"/>
              <a:buNone/>
            </a:pPr>
            <a:r>
              <a:rPr lang="cs-CZ" smtClean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128588"/>
            <a:ext cx="8218488" cy="2470150"/>
          </a:xfrm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 smtClean="0"/>
              <a:t>Použité zdroje: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>
                <a:hlinkClick r:id="rId3"/>
              </a:rPr>
              <a:t>http://spravnimapa.topograf.cz/kralovehradecky-kraj</a:t>
            </a:r>
            <a:r>
              <a:rPr lang="cs-CZ" sz="2400" dirty="0" smtClean="0"/>
              <a:t> (citace 15. 3. 2012)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ýchozí návrh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146</Words>
  <Application>Microsoft Office PowerPoint</Application>
  <PresentationFormat>Předvádění na obrazovce (4:3)</PresentationFormat>
  <Paragraphs>19</Paragraphs>
  <Slides>5</Slides>
  <Notes>5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9" baseType="lpstr">
      <vt:lpstr>Arial</vt:lpstr>
      <vt:lpstr>Times New Roman</vt:lpstr>
      <vt:lpstr>Calibri</vt:lpstr>
      <vt:lpstr>Výchozí návrh</vt:lpstr>
      <vt:lpstr>Snímek 1</vt:lpstr>
      <vt:lpstr>Snímek 2</vt:lpstr>
      <vt:lpstr>Mapa </vt:lpstr>
      <vt:lpstr>Vytvořte tabulku: </vt:lpstr>
      <vt:lpstr>Použité zdroje:  http://spravnimapa.topograf.cz/kralovehradecky-kraj (citace 15. 3. 2012)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Kamil Bujárek</dc:creator>
  <dc:description>Dostupné z Metodického portálu www.rvp.cz, ISSN: 1802-4785, financovaného z ESF a státního rozpočtu ČR. Provozováno Výzkumným ústavem pedagogickým v Praze.</dc:description>
  <cp:lastModifiedBy>expert</cp:lastModifiedBy>
  <cp:revision>41</cp:revision>
  <cp:lastPrinted>1601-01-01T00:00:00Z</cp:lastPrinted>
  <dcterms:created xsi:type="dcterms:W3CDTF">2010-10-19T08:27:42Z</dcterms:created>
  <dcterms:modified xsi:type="dcterms:W3CDTF">2012-05-23T17:48:11Z</dcterms:modified>
</cp:coreProperties>
</file>