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7" r:id="rId5"/>
    <p:sldId id="259" r:id="rId6"/>
    <p:sldId id="260" r:id="rId7"/>
    <p:sldId id="261" r:id="rId8"/>
    <p:sldId id="268" r:id="rId9"/>
    <p:sldId id="257" r:id="rId10"/>
    <p:sldId id="258" r:id="rId11"/>
    <p:sldId id="269" r:id="rId12"/>
    <p:sldId id="265" r:id="rId13"/>
    <p:sldId id="262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6/67/Zatmeni_Slunce.sv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d/Solar_eclipse_animate_%282006-Mar-29%29.gif" TargetMode="External"/><Relationship Id="rId2" Type="http://schemas.openxmlformats.org/officeDocument/2006/relationships/hyperlink" Target="http://upload.wikimedia.org/wikipedia/commons/6/67/Zatmeni_Slunce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stro.cz/_data/images/news/2010/12/08/castecne_zdroj_national_geographic.jpg" TargetMode="External"/><Relationship Id="rId5" Type="http://schemas.openxmlformats.org/officeDocument/2006/relationships/hyperlink" Target="http://www.astro.cz/_data/images/news/2010/12/08/prstencove_zatmeni_slunce_dennis_mammana_apod.jpg" TargetMode="External"/><Relationship Id="rId4" Type="http://schemas.openxmlformats.org/officeDocument/2006/relationships/hyperlink" Target="http://www.astro.cz/_data/images/news/2010/04/01/diamant_1998_espenak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u.cas.cz/obrazky/zatmeni1.jpg" TargetMode="External"/><Relationship Id="rId2" Type="http://schemas.openxmlformats.org/officeDocument/2006/relationships/hyperlink" Target="http://www.asu.cas.cz/obrazky/zatmeni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ldebaran.cz/bulletin/2003_16/2.jpg" TargetMode="External"/><Relationship Id="rId5" Type="http://schemas.openxmlformats.org/officeDocument/2006/relationships/hyperlink" Target="http://hvezdarna.plzen.eu/pozorovani/2011/Zatmeni_Mesice2/Toman/zatmeni_06.JPG" TargetMode="External"/><Relationship Id="rId4" Type="http://schemas.openxmlformats.org/officeDocument/2006/relationships/hyperlink" Target="http://hvezdarna.plzen.eu/pozorovani/2011/Zatmeni_Mesice2/Toman2/zatmeni_v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7687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Zatmění Slunce a Měsíce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4149080"/>
            <a:ext cx="4968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VY_32_INOVACE_45_</a:t>
            </a:r>
            <a:r>
              <a:rPr lang="cs-CZ" dirty="0" err="1" smtClean="0"/>
              <a:t>Zatmeni</a:t>
            </a:r>
            <a:r>
              <a:rPr lang="cs-CZ" dirty="0" smtClean="0"/>
              <a:t>_Slunce_a_</a:t>
            </a:r>
            <a:r>
              <a:rPr lang="cs-CZ" dirty="0" err="1" smtClean="0"/>
              <a:t>Mesice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Zatmění Slunce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980728"/>
            <a:ext cx="4968552" cy="20621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 tomto zatmění dochází </a:t>
            </a:r>
            <a:r>
              <a:rPr lang="cs-CZ" sz="3200" dirty="0" smtClean="0"/>
              <a:t>                  k </a:t>
            </a:r>
            <a:r>
              <a:rPr lang="cs-CZ" sz="3200" dirty="0" smtClean="0"/>
              <a:t>částečnému či úplnému překrytí slunečního kotouče Měsícem.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3429000"/>
            <a:ext cx="4968552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Úplné zatmění Slunce mohou pozorovat pouze ti, kteří se na Zemi nachází </a:t>
            </a:r>
            <a:r>
              <a:rPr lang="cs-CZ" sz="3200" dirty="0" smtClean="0"/>
              <a:t>                      v </a:t>
            </a:r>
            <a:r>
              <a:rPr lang="cs-CZ" sz="3200" dirty="0" smtClean="0"/>
              <a:t>plném stínu vrženém Měsícem.</a:t>
            </a:r>
            <a:endParaRPr lang="cs-CZ" sz="3200" dirty="0"/>
          </a:p>
        </p:txBody>
      </p:sp>
      <p:pic>
        <p:nvPicPr>
          <p:cNvPr id="19458" name="Picture 2" descr="Soubor:Zatmeni Slunc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646330"/>
            <a:ext cx="3370270" cy="621166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07504" y="619666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f/fd/Solar_eclipse_animate_%282006-Mar-29%29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08720"/>
            <a:ext cx="5081750" cy="548829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908720"/>
            <a:ext cx="3707904" cy="35394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Protože Země i Měsíc se vzhledem ke Slunci neustále pohybují, postupuje stín postupně po zemském povrchu.</a:t>
            </a:r>
          </a:p>
          <a:p>
            <a:r>
              <a:rPr lang="cs-CZ" sz="2800" dirty="0" smtClean="0"/>
              <a:t>Na daném místě trvá úplné zatmění Slunce nejvýše několik minut.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4581128"/>
            <a:ext cx="3707904" cy="181588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obrázku je znázorněn postup stínu pro úplné zatmění Slunce v březnu 2006.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Postup plného stínu vrženého Měsícem na Zemi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638026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826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10751"/>
            <a:ext cx="8928992" cy="1986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3" y="3104103"/>
            <a:ext cx="8928993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3" y="4964801"/>
            <a:ext cx="8928993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60" y="634044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[6]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72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astro.cz/_data/images/news/2010/12/08/diamant_1998_espenak.jpg"/>
          <p:cNvPicPr>
            <a:picLocks noChangeAspect="1" noChangeArrowheads="1"/>
          </p:cNvPicPr>
          <p:nvPr/>
        </p:nvPicPr>
        <p:blipFill>
          <a:blip r:embed="rId2" cstate="print"/>
          <a:srcRect l="8917" t="19200" r="13384" b="11533"/>
          <a:stretch>
            <a:fillRect/>
          </a:stretch>
        </p:blipFill>
        <p:spPr bwMode="auto">
          <a:xfrm>
            <a:off x="1259632" y="764704"/>
            <a:ext cx="6192688" cy="367240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4653136"/>
            <a:ext cx="9144000" cy="20005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Úplné zatmění Slunce</a:t>
            </a:r>
            <a:r>
              <a:rPr lang="cs-CZ" sz="2400" dirty="0" smtClean="0"/>
              <a:t> mohou spatřit lidé nacházející se v úzkém pásu </a:t>
            </a:r>
            <a:r>
              <a:rPr lang="cs-CZ" sz="2400" dirty="0" smtClean="0"/>
              <a:t>       na </a:t>
            </a:r>
            <a:r>
              <a:rPr lang="cs-CZ" sz="2400" dirty="0" smtClean="0"/>
              <a:t>Zemi (širokém maximálně 270 km) zvaném </a:t>
            </a:r>
            <a:r>
              <a:rPr lang="cs-CZ" sz="2400" i="1" dirty="0" smtClean="0"/>
              <a:t>pás totality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Během úkazu je </a:t>
            </a:r>
            <a:r>
              <a:rPr lang="cs-CZ" sz="2800" dirty="0" smtClean="0"/>
              <a:t>Měsíc</a:t>
            </a:r>
            <a:r>
              <a:rPr lang="cs-CZ" sz="2400" dirty="0" smtClean="0"/>
              <a:t> na obloze úhlově větší než Slunce a zakrývá tak sluneční kotouč úplně. Takové zatmění může trvat maximálně 7 a půl minuty.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Úplné zatmění Slunce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405636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astro.cz/_data/images/news/2010/12/08/prstencove_zatmeni_slunce_dennis_mammana_ap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694845"/>
            <a:ext cx="5715000" cy="4572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5266845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Prstencové zatmění Slunce</a:t>
            </a:r>
            <a:r>
              <a:rPr lang="cs-CZ" sz="2400" dirty="0" smtClean="0"/>
              <a:t> mohou lidé rovněž spatřit v úzkém pásu </a:t>
            </a:r>
            <a:r>
              <a:rPr lang="cs-CZ" sz="2400" dirty="0" smtClean="0"/>
              <a:t>                 na </a:t>
            </a:r>
            <a:r>
              <a:rPr lang="cs-CZ" sz="2400" dirty="0" smtClean="0"/>
              <a:t>Zemi (širokém maximálně 350 km) zvaném </a:t>
            </a:r>
            <a:r>
              <a:rPr lang="cs-CZ" sz="2400" i="1" dirty="0" smtClean="0"/>
              <a:t>pás </a:t>
            </a:r>
            <a:r>
              <a:rPr lang="cs-CZ" sz="2400" i="1" dirty="0" err="1" smtClean="0"/>
              <a:t>annularity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Při úkazu je měsíční kotouč na obloze úhlově menší a nezakrývá tak ani při přechodu před středem slunečního kotouče Slunce celé.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0696" y="489751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Prstencové zatmění Slunce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astro.cz/_data/images/news/2010/12/08/castecne_zdroj_national_geograph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664112"/>
            <a:ext cx="6003032" cy="4492507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528834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Částečné zatmění Slunce</a:t>
            </a:r>
            <a:r>
              <a:rPr lang="cs-CZ" sz="2400" dirty="0" smtClean="0"/>
              <a:t> mohou pozorovat lidé na rozsáhlém území Země. Měsíc při něm v průběhu úkazu nezakryje sluneční kotouč celý. Měsíc při </a:t>
            </a:r>
            <a:r>
              <a:rPr lang="cs-CZ" sz="2400" dirty="0"/>
              <a:t>něm postupně </a:t>
            </a:r>
            <a:r>
              <a:rPr lang="cs-CZ" sz="2400" dirty="0" smtClean="0"/>
              <a:t>(asi hodinu) zakrývá stále větší plochu slunečního kotouče.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38728" y="486736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Částečné zatmění Slunce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Zatmění Měsíce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78" y="822882"/>
            <a:ext cx="2495698" cy="440120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Při tomto zatmění dochází k částečnému či úplnému překrytí kotouče Měsíce, který je v úplňku, Zemí.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825" y="5506166"/>
            <a:ext cx="8960718" cy="107721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Úplné zatmění Měsíce pozorujeme tehdy, jestliže se Měsíc nachází v plném stínu vrženém Zemí.</a:t>
            </a:r>
            <a:endParaRPr lang="cs-CZ" sz="3200" b="1" dirty="0"/>
          </a:p>
        </p:txBody>
      </p:sp>
      <p:pic>
        <p:nvPicPr>
          <p:cNvPr id="5122" name="Picture 2" descr="http://www.aldebaran.cz/bulletin/2003_16/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803563"/>
            <a:ext cx="6242742" cy="442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38478" y="488793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[11]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asu.cas.cz/obrazky/zatmeni_mesic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[7]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9007920" cy="588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826628"/>
            <a:ext cx="900792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39793"/>
            <a:ext cx="900792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52825"/>
            <a:ext cx="900792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[8]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hvezdarna.plzen.eu/pozorovani/2011/Zatmeni_Mesice2/Toman2/zatmeni_vil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" y="7105"/>
            <a:ext cx="4580508" cy="687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53703" y="9987"/>
            <a:ext cx="4499992" cy="255454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Částečné zatmění Měsíce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Plzeň, 10.12.2011</a:t>
            </a:r>
          </a:p>
          <a:p>
            <a:pPr marL="457200" indent="-457200">
              <a:buFontTx/>
              <a:buChar char="-"/>
            </a:pPr>
            <a:endParaRPr lang="cs-CZ" sz="3200" b="1" dirty="0"/>
          </a:p>
          <a:p>
            <a:endParaRPr lang="cs-CZ" sz="3200" b="1" dirty="0"/>
          </a:p>
        </p:txBody>
      </p:sp>
      <p:pic>
        <p:nvPicPr>
          <p:cNvPr id="2056" name="Picture 8" descr="http://hvezdarna.plzen.eu/pozorovani/2011/Zatmeni_Mesice2/Toman/zatmeni_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201" y="2420889"/>
            <a:ext cx="6659800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[9]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67936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[10]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757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Zatmění Slunce a Měsíce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http://www.astro.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/>
              <a:t>[1]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upload.wikimedia.org/wikipedia/commons/6/67/Zatmeni_Slunce.svg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2]</a:t>
            </a:r>
          </a:p>
          <a:p>
            <a:r>
              <a:rPr lang="cs-CZ" sz="1400" dirty="0">
                <a:hlinkClick r:id="rId3"/>
              </a:rPr>
              <a:t>http://upload.wikimedia.org/wikipedia/commons/f/fd/Solar_eclipse_animate_%</a:t>
            </a:r>
            <a:r>
              <a:rPr lang="cs-CZ" sz="1400" dirty="0" smtClean="0">
                <a:hlinkClick r:id="rId3"/>
              </a:rPr>
              <a:t>282006-Mar-29%29.gif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[3]</a:t>
            </a:r>
            <a:endParaRPr lang="cs-CZ" sz="1400" dirty="0"/>
          </a:p>
          <a:p>
            <a:r>
              <a:rPr lang="cs-CZ" sz="1400" dirty="0" smtClean="0">
                <a:hlinkClick r:id="rId4"/>
              </a:rPr>
              <a:t>http://www.astro.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/_</a:t>
            </a:r>
            <a:r>
              <a:rPr lang="cs-CZ" sz="1400" dirty="0" smtClean="0">
                <a:hlinkClick r:id="rId4"/>
              </a:rPr>
              <a:t>data/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news</a:t>
            </a:r>
            <a:r>
              <a:rPr lang="cs-CZ" sz="1400" dirty="0" smtClean="0">
                <a:hlinkClick r:id="rId4"/>
              </a:rPr>
              <a:t>/2010/04/01/diamant_1998_</a:t>
            </a:r>
            <a:r>
              <a:rPr lang="cs-CZ" sz="1400" dirty="0" err="1" smtClean="0">
                <a:hlinkClick r:id="rId4"/>
              </a:rPr>
              <a:t>espenak.jpg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4</a:t>
            </a:r>
            <a:r>
              <a:rPr lang="cs-CZ" sz="1400" dirty="0" smtClean="0"/>
              <a:t>]</a:t>
            </a:r>
            <a:endParaRPr lang="cs-CZ" sz="1400" dirty="0"/>
          </a:p>
          <a:p>
            <a:r>
              <a:rPr lang="cs-CZ" sz="1400" dirty="0" smtClean="0">
                <a:hlinkClick r:id="rId5"/>
              </a:rPr>
              <a:t>http://www.astro.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/_</a:t>
            </a:r>
            <a:r>
              <a:rPr lang="cs-CZ" sz="1400" dirty="0" smtClean="0">
                <a:hlinkClick r:id="rId5"/>
              </a:rPr>
              <a:t>data/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news</a:t>
            </a:r>
            <a:r>
              <a:rPr lang="cs-CZ" sz="1400" dirty="0" smtClean="0">
                <a:hlinkClick r:id="rId5"/>
              </a:rPr>
              <a:t>/2010/12/08/</a:t>
            </a:r>
            <a:r>
              <a:rPr lang="cs-CZ" sz="1400" dirty="0" err="1" smtClean="0">
                <a:hlinkClick r:id="rId5"/>
              </a:rPr>
              <a:t>prstencove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zatmeni</a:t>
            </a:r>
            <a:r>
              <a:rPr lang="cs-CZ" sz="1400" dirty="0" smtClean="0">
                <a:hlinkClick r:id="rId5"/>
              </a:rPr>
              <a:t>_slunce_</a:t>
            </a:r>
            <a:r>
              <a:rPr lang="cs-CZ" sz="1400" dirty="0" err="1" smtClean="0">
                <a:hlinkClick r:id="rId5"/>
              </a:rPr>
              <a:t>dennis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mammana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apod.jpg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5] 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://www.astro.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/_</a:t>
            </a:r>
            <a:r>
              <a:rPr lang="cs-CZ" sz="1400" dirty="0" smtClean="0">
                <a:hlinkClick r:id="rId6"/>
              </a:rPr>
              <a:t>data/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news</a:t>
            </a:r>
            <a:r>
              <a:rPr lang="cs-CZ" sz="1400" dirty="0" smtClean="0">
                <a:hlinkClick r:id="rId6"/>
              </a:rPr>
              <a:t>/2010/12/08/</a:t>
            </a:r>
            <a:r>
              <a:rPr lang="cs-CZ" sz="1400" dirty="0" err="1" smtClean="0">
                <a:hlinkClick r:id="rId6"/>
              </a:rPr>
              <a:t>castecne</a:t>
            </a:r>
            <a:r>
              <a:rPr lang="cs-CZ" sz="1400" dirty="0" smtClean="0">
                <a:hlinkClick r:id="rId6"/>
              </a:rPr>
              <a:t>_zdroj_</a:t>
            </a:r>
            <a:r>
              <a:rPr lang="cs-CZ" sz="1400" dirty="0" err="1" smtClean="0">
                <a:hlinkClick r:id="rId6"/>
              </a:rPr>
              <a:t>national</a:t>
            </a:r>
            <a:r>
              <a:rPr lang="cs-CZ" sz="1400" dirty="0" smtClean="0">
                <a:hlinkClick r:id="rId6"/>
              </a:rPr>
              <a:t>_</a:t>
            </a:r>
            <a:r>
              <a:rPr lang="cs-CZ" sz="1400" dirty="0" err="1" smtClean="0">
                <a:hlinkClick r:id="rId6"/>
              </a:rPr>
              <a:t>geographic.jpg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[6]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asu.cas.cz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obrazky</a:t>
            </a:r>
            <a:r>
              <a:rPr lang="cs-CZ" sz="1400" dirty="0" smtClean="0">
                <a:hlinkClick r:id="rId2"/>
              </a:rPr>
              <a:t>/zatmeni2.jpg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7]</a:t>
            </a: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asu.cas.cz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obrazky</a:t>
            </a:r>
            <a:r>
              <a:rPr lang="cs-CZ" sz="1400" dirty="0" smtClean="0">
                <a:hlinkClick r:id="rId3"/>
              </a:rPr>
              <a:t>/zatmeni1.jpg</a:t>
            </a:r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8</a:t>
            </a:r>
            <a:r>
              <a:rPr lang="cs-CZ" sz="1400" dirty="0" smtClean="0"/>
              <a:t>]</a:t>
            </a:r>
            <a:endParaRPr lang="cs-CZ" sz="1400" dirty="0"/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asu.cas.cz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obrazky</a:t>
            </a:r>
            <a:r>
              <a:rPr lang="cs-CZ" sz="1400" dirty="0" smtClean="0">
                <a:hlinkClick r:id="rId2"/>
              </a:rPr>
              <a:t>/zatmeni2.jpg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[9]</a:t>
            </a:r>
            <a:endParaRPr lang="cs-CZ" sz="1400" dirty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hvezdarna.plzen.eu/pozorovani/2011/Zatmeni_Mesice2/Toman2/zatmeni_vily.JPG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[10]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hvezdarna.plzen.eu/pozorovani/2011/Zatmeni_Mesice2/Toman/zatmeni_06.JPG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[</a:t>
            </a:r>
            <a:r>
              <a:rPr lang="cs-CZ" sz="1400" dirty="0" smtClean="0"/>
              <a:t>11</a:t>
            </a:r>
            <a:r>
              <a:rPr lang="cs-CZ" sz="1400" dirty="0" smtClean="0"/>
              <a:t>] 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</a:t>
            </a:r>
            <a:r>
              <a:rPr lang="cs-CZ" sz="1400" dirty="0" err="1" smtClean="0">
                <a:hlinkClick r:id="rId6"/>
              </a:rPr>
              <a:t>aldebaran.cz</a:t>
            </a:r>
            <a:r>
              <a:rPr lang="cs-CZ" sz="1400" dirty="0" smtClean="0">
                <a:hlinkClick r:id="rId6"/>
              </a:rPr>
              <a:t>/bulletin/2003_16/2.jpg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3933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493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Základní údaje o DUM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63</cp:revision>
  <dcterms:modified xsi:type="dcterms:W3CDTF">2012-05-23T17:49:41Z</dcterms:modified>
</cp:coreProperties>
</file>