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1DFE-3481-4411-A3DD-6D4CF04A595A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EF7B9-9304-4F8B-A7EE-B325FBBB38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4849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1DFE-3481-4411-A3DD-6D4CF04A595A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EF7B9-9304-4F8B-A7EE-B325FBBB38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2173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1DFE-3481-4411-A3DD-6D4CF04A595A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EF7B9-9304-4F8B-A7EE-B325FBBB38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2627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1DFE-3481-4411-A3DD-6D4CF04A595A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EF7B9-9304-4F8B-A7EE-B325FBBB38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50043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1DFE-3481-4411-A3DD-6D4CF04A595A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EF7B9-9304-4F8B-A7EE-B325FBBB38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67089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1DFE-3481-4411-A3DD-6D4CF04A595A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EF7B9-9304-4F8B-A7EE-B325FBBB38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8865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1DFE-3481-4411-A3DD-6D4CF04A595A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EF7B9-9304-4F8B-A7EE-B325FBBB38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32032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1DFE-3481-4411-A3DD-6D4CF04A595A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EF7B9-9304-4F8B-A7EE-B325FBBB38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0107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1DFE-3481-4411-A3DD-6D4CF04A595A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EF7B9-9304-4F8B-A7EE-B325FBBB38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89316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1DFE-3481-4411-A3DD-6D4CF04A595A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EF7B9-9304-4F8B-A7EE-B325FBBB38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3954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1DFE-3481-4411-A3DD-6D4CF04A595A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EF7B9-9304-4F8B-A7EE-B325FBBB38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7491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4B1DFE-3481-4411-A3DD-6D4CF04A595A}" type="datetimeFigureOut">
              <a:rPr lang="cs-CZ" smtClean="0"/>
              <a:pPr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EF7B9-9304-4F8B-A7EE-B325FBBB38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4215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87460623"/>
              </p:ext>
            </p:extLst>
          </p:nvPr>
        </p:nvGraphicFramePr>
        <p:xfrm>
          <a:off x="683568" y="5127625"/>
          <a:ext cx="7848872" cy="1730375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Dějepis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7.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VY_32_INOVACE_28_ Opakování učiva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ze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6. ročníku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Eva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aseline="0" dirty="0" err="1" smtClean="0">
                          <a:latin typeface="Times New Roman"/>
                          <a:ea typeface="Calibri"/>
                          <a:cs typeface="Times New Roman"/>
                        </a:rPr>
                        <a:t>Kuhnová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1631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Opakování učiva z 6. </a:t>
            </a:r>
            <a:r>
              <a:rPr lang="cs-CZ" dirty="0" smtClean="0"/>
              <a:t>ročníku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20523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Seřaď správně za sebou hlavní epochy lidských dějin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5652864" y="3542276"/>
            <a:ext cx="1188132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Pravěk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652864" y="2996952"/>
            <a:ext cx="1800200" cy="3693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Nejnovější dějiny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652864" y="4077072"/>
            <a:ext cx="1198815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Novověk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634913" y="1865851"/>
            <a:ext cx="1188132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Středověk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652864" y="2427746"/>
            <a:ext cx="1188132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Starověk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16344" y="1865851"/>
            <a:ext cx="396044" cy="36933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16344" y="2427746"/>
            <a:ext cx="396043" cy="36933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16344" y="2996952"/>
            <a:ext cx="396044" cy="36933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16344" y="3542276"/>
            <a:ext cx="396044" cy="36933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416344" y="4077072"/>
            <a:ext cx="396043" cy="36933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262954" y="1372126"/>
            <a:ext cx="205346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k</a:t>
            </a:r>
            <a:r>
              <a:rPr lang="cs-CZ" dirty="0" smtClean="0">
                <a:solidFill>
                  <a:srgbClr val="FF0000"/>
                </a:solidFill>
              </a:rPr>
              <a:t>likni zde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9567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2 -0.02361 L -0.5217 -0.242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25" y="-1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1 -0.02778 L -0.5217 0.003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30" y="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19 -0.01944 L -0.51979 0.1592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30" y="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62 -0.02686 L -0.52222 -0.079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30" y="-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264 -0.01644 L -0.50018 0.1516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85" y="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18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582755"/>
          </a:xfrm>
        </p:spPr>
        <p:txBody>
          <a:bodyPr>
            <a:normAutofit fontScale="90000"/>
          </a:bodyPr>
          <a:lstStyle/>
          <a:p>
            <a:r>
              <a:rPr lang="cs-CZ" u="sng" dirty="0" smtClean="0"/>
              <a:t>Přiřaď </a:t>
            </a:r>
            <a:r>
              <a:rPr lang="cs-CZ" u="sng" dirty="0"/>
              <a:t>do těchto domečků jednotlivé historické prameny: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grpSp>
        <p:nvGrpSpPr>
          <p:cNvPr id="20" name="Skupina 19"/>
          <p:cNvGrpSpPr/>
          <p:nvPr/>
        </p:nvGrpSpPr>
        <p:grpSpPr>
          <a:xfrm>
            <a:off x="539552" y="1827481"/>
            <a:ext cx="1080120" cy="936104"/>
            <a:chOff x="539552" y="1827481"/>
            <a:chExt cx="1080120" cy="936104"/>
          </a:xfrm>
        </p:grpSpPr>
        <p:grpSp>
          <p:nvGrpSpPr>
            <p:cNvPr id="8" name="Skupina 7"/>
            <p:cNvGrpSpPr/>
            <p:nvPr/>
          </p:nvGrpSpPr>
          <p:grpSpPr>
            <a:xfrm>
              <a:off x="669198" y="1827481"/>
              <a:ext cx="792088" cy="936104"/>
              <a:chOff x="683568" y="1628800"/>
              <a:chExt cx="792088" cy="936104"/>
            </a:xfrm>
          </p:grpSpPr>
          <p:sp>
            <p:nvSpPr>
              <p:cNvPr id="6" name="Obdélník 5"/>
              <p:cNvSpPr/>
              <p:nvPr/>
            </p:nvSpPr>
            <p:spPr>
              <a:xfrm>
                <a:off x="683568" y="1988840"/>
                <a:ext cx="792088" cy="576064"/>
              </a:xfrm>
              <a:prstGeom prst="rect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" name="Rovnoramenný trojúhelník 6"/>
              <p:cNvSpPr/>
              <p:nvPr/>
            </p:nvSpPr>
            <p:spPr>
              <a:xfrm>
                <a:off x="683568" y="1628800"/>
                <a:ext cx="792088" cy="360040"/>
              </a:xfrm>
              <a:prstGeom prst="triangle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9" name="TextovéPole 8"/>
            <p:cNvSpPr txBox="1"/>
            <p:nvPr/>
          </p:nvSpPr>
          <p:spPr>
            <a:xfrm>
              <a:off x="539552" y="2294978"/>
              <a:ext cx="10801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600" dirty="0" smtClean="0"/>
                <a:t> knihovna</a:t>
              </a:r>
              <a:endParaRPr lang="cs-CZ" sz="1600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2843808" y="1826926"/>
            <a:ext cx="792088" cy="936104"/>
            <a:chOff x="2664125" y="1780709"/>
            <a:chExt cx="792088" cy="936104"/>
          </a:xfrm>
        </p:grpSpPr>
        <p:grpSp>
          <p:nvGrpSpPr>
            <p:cNvPr id="14" name="Skupina 13"/>
            <p:cNvGrpSpPr/>
            <p:nvPr/>
          </p:nvGrpSpPr>
          <p:grpSpPr>
            <a:xfrm>
              <a:off x="2664125" y="1780709"/>
              <a:ext cx="792088" cy="936104"/>
              <a:chOff x="683568" y="1628800"/>
              <a:chExt cx="792088" cy="936104"/>
            </a:xfrm>
          </p:grpSpPr>
          <p:sp>
            <p:nvSpPr>
              <p:cNvPr id="15" name="Obdélník 14"/>
              <p:cNvSpPr/>
              <p:nvPr/>
            </p:nvSpPr>
            <p:spPr>
              <a:xfrm>
                <a:off x="683568" y="1988840"/>
                <a:ext cx="792088" cy="57606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" name="Rovnoramenný trojúhelník 15"/>
              <p:cNvSpPr/>
              <p:nvPr/>
            </p:nvSpPr>
            <p:spPr>
              <a:xfrm>
                <a:off x="683568" y="1628800"/>
                <a:ext cx="792088" cy="360040"/>
              </a:xfrm>
              <a:prstGeom prst="triangl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0" name="TextovéPole 9"/>
            <p:cNvSpPr txBox="1"/>
            <p:nvPr/>
          </p:nvSpPr>
          <p:spPr>
            <a:xfrm>
              <a:off x="2664125" y="2300151"/>
              <a:ext cx="792088" cy="276999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1200" dirty="0" smtClean="0"/>
                <a:t>muzeum</a:t>
              </a:r>
              <a:endParaRPr lang="cs-CZ" sz="1200" dirty="0"/>
            </a:p>
          </p:txBody>
        </p:sp>
      </p:grpSp>
      <p:grpSp>
        <p:nvGrpSpPr>
          <p:cNvPr id="2048" name="Skupina 2047"/>
          <p:cNvGrpSpPr/>
          <p:nvPr/>
        </p:nvGrpSpPr>
        <p:grpSpPr>
          <a:xfrm>
            <a:off x="7164288" y="1827481"/>
            <a:ext cx="936104" cy="936104"/>
            <a:chOff x="7164288" y="1827481"/>
            <a:chExt cx="936104" cy="936104"/>
          </a:xfrm>
        </p:grpSpPr>
        <p:grpSp>
          <p:nvGrpSpPr>
            <p:cNvPr id="11" name="Skupina 10"/>
            <p:cNvGrpSpPr/>
            <p:nvPr/>
          </p:nvGrpSpPr>
          <p:grpSpPr>
            <a:xfrm>
              <a:off x="7164288" y="1827481"/>
              <a:ext cx="792088" cy="936104"/>
              <a:chOff x="683568" y="1628800"/>
              <a:chExt cx="792088" cy="936104"/>
            </a:xfrm>
          </p:grpSpPr>
          <p:sp>
            <p:nvSpPr>
              <p:cNvPr id="12" name="Obdélník 11"/>
              <p:cNvSpPr/>
              <p:nvPr/>
            </p:nvSpPr>
            <p:spPr>
              <a:xfrm>
                <a:off x="683568" y="1988840"/>
                <a:ext cx="792088" cy="576064"/>
              </a:xfrm>
              <a:prstGeom prst="rect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" name="Rovnoramenný trojúhelník 12"/>
              <p:cNvSpPr/>
              <p:nvPr/>
            </p:nvSpPr>
            <p:spPr>
              <a:xfrm>
                <a:off x="683568" y="1628800"/>
                <a:ext cx="792088" cy="360040"/>
              </a:xfrm>
              <a:prstGeom prst="triangle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17" name="TextovéPole 16"/>
            <p:cNvSpPr txBox="1"/>
            <p:nvPr/>
          </p:nvSpPr>
          <p:spPr>
            <a:xfrm>
              <a:off x="7164288" y="2325445"/>
              <a:ext cx="9361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600" dirty="0" smtClean="0"/>
                <a:t>archiv</a:t>
              </a:r>
              <a:endParaRPr lang="cs-CZ" sz="1600" dirty="0"/>
            </a:p>
          </p:txBody>
        </p:sp>
      </p:grpSp>
      <p:sp>
        <p:nvSpPr>
          <p:cNvPr id="18" name="TextovéPole 17"/>
          <p:cNvSpPr txBox="1"/>
          <p:nvPr/>
        </p:nvSpPr>
        <p:spPr>
          <a:xfrm>
            <a:off x="7344308" y="6237312"/>
            <a:ext cx="151216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keramika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685013" y="6237312"/>
            <a:ext cx="151216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písemnosti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05711" y="6202086"/>
            <a:ext cx="151216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obrazy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05711" y="5607365"/>
            <a:ext cx="151216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listiny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944045" y="5621211"/>
            <a:ext cx="1512168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600" dirty="0"/>
              <a:t>k</a:t>
            </a:r>
            <a:r>
              <a:rPr lang="cs-CZ" sz="1600" dirty="0" smtClean="0"/>
              <a:t>osterní nálezy</a:t>
            </a:r>
            <a:endParaRPr lang="cs-CZ" sz="16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851920" y="5607365"/>
            <a:ext cx="151216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oudní spisy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685013" y="5621211"/>
            <a:ext cx="151216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zbraně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365470" y="5607365"/>
            <a:ext cx="151216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sochy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851920" y="6233961"/>
            <a:ext cx="151216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knihy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944045" y="6202086"/>
            <a:ext cx="151216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taré tisky</a:t>
            </a:r>
            <a:endParaRPr lang="cs-CZ" dirty="0"/>
          </a:p>
        </p:txBody>
      </p:sp>
      <p:grpSp>
        <p:nvGrpSpPr>
          <p:cNvPr id="30" name="Skupina 29"/>
          <p:cNvGrpSpPr/>
          <p:nvPr/>
        </p:nvGrpSpPr>
        <p:grpSpPr>
          <a:xfrm>
            <a:off x="5076056" y="1826926"/>
            <a:ext cx="792088" cy="936104"/>
            <a:chOff x="683568" y="1628800"/>
            <a:chExt cx="792088" cy="936104"/>
          </a:xfrm>
        </p:grpSpPr>
        <p:sp>
          <p:nvSpPr>
            <p:cNvPr id="31" name="Obdélník 30"/>
            <p:cNvSpPr/>
            <p:nvPr/>
          </p:nvSpPr>
          <p:spPr>
            <a:xfrm>
              <a:off x="683568" y="1988840"/>
              <a:ext cx="792088" cy="576064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Rovnoramenný trojúhelník 31"/>
            <p:cNvSpPr/>
            <p:nvPr/>
          </p:nvSpPr>
          <p:spPr>
            <a:xfrm>
              <a:off x="683568" y="1628800"/>
              <a:ext cx="792088" cy="360040"/>
            </a:xfrm>
            <a:prstGeom prst="triangl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3" name="TextovéPole 32"/>
          <p:cNvSpPr txBox="1"/>
          <p:nvPr/>
        </p:nvSpPr>
        <p:spPr>
          <a:xfrm>
            <a:off x="5076056" y="2324890"/>
            <a:ext cx="792088" cy="27699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/>
              <a:t>galerie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3638042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979 -0.02939 L 0.72552 -0.3969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757" y="-1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 -0.02916 L 0.05504 -0.4071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-18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684 -0.02939 L 0.32691 -0.3340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-1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135 -0.02107 L -0.35399 -0.3465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67" y="-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858 -0.02939 L -0.30937 -0.3129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06" y="-1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778 -0.02176 L 0.47344 -0.4731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52" y="-2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 -0.03218 L -0.18125 -0.4731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21" y="-2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049 -0.02685 L 0.12639 -0.3523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44" y="-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68 -0.07153 L -0.53541 -0.3627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31" y="-14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684 -0.02639 L -0.38976 -0.404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46" y="-18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dirty="0"/>
              <a:t>Měření času – doplň správně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827584" y="2132856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Žil v letech 1506 – 1538, tedy </a:t>
            </a:r>
            <a:r>
              <a:rPr lang="cs-CZ" dirty="0" smtClean="0"/>
              <a:t>v 16. století</a:t>
            </a:r>
            <a:r>
              <a:rPr lang="cs-CZ" dirty="0"/>
              <a:t>.</a:t>
            </a:r>
          </a:p>
        </p:txBody>
      </p:sp>
      <p:sp>
        <p:nvSpPr>
          <p:cNvPr id="5" name="Ovál 4"/>
          <p:cNvSpPr/>
          <p:nvPr/>
        </p:nvSpPr>
        <p:spPr>
          <a:xfrm>
            <a:off x="3851920" y="2132856"/>
            <a:ext cx="216024" cy="3693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83568" y="2636912"/>
            <a:ext cx="590465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/>
              <a:t>Válčilo se v letech 885 – 889, tedy v </a:t>
            </a:r>
            <a:r>
              <a:rPr lang="cs-CZ" dirty="0" smtClean="0"/>
              <a:t>9. století</a:t>
            </a:r>
            <a:r>
              <a:rPr lang="cs-CZ" dirty="0"/>
              <a:t>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83568" y="3146555"/>
            <a:ext cx="590465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Vládl u nás v 17. století, tedy mezi </a:t>
            </a:r>
            <a:r>
              <a:rPr lang="cs-CZ" dirty="0" smtClean="0"/>
              <a:t>roky 1601 – 1700.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3568" y="3705519"/>
            <a:ext cx="590465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/>
              <a:t>Hrad byl postaven ve 13. století, tedy mezi </a:t>
            </a:r>
            <a:r>
              <a:rPr lang="cs-CZ" dirty="0" smtClean="0"/>
              <a:t>roky 1201 – 1300.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3568" y="4292444"/>
            <a:ext cx="5904656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/>
              <a:t>Já jsem se narodil v </a:t>
            </a:r>
            <a:r>
              <a:rPr lang="cs-CZ" sz="1600" dirty="0" smtClean="0"/>
              <a:t>roce 1995 tedy ve 20.století</a:t>
            </a:r>
            <a:r>
              <a:rPr lang="cs-CZ" sz="1600" dirty="0"/>
              <a:t>, v </a:t>
            </a:r>
            <a:r>
              <a:rPr lang="cs-CZ" sz="1600" dirty="0" smtClean="0"/>
              <a:t>2. tisíciletí</a:t>
            </a:r>
            <a:r>
              <a:rPr lang="cs-CZ" sz="1600" dirty="0"/>
              <a:t>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71194" y="5005619"/>
            <a:ext cx="5904656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1600" dirty="0"/>
              <a:t>Dnes máme </a:t>
            </a:r>
            <a:r>
              <a:rPr lang="cs-CZ" sz="1600" dirty="0" smtClean="0"/>
              <a:t>rok2011, </a:t>
            </a:r>
            <a:r>
              <a:rPr lang="cs-CZ" sz="1600" dirty="0"/>
              <a:t>tedy </a:t>
            </a:r>
            <a:r>
              <a:rPr lang="cs-CZ" sz="1600" dirty="0" smtClean="0"/>
              <a:t>21. století</a:t>
            </a:r>
            <a:r>
              <a:rPr lang="cs-CZ" sz="1600" dirty="0"/>
              <a:t>, </a:t>
            </a:r>
            <a:r>
              <a:rPr lang="cs-CZ" sz="1600" dirty="0" smtClean="0"/>
              <a:t>3. tisíciletí</a:t>
            </a:r>
            <a:r>
              <a:rPr lang="cs-CZ" sz="1600" dirty="0"/>
              <a:t>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83568" y="2132856"/>
            <a:ext cx="590465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4132715" y="2653323"/>
            <a:ext cx="180933" cy="297324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4355976" y="3140968"/>
            <a:ext cx="1296144" cy="369331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5220072" y="3698618"/>
            <a:ext cx="1355778" cy="3693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2987824" y="5005619"/>
            <a:ext cx="216024" cy="33855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3905926" y="5005619"/>
            <a:ext cx="108012" cy="33855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3905926" y="4292444"/>
            <a:ext cx="226789" cy="33855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4950431" y="4292444"/>
            <a:ext cx="144016" cy="33855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95235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37597"/>
            <a:ext cx="8229600" cy="1642194"/>
          </a:xfrm>
        </p:spPr>
        <p:txBody>
          <a:bodyPr>
            <a:noAutofit/>
          </a:bodyPr>
          <a:lstStyle/>
          <a:p>
            <a:r>
              <a:rPr lang="cs-CZ" sz="3200" dirty="0" smtClean="0"/>
              <a:t>Jednotlivé </a:t>
            </a:r>
            <a:r>
              <a:rPr lang="cs-CZ" sz="3200" dirty="0"/>
              <a:t>vývojové stupně člověka seřaď chronologicky a zařaď znalosti, které jsou pro ně charakteristické:</a:t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6062" y="1785106"/>
            <a:ext cx="504056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43808" y="1779791"/>
            <a:ext cx="504056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04048" y="1801020"/>
            <a:ext cx="504056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24328" y="1779791"/>
            <a:ext cx="504056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79512" y="3861048"/>
            <a:ext cx="1641682" cy="276999"/>
          </a:xfrm>
          <a:prstGeom prst="rect">
            <a:avLst/>
          </a:prstGeom>
          <a:solidFill>
            <a:schemeClr val="accent5"/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200" dirty="0" smtClean="0"/>
              <a:t>Člověk dnešního typu</a:t>
            </a:r>
            <a:endParaRPr lang="cs-CZ" sz="1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64288" y="3861048"/>
            <a:ext cx="1641682" cy="276999"/>
          </a:xfrm>
          <a:prstGeom prst="rect">
            <a:avLst/>
          </a:prstGeom>
          <a:solidFill>
            <a:schemeClr val="accent5"/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200" dirty="0" smtClean="0"/>
              <a:t>Člověk zručný</a:t>
            </a:r>
            <a:endParaRPr lang="cs-CZ" sz="1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87263" y="3875276"/>
            <a:ext cx="1641682" cy="276999"/>
          </a:xfrm>
          <a:prstGeom prst="rect">
            <a:avLst/>
          </a:prstGeom>
          <a:solidFill>
            <a:schemeClr val="accent5"/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200" dirty="0" smtClean="0"/>
              <a:t>Člověk rozumný</a:t>
            </a:r>
            <a:endParaRPr lang="cs-CZ" sz="1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39752" y="3875276"/>
            <a:ext cx="1641682" cy="276999"/>
          </a:xfrm>
          <a:prstGeom prst="rect">
            <a:avLst/>
          </a:prstGeom>
          <a:solidFill>
            <a:schemeClr val="accent5"/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200" dirty="0" smtClean="0"/>
              <a:t>Člověk vzpřímený</a:t>
            </a:r>
            <a:endParaRPr lang="cs-CZ" sz="1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82654" y="4934112"/>
            <a:ext cx="1656184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běr plodů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89905" y="5753623"/>
            <a:ext cx="1641682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Luk a šípy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207543" y="5805264"/>
            <a:ext cx="1641682" cy="307777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Věstonická </a:t>
            </a:r>
            <a:r>
              <a:rPr lang="cs-CZ" sz="1400" dirty="0" err="1" smtClean="0"/>
              <a:t>venuše</a:t>
            </a:r>
            <a:endParaRPr lang="cs-CZ" sz="1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716708" y="5753623"/>
            <a:ext cx="1641682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náboženství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527023" y="5805264"/>
            <a:ext cx="1641682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kyj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527023" y="4934112"/>
            <a:ext cx="1641682" cy="52322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Umění uchovat oheň</a:t>
            </a:r>
            <a:endParaRPr lang="cs-CZ" sz="1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716708" y="4934112"/>
            <a:ext cx="1641682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Pěstní klín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207543" y="4934112"/>
            <a:ext cx="1641682" cy="36933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oštěp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80500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396 -0.02014 L 0.73716 -0.356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556" y="-1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194 -0.02223 L -0.01111 -0.3581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-1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82 -0.02223 L -0.0316 -0.3581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-1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194 -0.03055 L -0.77482 -0.3560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53" y="-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906 -0.01528 L -0.02604 -0.3828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-1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82 -0.02662 L -0.0316 -0.3835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-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195 0.00578 L -0.27101 -0.2988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62" y="-1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64 -0.0257 L -0.30712 -0.3722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24" y="-1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125 -0.02963 L 0.71406 -0.4916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757" y="-2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64 -0.02685 L -0.26771 -0.4363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26" y="-2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976 -0.02963 L 0.24097 -0.40764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28" y="-18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64 -0.02245 L -0.03142 -0.3375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-1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Učebnice dějepisu 6. ročník, pravěk a starověk, V. Válková SPN Praha 2006</a:t>
            </a:r>
          </a:p>
          <a:p>
            <a:r>
              <a:rPr lang="cs-CZ" sz="1600" dirty="0"/>
              <a:t>Pracovní sešit – Středověk a raný novověk, 7. roč. </a:t>
            </a:r>
            <a:r>
              <a:rPr lang="cs-CZ" sz="1600"/>
              <a:t>pro ZŠ, SPN Praha 2002</a:t>
            </a:r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151427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210</Words>
  <Application>Microsoft Office PowerPoint</Application>
  <PresentationFormat>Předvádění na obrazovce (4:3)</PresentationFormat>
  <Paragraphs>63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Opakování učiva z 6. ročníku</vt:lpstr>
      <vt:lpstr>Seřaď správně za sebou hlavní epochy lidských dějin</vt:lpstr>
      <vt:lpstr>Přiřaď do těchto domečků jednotlivé historické prameny: </vt:lpstr>
      <vt:lpstr> Měření času – doplň správně</vt:lpstr>
      <vt:lpstr>Jednotlivé vývojové stupně člověka seřaď chronologicky a zařaď znalosti, které jsou pro ně charakteristické: 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U1</cp:lastModifiedBy>
  <cp:revision>23</cp:revision>
  <dcterms:created xsi:type="dcterms:W3CDTF">2011-07-25T13:59:25Z</dcterms:created>
  <dcterms:modified xsi:type="dcterms:W3CDTF">2012-03-03T20:23:38Z</dcterms:modified>
</cp:coreProperties>
</file>