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65" r:id="rId5"/>
    <p:sldId id="259" r:id="rId6"/>
    <p:sldId id="261" r:id="rId7"/>
    <p:sldId id="269" r:id="rId8"/>
    <p:sldId id="264" r:id="rId9"/>
    <p:sldId id="258" r:id="rId10"/>
    <p:sldId id="26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85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moon.felk.cvut.cz/~pjv/Jak/_astro/a740/start.html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gi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0" y="2420888"/>
            <a:ext cx="9144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600" b="1" dirty="0" smtClean="0">
                <a:solidFill>
                  <a:srgbClr val="FF0000"/>
                </a:solidFill>
              </a:rPr>
              <a:t>Fáze Měsíce</a:t>
            </a:r>
            <a:endParaRPr lang="cs-CZ" sz="6600" b="1" dirty="0">
              <a:solidFill>
                <a:srgbClr val="FF0000"/>
              </a:solidFill>
            </a:endParaRPr>
          </a:p>
        </p:txBody>
      </p:sp>
      <p:pic>
        <p:nvPicPr>
          <p:cNvPr id="3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0"/>
            <a:ext cx="575310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0" y="5654080"/>
            <a:ext cx="9144000" cy="1203920"/>
          </a:xfrm>
          <a:prstGeom prst="rect">
            <a:avLst/>
          </a:prstGeom>
        </p:spPr>
        <p:txBody>
          <a:bodyPr>
            <a:normAutofit lnSpcReduction="10000"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Autor: Pavlína</a:t>
            </a:r>
            <a:r>
              <a:rPr kumimoji="0" lang="cs-CZ" sz="1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Čermáková</a:t>
            </a: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Vytvořeno v rámci v projektu „EU peníze školám“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OP VK oblast podpory 1.4 s názvem Zlepšení podmínek pro vzdělávání na základních školách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915816" y="4077072"/>
            <a:ext cx="33975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VY_32_INOVACE_46_</a:t>
            </a:r>
            <a:r>
              <a:rPr lang="cs-CZ" dirty="0" err="1" smtClean="0"/>
              <a:t>Faze</a:t>
            </a:r>
            <a:r>
              <a:rPr lang="cs-CZ" dirty="0" smtClean="0"/>
              <a:t>_</a:t>
            </a:r>
            <a:r>
              <a:rPr lang="cs-CZ" dirty="0" err="1" smtClean="0"/>
              <a:t>Mesice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faze mesi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3" y="1272497"/>
            <a:ext cx="5730767" cy="4699424"/>
          </a:xfrm>
          <a:prstGeom prst="rect">
            <a:avLst/>
          </a:prstGeom>
          <a:noFill/>
        </p:spPr>
      </p:pic>
      <p:sp>
        <p:nvSpPr>
          <p:cNvPr id="2" name="Obdélník 1"/>
          <p:cNvSpPr/>
          <p:nvPr/>
        </p:nvSpPr>
        <p:spPr>
          <a:xfrm>
            <a:off x="0" y="-2462"/>
            <a:ext cx="9144000" cy="89255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sz="2600" b="1" dirty="0"/>
              <a:t>Jedním z prvních astronomických cyklů, kterých si lidé na obloze všimli, bylo vedle střídání dne a noci, střídání měsíčních fází. </a:t>
            </a:r>
          </a:p>
        </p:txBody>
      </p:sp>
      <p:sp>
        <p:nvSpPr>
          <p:cNvPr id="3" name="Obdélník 2"/>
          <p:cNvSpPr/>
          <p:nvPr/>
        </p:nvSpPr>
        <p:spPr>
          <a:xfrm>
            <a:off x="28956" y="1290565"/>
            <a:ext cx="3104487" cy="409342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sz="2600" b="1" dirty="0"/>
              <a:t>Měsíc se nám někdy jeví jako úzký srpek, jindy jako různě zaoblený kotouč a občas jej na obloze nevidíme vůbec. Své podoby prostřídá během tzv. lunace, která trvá přibližně 29,5 </a:t>
            </a:r>
            <a:r>
              <a:rPr lang="cs-CZ" sz="2600" b="1" dirty="0" smtClean="0"/>
              <a:t>dne.</a:t>
            </a:r>
            <a:endParaRPr lang="cs-CZ" sz="26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-44655" y="5993286"/>
            <a:ext cx="9144000" cy="83099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Tento jev souvisí s tím, jakou osvětlenou částí Sluncem je k Zemi natočen.</a:t>
            </a:r>
            <a:endParaRPr lang="cs-CZ" sz="2400" b="1" dirty="0"/>
          </a:p>
        </p:txBody>
      </p:sp>
      <p:sp>
        <p:nvSpPr>
          <p:cNvPr id="5" name="Obdélník 4"/>
          <p:cNvSpPr/>
          <p:nvPr/>
        </p:nvSpPr>
        <p:spPr>
          <a:xfrm>
            <a:off x="3340432" y="1052736"/>
            <a:ext cx="5738197" cy="21976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8572613" y="562395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[1]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TextovéPole 7">
            <a:hlinkClick r:id="rId3"/>
          </p:cNvPr>
          <p:cNvSpPr txBox="1"/>
          <p:nvPr/>
        </p:nvSpPr>
        <p:spPr>
          <a:xfrm>
            <a:off x="7924542" y="6454951"/>
            <a:ext cx="11521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hlinkClick r:id="rId3"/>
              </a:rPr>
              <a:t>animace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87" y="523220"/>
            <a:ext cx="8877300" cy="5505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0" y="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Jednotlivé fáze Měsíce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204864"/>
            <a:ext cx="1038225" cy="1876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18426" y="6165304"/>
            <a:ext cx="8877300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Měsíc je k Zemi přivrácen neosvětlenou částí.</a:t>
            </a:r>
            <a:endParaRPr lang="cs-CZ" sz="3200" b="1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4399029"/>
            <a:ext cx="1476375" cy="158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3580" y="4561820"/>
            <a:ext cx="1314450" cy="146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147402" y="6131136"/>
            <a:ext cx="8848324" cy="49244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600" b="1" dirty="0" smtClean="0"/>
              <a:t>Osvětlená část Měsíce má  z pohledu ze Země tvar písmene D.</a:t>
            </a:r>
            <a:endParaRPr lang="cs-CZ" sz="2600" b="1" dirty="0"/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399029"/>
            <a:ext cx="1352550" cy="149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8447" y="2352501"/>
            <a:ext cx="1057275" cy="158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137075" y="6131136"/>
            <a:ext cx="8848324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Měsíc je k Zemi přivrácen celou osvětlenou částí.</a:t>
            </a:r>
            <a:endParaRPr lang="cs-CZ" sz="3200" b="1" dirty="0"/>
          </a:p>
        </p:txBody>
      </p:sp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008" y="636549"/>
            <a:ext cx="1457325" cy="154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4530" y="523220"/>
            <a:ext cx="133350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108073" y="6148318"/>
            <a:ext cx="8848324" cy="49244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600" b="1" dirty="0" smtClean="0"/>
              <a:t>Osvětlená část Měsíce přivrácená k Zemi má tvar písmene C.</a:t>
            </a:r>
            <a:endParaRPr lang="cs-CZ" sz="2600" b="1" dirty="0"/>
          </a:p>
        </p:txBody>
      </p:sp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581464"/>
            <a:ext cx="1504950" cy="159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extovéPole 15"/>
          <p:cNvSpPr txBox="1"/>
          <p:nvPr/>
        </p:nvSpPr>
        <p:spPr>
          <a:xfrm>
            <a:off x="8572613" y="562395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[2]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381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3" grpId="1" animBg="1"/>
      <p:bldP spid="8" grpId="0" animBg="1"/>
      <p:bldP spid="8" grpId="1" animBg="1"/>
      <p:bldP spid="11" grpId="0" animBg="1"/>
      <p:bldP spid="11" grpId="1" animBg="1"/>
      <p:bldP spid="14" grpId="0" animBg="1"/>
      <p:bldP spid="14" grpId="1" animBg="1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nov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12241" y="65217"/>
            <a:ext cx="1796797" cy="1832735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8740" y="12089"/>
            <a:ext cx="7155548" cy="193899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457200" indent="-457200">
              <a:buAutoNum type="arabicPeriod"/>
            </a:pPr>
            <a:r>
              <a:rPr lang="cs-CZ" sz="2400" b="1" dirty="0" smtClean="0"/>
              <a:t>Nov </a:t>
            </a:r>
            <a:r>
              <a:rPr lang="cs-CZ" sz="2400" b="1" dirty="0" smtClean="0"/>
              <a:t>(stáří 0 dní).</a:t>
            </a:r>
            <a:r>
              <a:rPr lang="cs-CZ" sz="2400" dirty="0" smtClean="0"/>
              <a:t> </a:t>
            </a:r>
            <a:endParaRPr lang="cs-CZ" sz="2400" dirty="0" smtClean="0"/>
          </a:p>
          <a:p>
            <a:r>
              <a:rPr lang="cs-CZ" sz="2400" dirty="0" smtClean="0"/>
              <a:t>Měsíc se nachází </a:t>
            </a:r>
            <a:r>
              <a:rPr lang="cs-CZ" sz="2400" dirty="0" smtClean="0"/>
              <a:t>mezi námi a Sluncem. </a:t>
            </a:r>
            <a:endParaRPr lang="cs-CZ" sz="2400" dirty="0" smtClean="0"/>
          </a:p>
          <a:p>
            <a:r>
              <a:rPr lang="cs-CZ" sz="2400" dirty="0" smtClean="0"/>
              <a:t>Jeho </a:t>
            </a:r>
            <a:r>
              <a:rPr lang="cs-CZ" sz="2400" dirty="0" smtClean="0"/>
              <a:t>osvětlená polokoule v té době míří od Země, takže při pohledu z povrchu naší planety je Měsíc </a:t>
            </a:r>
            <a:r>
              <a:rPr lang="cs-CZ" sz="2400" dirty="0" smtClean="0"/>
              <a:t>přivrácen neosvětlenou částí. </a:t>
            </a:r>
            <a:endParaRPr lang="cs-CZ" sz="2400" dirty="0"/>
          </a:p>
        </p:txBody>
      </p:sp>
      <p:pic>
        <p:nvPicPr>
          <p:cNvPr id="3074" name="Picture 2" descr="http://upload.wikimedia.org/wikipedia/commons/6/6a/Luna_Nuov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636" y="2104642"/>
            <a:ext cx="4365104" cy="4365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7704" y="2084395"/>
            <a:ext cx="4621334" cy="4385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09636" y="6440385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[3]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8604982" y="649143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[4]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4473492" y="2104642"/>
            <a:ext cx="463554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>
                <a:solidFill>
                  <a:schemeClr val="bg1"/>
                </a:solidFill>
              </a:rPr>
              <a:t>Nov v náručí starého měsíce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8604981" y="1715063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[9]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1465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8" grpId="0"/>
      <p:bldP spid="4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srpe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37472"/>
            <a:ext cx="1547664" cy="1532188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0" y="0"/>
            <a:ext cx="7380312" cy="156966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sz="2400" b="1" dirty="0" smtClean="0"/>
              <a:t>2. Dorůstající srpek (stáří 0 až 7,4 dní). </a:t>
            </a:r>
            <a:endParaRPr lang="cs-CZ" sz="2400" b="1" dirty="0" smtClean="0"/>
          </a:p>
          <a:p>
            <a:r>
              <a:rPr lang="cs-CZ" sz="2400" dirty="0" smtClean="0"/>
              <a:t>Po </a:t>
            </a:r>
            <a:r>
              <a:rPr lang="cs-CZ" sz="2400" dirty="0" smtClean="0"/>
              <a:t>novu proto začíná Měsíc „stárnout“. </a:t>
            </a:r>
            <a:endParaRPr lang="cs-CZ" sz="2400" dirty="0" smtClean="0"/>
          </a:p>
          <a:p>
            <a:r>
              <a:rPr lang="cs-CZ" sz="2400" dirty="0" smtClean="0"/>
              <a:t>Na </a:t>
            </a:r>
            <a:r>
              <a:rPr lang="cs-CZ" sz="2400" dirty="0" smtClean="0"/>
              <a:t>obloze se vzdaluje od Slunce a zároveň vidíme stále větší část jeho osvětlené polokoule. </a:t>
            </a:r>
            <a:endParaRPr lang="cs-CZ" sz="2400" dirty="0"/>
          </a:p>
        </p:txBody>
      </p:sp>
      <p:pic>
        <p:nvPicPr>
          <p:cNvPr id="17414" name="Picture 6" descr="první čtv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03588" y="1700808"/>
            <a:ext cx="1558936" cy="1512168"/>
          </a:xfrm>
          <a:prstGeom prst="rect">
            <a:avLst/>
          </a:prstGeom>
          <a:noFill/>
        </p:spPr>
      </p:pic>
      <p:sp>
        <p:nvSpPr>
          <p:cNvPr id="9" name="Obdélník 8"/>
          <p:cNvSpPr/>
          <p:nvPr/>
        </p:nvSpPr>
        <p:spPr>
          <a:xfrm>
            <a:off x="0" y="1916832"/>
            <a:ext cx="7380312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sz="2400" b="1" dirty="0" smtClean="0"/>
              <a:t>3. První čtvrt (stáří 7,4 dní).</a:t>
            </a:r>
            <a:r>
              <a:rPr lang="cs-CZ" sz="2400" dirty="0" smtClean="0"/>
              <a:t> </a:t>
            </a:r>
            <a:endParaRPr lang="cs-CZ" sz="2400" dirty="0" smtClean="0"/>
          </a:p>
          <a:p>
            <a:r>
              <a:rPr lang="cs-CZ" sz="2400" dirty="0" smtClean="0"/>
              <a:t>Měsíc </a:t>
            </a:r>
            <a:r>
              <a:rPr lang="cs-CZ" sz="2400" dirty="0" smtClean="0"/>
              <a:t>má tvar písmene „</a:t>
            </a:r>
            <a:r>
              <a:rPr lang="cs-CZ" sz="2400" i="1" dirty="0" smtClean="0"/>
              <a:t>D</a:t>
            </a:r>
            <a:r>
              <a:rPr lang="cs-CZ" sz="2400" dirty="0" smtClean="0"/>
              <a:t> “.</a:t>
            </a:r>
            <a:endParaRPr lang="cs-CZ" sz="2400" dirty="0"/>
          </a:p>
        </p:txBody>
      </p:sp>
      <p:pic>
        <p:nvPicPr>
          <p:cNvPr id="4098" name="Picture 2" descr="http://media1.mypage.cz/images/media1:4a1eefb98ec93.jpg/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941226"/>
            <a:ext cx="4427983" cy="3916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1" y="649143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[5]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4100" name="Picture 4" descr="http://t1.gstatic.com/images?q=tbn:ANd9GcS1dCTulCFl0GdHzj8Tejf4xFsMPNhdj54IVQYS2Hc8-NoRxOAc983UpVIPEQ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8556" y="3514556"/>
            <a:ext cx="4611822" cy="3068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8576322" y="621418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[6]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8658468" y="138499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[9]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8639944" y="302831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[9]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/>
      <p:bldP spid="11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mesic.astronomie.cz/Images/faze04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304" y="-1"/>
            <a:ext cx="1623708" cy="1656184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0" y="-1"/>
            <a:ext cx="7164288" cy="120032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sz="2400" b="1" dirty="0" smtClean="0"/>
              <a:t>4. Dorůstající měsíc (stáří 7,4 až 14,8 dní).</a:t>
            </a:r>
            <a:r>
              <a:rPr lang="cs-CZ" sz="2400" dirty="0" smtClean="0"/>
              <a:t> </a:t>
            </a:r>
            <a:endParaRPr lang="cs-CZ" sz="2400" dirty="0" smtClean="0"/>
          </a:p>
          <a:p>
            <a:r>
              <a:rPr lang="cs-CZ" sz="2400" dirty="0" smtClean="0"/>
              <a:t>V </a:t>
            </a:r>
            <a:r>
              <a:rPr lang="cs-CZ" sz="2400" dirty="0" smtClean="0"/>
              <a:t>tuto dobu se Měsíc stává nepřehlédnutelnou dominantou nočního nebe.</a:t>
            </a:r>
            <a:endParaRPr lang="cs-CZ" sz="2400" dirty="0"/>
          </a:p>
        </p:txBody>
      </p:sp>
      <p:pic>
        <p:nvPicPr>
          <p:cNvPr id="18436" name="Picture 4" descr="úplně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8648" y="1643607"/>
            <a:ext cx="1623708" cy="1656184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-23664" y="1699092"/>
            <a:ext cx="7092280" cy="120032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sz="2400" b="1" dirty="0" smtClean="0"/>
              <a:t>5. Úplněk (stáří 14,8 dní). </a:t>
            </a:r>
            <a:endParaRPr lang="cs-CZ" sz="2400" b="1" dirty="0" smtClean="0"/>
          </a:p>
          <a:p>
            <a:r>
              <a:rPr lang="cs-CZ" sz="2400" dirty="0" smtClean="0"/>
              <a:t>Měsíc </a:t>
            </a:r>
            <a:r>
              <a:rPr lang="cs-CZ" sz="2400" dirty="0" smtClean="0"/>
              <a:t>je v opozici se Sluncem, čili stojí na obloze přímo naproti naší denní hvězdě. </a:t>
            </a:r>
            <a:endParaRPr lang="cs-CZ" sz="2400" dirty="0"/>
          </a:p>
        </p:txBody>
      </p:sp>
      <p:pic>
        <p:nvPicPr>
          <p:cNvPr id="5122" name="Picture 2" descr="http://images.wordlesstech.com/wp-content/uploads/2010/12/full-moon-frankish-castle-at-aliveri-greece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3068960"/>
            <a:ext cx="5083825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179511" y="630002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[7]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5124" name="Picture 4" descr="http://images.nationalgeographic.com/wpf/media-live/photos/000/124/cache/biggest-full-moon-2010_12423_600x45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0484" y="3789040"/>
            <a:ext cx="3667608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8494036" y="630002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[8]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8632581" y="1345731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[9]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8679984" y="306896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[9]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11" grpId="0"/>
      <p:bldP spid="13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mesic.astronomie.cz/Images/faze06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304" y="20604"/>
            <a:ext cx="1619672" cy="1603477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0" y="0"/>
            <a:ext cx="7092280" cy="120032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sz="2400" b="1" dirty="0" smtClean="0"/>
              <a:t>6. Couvající měsíc (stáří 14,8 až 22,1 dní).</a:t>
            </a:r>
            <a:r>
              <a:rPr lang="cs-CZ" sz="2400" dirty="0" smtClean="0"/>
              <a:t> </a:t>
            </a:r>
            <a:endParaRPr lang="cs-CZ" sz="2400" dirty="0" smtClean="0"/>
          </a:p>
          <a:p>
            <a:r>
              <a:rPr lang="cs-CZ" sz="2400" dirty="0" smtClean="0"/>
              <a:t>Po </a:t>
            </a:r>
            <a:r>
              <a:rPr lang="cs-CZ" sz="2400" dirty="0" smtClean="0"/>
              <a:t>úplňku se hranice světla a stínu objeví u pravého okraje měsíčního kotouče, </a:t>
            </a:r>
            <a:r>
              <a:rPr lang="cs-CZ" sz="2400" dirty="0" smtClean="0"/>
              <a:t>Měsíc </a:t>
            </a:r>
            <a:r>
              <a:rPr lang="cs-CZ" sz="2400" dirty="0" smtClean="0"/>
              <a:t>začne „ubývat“. </a:t>
            </a:r>
            <a:endParaRPr lang="cs-CZ" sz="2400" dirty="0"/>
          </a:p>
        </p:txBody>
      </p:sp>
      <p:pic>
        <p:nvPicPr>
          <p:cNvPr id="4" name="Picture 2" descr="poslední čtv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3" y="2060848"/>
            <a:ext cx="1691681" cy="1725517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0" y="2060848"/>
            <a:ext cx="7092280" cy="156966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sz="2400" b="1" dirty="0" smtClean="0"/>
              <a:t>7. Poslední čtvrt (stáří 22,1 dní).</a:t>
            </a:r>
            <a:r>
              <a:rPr lang="cs-CZ" sz="2400" dirty="0" smtClean="0"/>
              <a:t> </a:t>
            </a:r>
            <a:endParaRPr lang="cs-CZ" sz="2400" dirty="0" smtClean="0"/>
          </a:p>
          <a:p>
            <a:r>
              <a:rPr lang="cs-CZ" sz="2400" dirty="0" smtClean="0"/>
              <a:t>Měsíc </a:t>
            </a:r>
            <a:r>
              <a:rPr lang="cs-CZ" sz="2400" dirty="0" smtClean="0"/>
              <a:t>vychází až kolem půlnoci a zapadá po východu Slunce. Jakmile získá podobu půlměsíce ve tvaru písmene</a:t>
            </a:r>
            <a:r>
              <a:rPr lang="cs-CZ" sz="2400" i="1" dirty="0" smtClean="0"/>
              <a:t> C</a:t>
            </a:r>
            <a:r>
              <a:rPr lang="cs-CZ" sz="2400" dirty="0" smtClean="0"/>
              <a:t>, nastane fáze zvaná poslední čtvrť. </a:t>
            </a:r>
            <a:endParaRPr lang="cs-CZ" sz="2400" dirty="0"/>
          </a:p>
        </p:txBody>
      </p:sp>
      <p:pic>
        <p:nvPicPr>
          <p:cNvPr id="6" name="Picture 4" descr="srpek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99809" y="4206653"/>
            <a:ext cx="1600176" cy="1584176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0" y="4365104"/>
            <a:ext cx="7020272" cy="156966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sz="2400" b="1" dirty="0" smtClean="0"/>
              <a:t>8. Ubývající srpek (stáří 22,1 až 29,5 dní). </a:t>
            </a:r>
            <a:endParaRPr lang="cs-CZ" sz="2400" b="1" dirty="0" smtClean="0"/>
          </a:p>
          <a:p>
            <a:r>
              <a:rPr lang="cs-CZ" sz="2400" dirty="0" smtClean="0"/>
              <a:t>Den </a:t>
            </a:r>
            <a:r>
              <a:rPr lang="cs-CZ" sz="2400" dirty="0" smtClean="0"/>
              <a:t>po dni bude vycházet stále později a brzy zmizí v záři vycházejícího Slunce. Nastane nov a cyklus pravidelných proměn měsíčních fází je opět na začátku.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8604981" y="1715063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[9]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8639944" y="3601699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[9]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648328" y="5771751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[9]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11570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7" grpId="0" animBg="1"/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Základní údaje o DUM</a:t>
            </a:r>
            <a:endParaRPr lang="cs-CZ" dirty="0"/>
          </a:p>
        </p:txBody>
      </p:sp>
      <p:sp>
        <p:nvSpPr>
          <p:cNvPr id="8" name="Zástupný symbol pro text 2"/>
          <p:cNvSpPr txBox="1">
            <a:spLocks/>
          </p:cNvSpPr>
          <p:nvPr/>
        </p:nvSpPr>
        <p:spPr>
          <a:xfrm>
            <a:off x="457200" y="1196752"/>
            <a:ext cx="8229600" cy="4810348"/>
          </a:xfrm>
          <a:prstGeom prst="rect">
            <a:avLst/>
          </a:prstGeom>
        </p:spPr>
        <p:txBody>
          <a:bodyPr/>
          <a:lstStyle/>
          <a:p>
            <a:pPr marL="36576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 smtClean="0"/>
              <a:t>Autor DUM: Pavlína Čermáková, ZŠ Studentská 895, Mnichovo Hradiště</a:t>
            </a:r>
          </a:p>
          <a:p>
            <a:pPr marL="36576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 smtClean="0">
                <a:cs typeface="Times New Roman" pitchFamily="18" charset="0"/>
              </a:rPr>
              <a:t>Období vytvoření DUM: 2. pololetí školního roku 2010/2011</a:t>
            </a:r>
          </a:p>
          <a:p>
            <a:pPr marL="36576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 smtClean="0">
                <a:cs typeface="Times New Roman" pitchFamily="18" charset="0"/>
              </a:rPr>
              <a:t>Ročník: sedmý</a:t>
            </a:r>
          </a:p>
          <a:p>
            <a:pPr marL="36576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 smtClean="0">
                <a:cs typeface="Times New Roman" pitchFamily="18" charset="0"/>
              </a:rPr>
              <a:t>Vzdělávací oblast: Člověk a příroda</a:t>
            </a:r>
          </a:p>
          <a:p>
            <a:pPr marL="36576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 smtClean="0">
                <a:cs typeface="Times New Roman" pitchFamily="18" charset="0"/>
              </a:rPr>
              <a:t>Vzdělávací obor: Fyzika</a:t>
            </a:r>
          </a:p>
          <a:p>
            <a:pPr marL="36576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 smtClean="0">
                <a:cs typeface="Times New Roman" pitchFamily="18" charset="0"/>
              </a:rPr>
              <a:t>Tematický okruh: Optika</a:t>
            </a:r>
          </a:p>
          <a:p>
            <a:pPr marL="36576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 smtClean="0">
                <a:cs typeface="Times New Roman" pitchFamily="18" charset="0"/>
              </a:rPr>
              <a:t>Téma: Fáze Měsíce</a:t>
            </a:r>
          </a:p>
          <a:p>
            <a:pPr marL="36576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>
                <a:cs typeface="Times New Roman" pitchFamily="18" charset="0"/>
              </a:rPr>
              <a:t>DUM byl vytvořen jako doprovodný materiál pro výklad v předmětu </a:t>
            </a:r>
            <a:r>
              <a:rPr lang="cs-CZ" sz="1600" dirty="0" smtClean="0">
                <a:cs typeface="Times New Roman" pitchFamily="18" charset="0"/>
              </a:rPr>
              <a:t>Fyzika v sedmém ročníku ZŠ. Je určen k prezentaci pomocí datového projektoru. </a:t>
            </a:r>
          </a:p>
          <a:p>
            <a:pPr marL="36576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 smtClean="0">
                <a:cs typeface="Times New Roman" pitchFamily="18" charset="0"/>
              </a:rPr>
              <a:t>Lze </a:t>
            </a:r>
            <a:r>
              <a:rPr lang="cs-CZ" sz="1600" smtClean="0">
                <a:cs typeface="Times New Roman" pitchFamily="18" charset="0"/>
              </a:rPr>
              <a:t>ho zaslat </a:t>
            </a:r>
            <a:r>
              <a:rPr lang="cs-CZ" sz="1600" dirty="0" smtClean="0">
                <a:cs typeface="Times New Roman" pitchFamily="18" charset="0"/>
              </a:rPr>
              <a:t>mailem žákům, kteří v době probírání nového</a:t>
            </a:r>
            <a:r>
              <a:rPr lang="cs-CZ" sz="2000" dirty="0" smtClean="0">
                <a:cs typeface="Times New Roman" pitchFamily="18" charset="0"/>
              </a:rPr>
              <a:t> </a:t>
            </a:r>
            <a:r>
              <a:rPr lang="cs-CZ" sz="1600" dirty="0" smtClean="0">
                <a:cs typeface="Times New Roman" pitchFamily="18" charset="0"/>
              </a:rPr>
              <a:t>učiva chyběli.</a:t>
            </a:r>
          </a:p>
          <a:p>
            <a:pPr marL="365125" marR="0" lvl="0" indent="-255588" algn="l" defTabSz="914400" rtl="0" eaLnBrk="0" fontAlgn="base" latinLnBrk="0" hangingPunct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 3" pitchFamily="18" charset="2"/>
              <a:buChar char=""/>
              <a:tabLst/>
              <a:defRPr/>
            </a:pPr>
            <a:endParaRPr kumimoji="0" lang="cs-CZ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0" y="6027003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dirty="0" smtClean="0"/>
              <a:t>Vytvořeno jako DUM do předmětu fyzika na ZŠ Studentská 895, Mnichovo Hradiště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07754743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634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Zdroje:</a:t>
            </a:r>
          </a:p>
          <a:p>
            <a:r>
              <a:rPr lang="cs-CZ" sz="1400" dirty="0" smtClean="0"/>
              <a:t>[1]</a:t>
            </a:r>
          </a:p>
          <a:p>
            <a:r>
              <a:rPr lang="cs-CZ" sz="1400" dirty="0" smtClean="0"/>
              <a:t>http</a:t>
            </a:r>
            <a:r>
              <a:rPr lang="cs-CZ" sz="1400" dirty="0"/>
              <a:t>://www.google.cz/imgres?q=f%C3%A1ze+M%C4%9Bs%C3%ADce&amp;hl=cs&amp;biw=1366&amp;bih=571&amp;gbv=2&amp;tbm=isch&amp;tbnid=n5u8CoVmhXcigM:&amp;imgrefurl=http://mesic.astronomie.cz/faze-mesice.htm&amp;docid=Pu_jrzKaEFf-jM&amp;imgurl=http://</a:t>
            </a:r>
            <a:r>
              <a:rPr lang="cs-CZ" sz="1400" dirty="0" smtClean="0"/>
              <a:t>mesic.astronomie.cz/Images/faze-mesice.jpg&amp;w=589&amp;h=483&amp;ei=SyO9T7jJM4XRsga2ofy_DQ&amp;zoom=1&amp;iact=hc&amp;vpx=130&amp;vpy=271&amp;dur=4618&amp;hovh=203&amp;hovw=248&amp;tx=170&amp;ty=120&amp;sig=101810909943249336466&amp;page=1&amp;tbnh=162&amp;tbnw=198&amp;start=0&amp;ndsp=10&amp;ved=1t:429,r:5,s:0,i:121</a:t>
            </a:r>
          </a:p>
          <a:p>
            <a:r>
              <a:rPr lang="cs-CZ" sz="1400" dirty="0" smtClean="0"/>
              <a:t>[2]</a:t>
            </a:r>
            <a:endParaRPr lang="cs-CZ" sz="1400" dirty="0"/>
          </a:p>
          <a:p>
            <a:r>
              <a:rPr lang="cs-CZ" sz="1400" dirty="0"/>
              <a:t>http://www.google.cz/imgres?q=f%C3%A1ze+M%C4%9Bs%C3%ADce&amp;hl=cs&amp;biw=1366&amp;bih=571&amp;gbv=2&amp;tbm=isch&amp;tbnid=Z3wmIsBKy7xLqM:&amp;imgrefurl=http://astronomia.zcu.cz/planety/zeme/1959-faze-mesice&amp;docid=duR6WFhb50OypM&amp;imgurl=http://</a:t>
            </a:r>
            <a:r>
              <a:rPr lang="cs-CZ" sz="1400" dirty="0" smtClean="0"/>
              <a:t>astronomia.zcu.cz/obr/planety/zeme/mesic/faze01.jpg&amp;w=527&amp;h=342&amp;ei=SyO9T7jJM4XRsga2ofy_DQ&amp;zoom=1&amp;iact=hc&amp;vpx=318&amp;vpy=202&amp;dur=874&amp;hovh=181&amp;hovw=279&amp;tx=174&amp;ty=79&amp;sig=101810909943249336466&amp;page=1&amp;tbnh=147&amp;tbnw=226&amp;start=0&amp;ndsp=10&amp;ved=1t:429,r:1,s:0,i:112</a:t>
            </a:r>
          </a:p>
          <a:p>
            <a:r>
              <a:rPr lang="cs-CZ" sz="1400" dirty="0" smtClean="0"/>
              <a:t>[3]</a:t>
            </a:r>
            <a:endParaRPr lang="cs-CZ" sz="1400" dirty="0"/>
          </a:p>
          <a:p>
            <a:r>
              <a:rPr lang="cs-CZ" sz="1400" dirty="0"/>
              <a:t>http://</a:t>
            </a:r>
            <a:r>
              <a:rPr lang="cs-CZ" sz="1400" dirty="0" smtClean="0"/>
              <a:t>upload.wikimedia.org/wikipedia/commons/6/6a/Luna_Nuova.jpg</a:t>
            </a:r>
          </a:p>
          <a:p>
            <a:r>
              <a:rPr lang="cs-CZ" sz="1400" dirty="0" smtClean="0"/>
              <a:t>[4]</a:t>
            </a:r>
            <a:endParaRPr lang="cs-CZ" sz="1400" dirty="0"/>
          </a:p>
          <a:p>
            <a:r>
              <a:rPr lang="cs-CZ" sz="1400" dirty="0"/>
              <a:t>http://www.google.cz/imgres?q=nov&amp;start=77&amp;hl=cs&amp;gbv=2&amp;biw=1366&amp;bih=571&amp;addh=36&amp;tbm=isch&amp;tbnid=eMaD0U1HczfEZM:&amp;imgrefurl=http://www.astro.cz/apod/ap120324.html&amp;docid=h4tvJfsjGRULmM&amp;imgurl=http://</a:t>
            </a:r>
            <a:r>
              <a:rPr lang="cs-CZ" sz="1400" dirty="0" smtClean="0"/>
              <a:t>antwrp.gsfc.nasa.gov/apod/image/1203/Earthshine_Ghouchkanlu.jpg&amp;w=2000&amp;h=1535&amp;ei=VSy9T7yZJ42Lswalz_mJDg&amp;zoom=1&amp;iact=hc&amp;vpx=1032&amp;vpy=178&amp;dur=3743&amp;hovh=197&amp;hovw=256&amp;tx=154&amp;ty=114&amp;sig=101810909943249336466&amp;page=4&amp;tbnh=127&amp;tbnw=158&amp;ndsp=35&amp;ved=1t:429,r:8,s:77,i:21</a:t>
            </a:r>
          </a:p>
          <a:p>
            <a:r>
              <a:rPr lang="cs-CZ" sz="1400" dirty="0" smtClean="0"/>
              <a:t>[5]</a:t>
            </a:r>
            <a:endParaRPr lang="cs-CZ" sz="1400" dirty="0"/>
          </a:p>
          <a:p>
            <a:r>
              <a:rPr lang="cs-CZ" sz="1400" dirty="0"/>
              <a:t>http://www.google.cz/imgres?q=dor%C5%AFstaj%C3%ADc%C3%AD+srpek+M%C4%9Bs%C3%ADce&amp;hl=cs&amp;gbv=2&amp;biw=1366&amp;bih=571&amp;tbm=isch&amp;tbnid=_CeFpV4gVilwiM:&amp;imgrefurl=http://jiri48.mypage.cz/menu/moje-pozorovani-nocni-oblohy/mesic&amp;docid=KRoXw5hpvCkbmM&amp;imgurl=http://media1.mypage.cz/images/media1:4a1eefb98ec93.jpg/2.jpg&amp;w=1207&amp;h=1068&amp;ei=8y29T7qxF4HAtAa63tzXDQ&amp;zoom=1&amp;iact=hc&amp;vpx=664&amp;vpy=97&amp;dur=1424&amp;hovh=211&amp;hovw=239&amp;tx=150&amp;ty=127&amp;sig=101810909943249336466&amp;page=1&amp;tbnh=115&amp;tbnw=118&amp;start=0&amp;ndsp=23&amp;ved=1t:429,r:12,s:0,i:93</a:t>
            </a:r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[6]</a:t>
            </a:r>
          </a:p>
          <a:p>
            <a:r>
              <a:rPr lang="cs-CZ" sz="1400" dirty="0" smtClean="0"/>
              <a:t>http</a:t>
            </a:r>
            <a:r>
              <a:rPr lang="cs-CZ" sz="1400" dirty="0"/>
              <a:t>://www.google.cz/imgres?q=1.+%C4%8Dtvr%C5%A5+M%C4%9Bs%C3%ADce&amp;hl=cs&amp;gbv=2&amp;biw=1366&amp;bih=571&amp;tbm=isch&amp;tbnid=IHLhyo6RzweBLM:&amp;imgrefurl=http://michal.krause.cz/clanky/fotografovani-mesice-se-dvema-konvertory&amp;docid=CT8s28s5pDpL5M&amp;imgurl=http://</a:t>
            </a:r>
            <a:r>
              <a:rPr lang="cs-CZ" sz="1400" dirty="0" smtClean="0"/>
              <a:t>michal.krause.cz/files/image/4f831ee6292ff5539a000034/post_img_image.jpg&amp;w=600&amp;h=400&amp;ei=li-9T5eqJo3BtAbKv8mSDg&amp;zoom=1&amp;iact=hc&amp;vpx=1021&amp;vpy=191&amp;dur=2468&amp;hovh=183&amp;hovw=275&amp;tx=176&amp;ty=116&amp;sig=101810909943249336466&amp;page=2&amp;tbnh=123&amp;tbnw=161&amp;start=23&amp;ndsp=28&amp;ved=1t:429,r:13,s:23,i:146</a:t>
            </a:r>
          </a:p>
          <a:p>
            <a:r>
              <a:rPr lang="cs-CZ" sz="1400" dirty="0" smtClean="0"/>
              <a:t>[7]</a:t>
            </a:r>
            <a:endParaRPr lang="cs-CZ" sz="1400" dirty="0"/>
          </a:p>
          <a:p>
            <a:r>
              <a:rPr lang="cs-CZ" sz="1400" dirty="0"/>
              <a:t>http://www.google.cz/imgres?q=%C3%BApln%C4%9Bk&amp;start=181&amp;hl=cs&amp;gbv=2&amp;biw=1366&amp;bih=571&amp;addh=36&amp;tbm=isch&amp;tbnid=1zUTM_qoelJF_M:&amp;imgrefurl=http://wordlesstech.com/2010/12/20/full-moon-frankish-castle-at-aliveri-greece/&amp;docid=xS_E4EUOlOjRKM&amp;imgurl=http://</a:t>
            </a:r>
            <a:r>
              <a:rPr lang="cs-CZ" sz="1400" dirty="0" smtClean="0"/>
              <a:t>images.wordlesstech.com/wp-content/uploads/2010/12/full-moon-frankish-castle-at-aliveri-greece1.jpg&amp;w=1400&amp;h=992&amp;ei=mTO9T7S7H4fZsgbf4bCHDg&amp;zoom=1</a:t>
            </a:r>
          </a:p>
          <a:p>
            <a:r>
              <a:rPr lang="cs-CZ" sz="1400" dirty="0" smtClean="0"/>
              <a:t>[8]</a:t>
            </a:r>
            <a:endParaRPr lang="cs-CZ" sz="1400" dirty="0"/>
          </a:p>
          <a:p>
            <a:r>
              <a:rPr lang="cs-CZ" sz="1400" dirty="0"/>
              <a:t>http://www.google.cz/imgres?q=%C3%BApln%C4%9Bk&amp;hl=cs&amp;gbv=2&amp;biw=1366&amp;bih=571&amp;tbm=isch&amp;tbnid=7vjgqzDF6j3VqM:&amp;imgrefurl=http://news.nationalgeographic.com/news/2010/01/100129-biggest-full-moon-2010-mars/&amp;docid=oeQIv3FeabywuM&amp;imgurl=http://</a:t>
            </a:r>
            <a:r>
              <a:rPr lang="cs-CZ" sz="1400" dirty="0" smtClean="0"/>
              <a:t>images.nationalgeographic.com/wpf/media-live/photos/000/124/cache/biggest-full-moon-2010_12423_600x450.jpg&amp;w=573&amp;h=450&amp;ei=YDO9T7iFJofusgahi8XcDQ&amp;zoom=1&amp;iact=hc&amp;vpx=293&amp;vpy=2&amp;dur=6210&amp;hovh=199&amp;hovw=253&amp;tx=167&amp;ty=117&amp;sig=101810909943249336466&amp;page=4&amp;tbnh=123&amp;tbnw=157&amp;start=67&amp;ndsp=29&amp;ved=1t:429,r:1,s:67,i:232</a:t>
            </a:r>
          </a:p>
          <a:p>
            <a:r>
              <a:rPr lang="cs-CZ" sz="1400" dirty="0" smtClean="0"/>
              <a:t>[9] – více obrázků jednotlivých fází nasnímané „</a:t>
            </a:r>
            <a:r>
              <a:rPr lang="cs-CZ" sz="1400" dirty="0" err="1" smtClean="0"/>
              <a:t>prt</a:t>
            </a:r>
            <a:r>
              <a:rPr lang="cs-CZ" sz="1400" dirty="0" smtClean="0"/>
              <a:t> </a:t>
            </a:r>
            <a:r>
              <a:rPr lang="cs-CZ" sz="1400" dirty="0" err="1" smtClean="0"/>
              <a:t>sc</a:t>
            </a:r>
            <a:r>
              <a:rPr lang="cs-CZ" sz="1400" dirty="0" smtClean="0"/>
              <a:t>“ a vyříznuté z webu:</a:t>
            </a:r>
            <a:endParaRPr lang="cs-CZ" sz="1400" dirty="0"/>
          </a:p>
          <a:p>
            <a:r>
              <a:rPr lang="cs-CZ" sz="1400" dirty="0"/>
              <a:t>http://mesic.astronomie.cz/faze-mesice.htm</a:t>
            </a:r>
          </a:p>
        </p:txBody>
      </p:sp>
    </p:spTree>
    <p:extLst>
      <p:ext uri="{BB962C8B-B14F-4D97-AF65-F5344CB8AC3E}">
        <p14:creationId xmlns:p14="http://schemas.microsoft.com/office/powerpoint/2010/main" val="4106011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643</Words>
  <Application>Microsoft Office PowerPoint</Application>
  <PresentationFormat>Předvádění na obrazovce (4:3)</PresentationFormat>
  <Paragraphs>80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Základní údaje o DUM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user</cp:lastModifiedBy>
  <cp:revision>43</cp:revision>
  <dcterms:modified xsi:type="dcterms:W3CDTF">2012-05-23T19:31:29Z</dcterms:modified>
</cp:coreProperties>
</file>