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64" r:id="rId2"/>
  </p:sldMasterIdLst>
  <p:sldIdLst>
    <p:sldId id="294" r:id="rId3"/>
    <p:sldId id="256" r:id="rId4"/>
    <p:sldId id="257" r:id="rId5"/>
    <p:sldId id="259" r:id="rId6"/>
    <p:sldId id="260" r:id="rId7"/>
    <p:sldId id="262" r:id="rId8"/>
    <p:sldId id="263" r:id="rId9"/>
    <p:sldId id="261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9" r:id="rId32"/>
    <p:sldId id="288" r:id="rId33"/>
    <p:sldId id="290" r:id="rId34"/>
    <p:sldId id="291" r:id="rId35"/>
    <p:sldId id="285" r:id="rId36"/>
    <p:sldId id="286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09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405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07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928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431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31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496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762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217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445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566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484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774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482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933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9823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502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7751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6686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0226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6101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3796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716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806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A69A563C-4FB8-4187-9365-ED3FC9FB02EC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BC08F36-57BB-4DE2-94D0-734CAD46DE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5.xml"/><Relationship Id="rId18" Type="http://schemas.openxmlformats.org/officeDocument/2006/relationships/slide" Target="slide19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3.xml"/><Relationship Id="rId7" Type="http://schemas.openxmlformats.org/officeDocument/2006/relationships/slide" Target="slide20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2" Type="http://schemas.openxmlformats.org/officeDocument/2006/relationships/image" Target="../media/image4.png"/><Relationship Id="rId16" Type="http://schemas.openxmlformats.org/officeDocument/2006/relationships/slide" Target="slide17.xml"/><Relationship Id="rId20" Type="http://schemas.openxmlformats.org/officeDocument/2006/relationships/slide" Target="slide22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6.xml"/><Relationship Id="rId32" Type="http://schemas.openxmlformats.org/officeDocument/2006/relationships/slide" Target="slide33.xml"/><Relationship Id="rId5" Type="http://schemas.openxmlformats.org/officeDocument/2006/relationships/slide" Target="slide8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28" Type="http://schemas.openxmlformats.org/officeDocument/2006/relationships/slide" Target="slide35.xml"/><Relationship Id="rId10" Type="http://schemas.openxmlformats.org/officeDocument/2006/relationships/slide" Target="slide10.xml"/><Relationship Id="rId19" Type="http://schemas.openxmlformats.org/officeDocument/2006/relationships/slide" Target="slide21.xml"/><Relationship Id="rId31" Type="http://schemas.openxmlformats.org/officeDocument/2006/relationships/slide" Target="slide32.xml"/><Relationship Id="rId4" Type="http://schemas.openxmlformats.org/officeDocument/2006/relationships/slide" Target="slide4.xml"/><Relationship Id="rId9" Type="http://schemas.openxmlformats.org/officeDocument/2006/relationships/slide" Target="slide11.xml"/><Relationship Id="rId14" Type="http://schemas.openxmlformats.org/officeDocument/2006/relationships/slide" Target="slide14.xml"/><Relationship Id="rId22" Type="http://schemas.openxmlformats.org/officeDocument/2006/relationships/slide" Target="slide25.xml"/><Relationship Id="rId27" Type="http://schemas.openxmlformats.org/officeDocument/2006/relationships/slide" Target="slide28.xml"/><Relationship Id="rId30" Type="http://schemas.openxmlformats.org/officeDocument/2006/relationships/slide" Target="slide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stovezata.praha.eu/" TargetMode="External"/><Relationship Id="rId3" Type="http://schemas.openxmlformats.org/officeDocument/2006/relationships/hyperlink" Target="http://www.panovnici.estranky.cz/" TargetMode="External"/><Relationship Id="rId7" Type="http://schemas.openxmlformats.org/officeDocument/2006/relationships/hyperlink" Target="http://www.detektorweb.cz/" TargetMode="External"/><Relationship Id="rId2" Type="http://schemas.openxmlformats.org/officeDocument/2006/relationships/hyperlink" Target="http://www.digital-guid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last.cz/" TargetMode="External"/><Relationship Id="rId5" Type="http://schemas.openxmlformats.org/officeDocument/2006/relationships/hyperlink" Target="http://asdolany.tym.cz/" TargetMode="External"/><Relationship Id="rId4" Type="http://schemas.openxmlformats.org/officeDocument/2006/relationships/hyperlink" Target="http://rytirmartin.blog.cz/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146338"/>
              </p:ext>
            </p:extLst>
          </p:nvPr>
        </p:nvGraphicFramePr>
        <p:xfrm>
          <a:off x="683568" y="5229200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VY_32_INOVACE_28_S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praotcem Čechem na Říp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170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" y="-155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484784"/>
            <a:ext cx="8229600" cy="3024336"/>
          </a:xfrm>
          <a:ln w="76200">
            <a:solidFill>
              <a:srgbClr val="336600"/>
            </a:solidFill>
          </a:ln>
        </p:spPr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S praotcem Čechem na Říp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>
                <a:latin typeface="Arial Rounded MT Bold" pitchFamily="34" charset="0"/>
              </a:rPr>
              <a:t/>
            </a:r>
            <a:br>
              <a:rPr lang="cs-CZ" dirty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aneb</a:t>
            </a:r>
            <a:endParaRPr lang="cs-CZ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75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spojnice 4"/>
          <p:cNvSpPr/>
          <p:nvPr/>
        </p:nvSpPr>
        <p:spPr>
          <a:xfrm>
            <a:off x="7164288" y="2534103"/>
            <a:ext cx="483294" cy="5138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2" y="36739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9" name="Oval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808152" y="3540805"/>
            <a:ext cx="358775" cy="36036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1" name="Oval 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72420" y="3105377"/>
            <a:ext cx="360363" cy="360362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2" name="Text Box 10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808152" y="3540805"/>
            <a:ext cx="2873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1</a:t>
            </a:r>
          </a:p>
        </p:txBody>
      </p:sp>
      <p:sp>
        <p:nvSpPr>
          <p:cNvPr id="3083" name="Text Box 11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665844" y="3073174"/>
            <a:ext cx="2873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1</a:t>
            </a:r>
          </a:p>
        </p:txBody>
      </p:sp>
      <p:sp>
        <p:nvSpPr>
          <p:cNvPr id="3084" name="Oval 12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1177245" y="3359038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5" name="Oval 13"/>
          <p:cNvSpPr>
            <a:spLocks noChangeArrowheads="1"/>
          </p:cNvSpPr>
          <p:nvPr/>
        </p:nvSpPr>
        <p:spPr bwMode="auto">
          <a:xfrm>
            <a:off x="1032783" y="2925196"/>
            <a:ext cx="360362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6" name="Oval 14"/>
          <p:cNvSpPr>
            <a:spLocks noChangeArrowheads="1"/>
          </p:cNvSpPr>
          <p:nvPr/>
        </p:nvSpPr>
        <p:spPr bwMode="auto">
          <a:xfrm>
            <a:off x="1730375" y="3137126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7" name="Oval 15"/>
          <p:cNvSpPr>
            <a:spLocks noChangeArrowheads="1"/>
          </p:cNvSpPr>
          <p:nvPr/>
        </p:nvSpPr>
        <p:spPr bwMode="auto">
          <a:xfrm>
            <a:off x="2323306" y="2913856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8" name="Oval 16"/>
          <p:cNvSpPr>
            <a:spLocks noChangeArrowheads="1"/>
          </p:cNvSpPr>
          <p:nvPr/>
        </p:nvSpPr>
        <p:spPr bwMode="auto">
          <a:xfrm>
            <a:off x="2716440" y="2733675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9" name="Oval 17"/>
          <p:cNvSpPr>
            <a:spLocks noChangeArrowheads="1"/>
          </p:cNvSpPr>
          <p:nvPr/>
        </p:nvSpPr>
        <p:spPr bwMode="auto">
          <a:xfrm>
            <a:off x="3131840" y="2553494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0" name="Oval 18"/>
          <p:cNvSpPr>
            <a:spLocks noChangeArrowheads="1"/>
          </p:cNvSpPr>
          <p:nvPr/>
        </p:nvSpPr>
        <p:spPr bwMode="auto">
          <a:xfrm>
            <a:off x="3592668" y="2442368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1" name="Oval 19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993625" y="2312194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2" name="Oval 20"/>
          <p:cNvSpPr>
            <a:spLocks noChangeArrowheads="1"/>
          </p:cNvSpPr>
          <p:nvPr/>
        </p:nvSpPr>
        <p:spPr bwMode="auto">
          <a:xfrm>
            <a:off x="4581072" y="2229530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3" name="Oval 21"/>
          <p:cNvSpPr>
            <a:spLocks noChangeArrowheads="1"/>
          </p:cNvSpPr>
          <p:nvPr/>
        </p:nvSpPr>
        <p:spPr bwMode="auto">
          <a:xfrm>
            <a:off x="5061176" y="2353922"/>
            <a:ext cx="358775" cy="36036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4" name="Oval 22"/>
          <p:cNvSpPr>
            <a:spLocks noChangeArrowheads="1"/>
          </p:cNvSpPr>
          <p:nvPr/>
        </p:nvSpPr>
        <p:spPr bwMode="auto">
          <a:xfrm>
            <a:off x="5580856" y="2532176"/>
            <a:ext cx="358775" cy="3603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5" name="Oval 23"/>
          <p:cNvSpPr>
            <a:spLocks noChangeArrowheads="1"/>
          </p:cNvSpPr>
          <p:nvPr/>
        </p:nvSpPr>
        <p:spPr bwMode="auto">
          <a:xfrm>
            <a:off x="6471103" y="2757487"/>
            <a:ext cx="358775" cy="36036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6" name="Oval 24"/>
          <p:cNvSpPr>
            <a:spLocks noChangeArrowheads="1"/>
          </p:cNvSpPr>
          <p:nvPr/>
        </p:nvSpPr>
        <p:spPr bwMode="auto">
          <a:xfrm>
            <a:off x="1478076" y="2714285"/>
            <a:ext cx="360363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7" name="Oval 25"/>
          <p:cNvSpPr>
            <a:spLocks noChangeArrowheads="1"/>
          </p:cNvSpPr>
          <p:nvPr/>
        </p:nvSpPr>
        <p:spPr bwMode="auto">
          <a:xfrm>
            <a:off x="2051720" y="2574130"/>
            <a:ext cx="360362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8" name="Oval 26"/>
          <p:cNvSpPr>
            <a:spLocks noChangeArrowheads="1"/>
          </p:cNvSpPr>
          <p:nvPr/>
        </p:nvSpPr>
        <p:spPr bwMode="auto">
          <a:xfrm>
            <a:off x="2663825" y="2323761"/>
            <a:ext cx="360363" cy="360362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9" name="Oval 27"/>
          <p:cNvSpPr>
            <a:spLocks noChangeArrowheads="1"/>
          </p:cNvSpPr>
          <p:nvPr/>
        </p:nvSpPr>
        <p:spPr bwMode="auto">
          <a:xfrm>
            <a:off x="3095327" y="2086770"/>
            <a:ext cx="360363" cy="360362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0" name="Oval 28"/>
          <p:cNvSpPr>
            <a:spLocks noChangeArrowheads="1"/>
          </p:cNvSpPr>
          <p:nvPr/>
        </p:nvSpPr>
        <p:spPr bwMode="auto">
          <a:xfrm>
            <a:off x="3490615" y="1905115"/>
            <a:ext cx="360362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1" name="Oval 29"/>
          <p:cNvSpPr>
            <a:spLocks noChangeArrowheads="1"/>
          </p:cNvSpPr>
          <p:nvPr/>
        </p:nvSpPr>
        <p:spPr bwMode="auto">
          <a:xfrm>
            <a:off x="3962782" y="1728108"/>
            <a:ext cx="360363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2" name="Oval 30"/>
          <p:cNvSpPr>
            <a:spLocks noChangeArrowheads="1"/>
          </p:cNvSpPr>
          <p:nvPr/>
        </p:nvSpPr>
        <p:spPr bwMode="auto">
          <a:xfrm>
            <a:off x="4607379" y="1739900"/>
            <a:ext cx="360363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3" name="Oval 31"/>
          <p:cNvSpPr>
            <a:spLocks noChangeArrowheads="1"/>
          </p:cNvSpPr>
          <p:nvPr/>
        </p:nvSpPr>
        <p:spPr bwMode="auto">
          <a:xfrm>
            <a:off x="5217319" y="1895248"/>
            <a:ext cx="360362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4" name="Oval 32"/>
          <p:cNvSpPr>
            <a:spLocks noChangeArrowheads="1"/>
          </p:cNvSpPr>
          <p:nvPr/>
        </p:nvSpPr>
        <p:spPr bwMode="auto">
          <a:xfrm>
            <a:off x="5667375" y="2033927"/>
            <a:ext cx="360362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5" name="Oval 33"/>
          <p:cNvSpPr>
            <a:spLocks noChangeArrowheads="1"/>
          </p:cNvSpPr>
          <p:nvPr/>
        </p:nvSpPr>
        <p:spPr bwMode="auto">
          <a:xfrm>
            <a:off x="6402842" y="2312194"/>
            <a:ext cx="360363" cy="360363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6" name="Text Box 34">
            <a:hlinkClick r:id="rId6" action="ppaction://hlinksldjump"/>
          </p:cNvPr>
          <p:cNvSpPr txBox="1">
            <a:spLocks noChangeArrowheads="1"/>
          </p:cNvSpPr>
          <p:nvPr/>
        </p:nvSpPr>
        <p:spPr bwMode="auto">
          <a:xfrm>
            <a:off x="1231220" y="3328194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2</a:t>
            </a:r>
          </a:p>
        </p:txBody>
      </p:sp>
      <p:sp>
        <p:nvSpPr>
          <p:cNvPr id="3107" name="Text Box 35">
            <a:hlinkClick r:id="rId8" action="ppaction://hlinksldjump"/>
          </p:cNvPr>
          <p:cNvSpPr txBox="1">
            <a:spLocks noChangeArrowheads="1"/>
          </p:cNvSpPr>
          <p:nvPr/>
        </p:nvSpPr>
        <p:spPr bwMode="auto">
          <a:xfrm>
            <a:off x="1032783" y="2901836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2</a:t>
            </a:r>
          </a:p>
        </p:txBody>
      </p:sp>
      <p:sp>
        <p:nvSpPr>
          <p:cNvPr id="3108" name="Text Box 36">
            <a:hlinkClick r:id="rId9" action="ppaction://hlinksldjump"/>
          </p:cNvPr>
          <p:cNvSpPr txBox="1">
            <a:spLocks noChangeArrowheads="1"/>
          </p:cNvSpPr>
          <p:nvPr/>
        </p:nvSpPr>
        <p:spPr bwMode="auto">
          <a:xfrm>
            <a:off x="1489982" y="2751477"/>
            <a:ext cx="32573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3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109" name="Text Box 37">
            <a:hlinkClick r:id="rId10" action="ppaction://hlinksldjump"/>
          </p:cNvPr>
          <p:cNvSpPr txBox="1">
            <a:spLocks noChangeArrowheads="1"/>
          </p:cNvSpPr>
          <p:nvPr/>
        </p:nvSpPr>
        <p:spPr bwMode="auto">
          <a:xfrm>
            <a:off x="1725489" y="314166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3</a:t>
            </a:r>
          </a:p>
        </p:txBody>
      </p:sp>
      <p:sp>
        <p:nvSpPr>
          <p:cNvPr id="3111" name="Text Box 39">
            <a:hlinkClick r:id="rId11" action="ppaction://hlinksldjump"/>
          </p:cNvPr>
          <p:cNvSpPr txBox="1">
            <a:spLocks noChangeArrowheads="1"/>
          </p:cNvSpPr>
          <p:nvPr/>
        </p:nvSpPr>
        <p:spPr bwMode="auto">
          <a:xfrm>
            <a:off x="2250157" y="2901836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4</a:t>
            </a:r>
          </a:p>
        </p:txBody>
      </p:sp>
      <p:sp>
        <p:nvSpPr>
          <p:cNvPr id="3112" name="Text Box 40">
            <a:hlinkClick r:id="rId12" action="ppaction://hlinksldjump"/>
          </p:cNvPr>
          <p:cNvSpPr txBox="1">
            <a:spLocks noChangeArrowheads="1"/>
          </p:cNvSpPr>
          <p:nvPr/>
        </p:nvSpPr>
        <p:spPr bwMode="auto">
          <a:xfrm>
            <a:off x="2051720" y="2570956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4</a:t>
            </a:r>
          </a:p>
        </p:txBody>
      </p:sp>
      <p:sp>
        <p:nvSpPr>
          <p:cNvPr id="3113" name="Text Box 41">
            <a:hlinkClick r:id="rId13" action="ppaction://hlinksldjump"/>
          </p:cNvPr>
          <p:cNvSpPr txBox="1">
            <a:spLocks noChangeArrowheads="1"/>
          </p:cNvSpPr>
          <p:nvPr/>
        </p:nvSpPr>
        <p:spPr bwMode="auto">
          <a:xfrm>
            <a:off x="2663825" y="2270126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5</a:t>
            </a:r>
          </a:p>
        </p:txBody>
      </p:sp>
      <p:sp>
        <p:nvSpPr>
          <p:cNvPr id="3114" name="Text Box 42">
            <a:hlinkClick r:id="rId14" action="ppaction://hlinksldjump"/>
          </p:cNvPr>
          <p:cNvSpPr txBox="1">
            <a:spLocks noChangeArrowheads="1"/>
          </p:cNvSpPr>
          <p:nvPr/>
        </p:nvSpPr>
        <p:spPr bwMode="auto">
          <a:xfrm>
            <a:off x="2743654" y="2783452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5</a:t>
            </a:r>
          </a:p>
        </p:txBody>
      </p:sp>
      <p:sp>
        <p:nvSpPr>
          <p:cNvPr id="3115" name="Text Box 43">
            <a:hlinkClick r:id="rId15" action="ppaction://hlinksldjump"/>
          </p:cNvPr>
          <p:cNvSpPr txBox="1">
            <a:spLocks noChangeArrowheads="1"/>
          </p:cNvSpPr>
          <p:nvPr/>
        </p:nvSpPr>
        <p:spPr bwMode="auto">
          <a:xfrm>
            <a:off x="3131840" y="2574019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6</a:t>
            </a:r>
          </a:p>
        </p:txBody>
      </p:sp>
      <p:sp>
        <p:nvSpPr>
          <p:cNvPr id="3116" name="Text Box 44">
            <a:hlinkClick r:id="rId16" action="ppaction://hlinksldjump"/>
          </p:cNvPr>
          <p:cNvSpPr txBox="1">
            <a:spLocks noChangeArrowheads="1"/>
          </p:cNvSpPr>
          <p:nvPr/>
        </p:nvSpPr>
        <p:spPr bwMode="auto">
          <a:xfrm>
            <a:off x="3131840" y="2086770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6</a:t>
            </a:r>
          </a:p>
        </p:txBody>
      </p:sp>
      <p:sp>
        <p:nvSpPr>
          <p:cNvPr id="3117" name="Text Box 45">
            <a:hlinkClick r:id="rId17" action="ppaction://hlinksldjump"/>
          </p:cNvPr>
          <p:cNvSpPr txBox="1">
            <a:spLocks noChangeArrowheads="1"/>
          </p:cNvSpPr>
          <p:nvPr/>
        </p:nvSpPr>
        <p:spPr bwMode="auto">
          <a:xfrm>
            <a:off x="3592668" y="2456656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7</a:t>
            </a:r>
          </a:p>
        </p:txBody>
      </p:sp>
      <p:sp>
        <p:nvSpPr>
          <p:cNvPr id="3118" name="Text Box 46">
            <a:hlinkClick r:id="rId18" action="ppaction://hlinksldjump"/>
          </p:cNvPr>
          <p:cNvSpPr txBox="1">
            <a:spLocks noChangeArrowheads="1"/>
          </p:cNvSpPr>
          <p:nvPr/>
        </p:nvSpPr>
        <p:spPr bwMode="auto">
          <a:xfrm>
            <a:off x="3490615" y="1900238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7</a:t>
            </a:r>
          </a:p>
        </p:txBody>
      </p:sp>
      <p:sp>
        <p:nvSpPr>
          <p:cNvPr id="3119" name="Text Box 47">
            <a:hlinkClick r:id="rId19" action="ppaction://hlinksldjump"/>
          </p:cNvPr>
          <p:cNvSpPr txBox="1">
            <a:spLocks noChangeArrowheads="1"/>
          </p:cNvSpPr>
          <p:nvPr/>
        </p:nvSpPr>
        <p:spPr bwMode="auto">
          <a:xfrm>
            <a:off x="3962782" y="1721758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8</a:t>
            </a:r>
          </a:p>
        </p:txBody>
      </p:sp>
      <p:sp>
        <p:nvSpPr>
          <p:cNvPr id="3120" name="Text Box 48">
            <a:hlinkClick r:id="rId7" action="ppaction://hlinksldjump"/>
          </p:cNvPr>
          <p:cNvSpPr txBox="1">
            <a:spLocks noChangeArrowheads="1"/>
          </p:cNvSpPr>
          <p:nvPr/>
        </p:nvSpPr>
        <p:spPr bwMode="auto">
          <a:xfrm>
            <a:off x="3981038" y="2255837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8</a:t>
            </a:r>
          </a:p>
        </p:txBody>
      </p:sp>
      <p:sp>
        <p:nvSpPr>
          <p:cNvPr id="3121" name="Text Box 49">
            <a:hlinkClick r:id="rId20" action="ppaction://hlinksldjump"/>
          </p:cNvPr>
          <p:cNvSpPr txBox="1">
            <a:spLocks noChangeArrowheads="1"/>
          </p:cNvSpPr>
          <p:nvPr/>
        </p:nvSpPr>
        <p:spPr bwMode="auto">
          <a:xfrm>
            <a:off x="4598535" y="2273300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9</a:t>
            </a:r>
          </a:p>
        </p:txBody>
      </p:sp>
      <p:sp>
        <p:nvSpPr>
          <p:cNvPr id="3122" name="Text Box 50">
            <a:hlinkClick r:id="rId21" action="ppaction://hlinksldjump"/>
          </p:cNvPr>
          <p:cNvSpPr txBox="1">
            <a:spLocks noChangeArrowheads="1"/>
          </p:cNvSpPr>
          <p:nvPr/>
        </p:nvSpPr>
        <p:spPr bwMode="auto">
          <a:xfrm>
            <a:off x="4630057" y="1736726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9</a:t>
            </a:r>
          </a:p>
        </p:txBody>
      </p:sp>
      <p:sp>
        <p:nvSpPr>
          <p:cNvPr id="3123" name="Text Box 51">
            <a:hlinkClick r:id="rId22" action="ppaction://hlinksldjump"/>
          </p:cNvPr>
          <p:cNvSpPr txBox="1">
            <a:spLocks noChangeArrowheads="1"/>
          </p:cNvSpPr>
          <p:nvPr/>
        </p:nvSpPr>
        <p:spPr bwMode="auto">
          <a:xfrm>
            <a:off x="5150644" y="1858848"/>
            <a:ext cx="4270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10</a:t>
            </a:r>
          </a:p>
        </p:txBody>
      </p:sp>
      <p:sp>
        <p:nvSpPr>
          <p:cNvPr id="3124" name="Text Box 52">
            <a:hlinkClick r:id="rId23" action="ppaction://hlinksldjump"/>
          </p:cNvPr>
          <p:cNvSpPr txBox="1">
            <a:spLocks noChangeArrowheads="1"/>
          </p:cNvSpPr>
          <p:nvPr/>
        </p:nvSpPr>
        <p:spPr bwMode="auto">
          <a:xfrm>
            <a:off x="5003800" y="2400640"/>
            <a:ext cx="4270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10</a:t>
            </a:r>
          </a:p>
        </p:txBody>
      </p:sp>
      <p:sp>
        <p:nvSpPr>
          <p:cNvPr id="3125" name="Text Box 53">
            <a:hlinkClick r:id="rId24" action="ppaction://hlinksldjump"/>
          </p:cNvPr>
          <p:cNvSpPr txBox="1">
            <a:spLocks noChangeArrowheads="1"/>
          </p:cNvSpPr>
          <p:nvPr/>
        </p:nvSpPr>
        <p:spPr bwMode="auto">
          <a:xfrm>
            <a:off x="5600019" y="2492375"/>
            <a:ext cx="3905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11</a:t>
            </a:r>
          </a:p>
        </p:txBody>
      </p:sp>
      <p:sp>
        <p:nvSpPr>
          <p:cNvPr id="3126" name="Text Box 54">
            <a:hlinkClick r:id="rId25" action="ppaction://hlinksldjump"/>
          </p:cNvPr>
          <p:cNvSpPr txBox="1">
            <a:spLocks noChangeArrowheads="1"/>
          </p:cNvSpPr>
          <p:nvPr/>
        </p:nvSpPr>
        <p:spPr bwMode="auto">
          <a:xfrm>
            <a:off x="5667375" y="2033927"/>
            <a:ext cx="3905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11</a:t>
            </a:r>
          </a:p>
        </p:txBody>
      </p:sp>
      <p:sp>
        <p:nvSpPr>
          <p:cNvPr id="3127" name="Text Box 55">
            <a:hlinkClick r:id="rId26" action="ppaction://hlinksldjump"/>
          </p:cNvPr>
          <p:cNvSpPr txBox="1">
            <a:spLocks noChangeArrowheads="1"/>
          </p:cNvSpPr>
          <p:nvPr/>
        </p:nvSpPr>
        <p:spPr bwMode="auto">
          <a:xfrm>
            <a:off x="6402842" y="2339860"/>
            <a:ext cx="4270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12</a:t>
            </a:r>
          </a:p>
        </p:txBody>
      </p:sp>
      <p:sp>
        <p:nvSpPr>
          <p:cNvPr id="3128" name="Text Box 56">
            <a:hlinkClick r:id="rId27" action="ppaction://hlinksldjump"/>
          </p:cNvPr>
          <p:cNvSpPr txBox="1">
            <a:spLocks noChangeArrowheads="1"/>
          </p:cNvSpPr>
          <p:nvPr/>
        </p:nvSpPr>
        <p:spPr bwMode="auto">
          <a:xfrm>
            <a:off x="6402841" y="2783682"/>
            <a:ext cx="4270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>
                <a:latin typeface="Comic Sans MS" pitchFamily="66" charset="0"/>
              </a:rPr>
              <a:t>12</a:t>
            </a:r>
          </a:p>
        </p:txBody>
      </p:sp>
      <p:sp>
        <p:nvSpPr>
          <p:cNvPr id="3130" name="WordArt 58"/>
          <p:cNvSpPr>
            <a:spLocks noChangeArrowheads="1" noChangeShapeType="1" noTextEdit="1"/>
          </p:cNvSpPr>
          <p:nvPr/>
        </p:nvSpPr>
        <p:spPr bwMode="auto">
          <a:xfrm>
            <a:off x="395288" y="144463"/>
            <a:ext cx="8208962" cy="83661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F66"/>
                    </a:gs>
                    <a:gs pos="50000">
                      <a:srgbClr val="FF9933"/>
                    </a:gs>
                    <a:gs pos="100000">
                      <a:srgbClr val="FFFF66"/>
                    </a:gs>
                  </a:gsLst>
                  <a:lin ang="5400000" scaled="1"/>
                </a:gradFill>
                <a:latin typeface="Comic Sans MS"/>
              </a:rPr>
              <a:t>Poznáš českou historii ?</a:t>
            </a:r>
            <a:endParaRPr lang="cs-CZ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FFFF66"/>
                  </a:gs>
                  <a:gs pos="50000">
                    <a:srgbClr val="FF9933"/>
                  </a:gs>
                  <a:gs pos="100000">
                    <a:srgbClr val="FFFF66"/>
                  </a:gs>
                </a:gsLst>
                <a:lin ang="5400000" scaled="1"/>
              </a:gradFill>
              <a:latin typeface="Comic Sans MS"/>
            </a:endParaRPr>
          </a:p>
        </p:txBody>
      </p:sp>
      <p:sp>
        <p:nvSpPr>
          <p:cNvPr id="3131" name="Oval 59"/>
          <p:cNvSpPr>
            <a:spLocks noChangeArrowheads="1"/>
          </p:cNvSpPr>
          <p:nvPr/>
        </p:nvSpPr>
        <p:spPr bwMode="auto">
          <a:xfrm>
            <a:off x="192213" y="5807075"/>
            <a:ext cx="360363" cy="3587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32" name="Oval 60"/>
          <p:cNvSpPr>
            <a:spLocks noChangeArrowheads="1"/>
          </p:cNvSpPr>
          <p:nvPr/>
        </p:nvSpPr>
        <p:spPr bwMode="auto">
          <a:xfrm>
            <a:off x="215354" y="6237288"/>
            <a:ext cx="360363" cy="3587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33" name="Text Box 61"/>
          <p:cNvSpPr txBox="1">
            <a:spLocks noChangeArrowheads="1"/>
          </p:cNvSpPr>
          <p:nvPr/>
        </p:nvSpPr>
        <p:spPr bwMode="auto">
          <a:xfrm>
            <a:off x="735013" y="5686425"/>
            <a:ext cx="8842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i="1">
                <a:latin typeface="Comic Sans MS" pitchFamily="66" charset="0"/>
              </a:rPr>
              <a:t>Tým 1</a:t>
            </a:r>
          </a:p>
        </p:txBody>
      </p:sp>
      <p:sp>
        <p:nvSpPr>
          <p:cNvPr id="3134" name="Text Box 62"/>
          <p:cNvSpPr txBox="1">
            <a:spLocks noChangeArrowheads="1"/>
          </p:cNvSpPr>
          <p:nvPr/>
        </p:nvSpPr>
        <p:spPr bwMode="auto">
          <a:xfrm>
            <a:off x="684213" y="6230938"/>
            <a:ext cx="8842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i="1">
                <a:latin typeface="Comic Sans MS" pitchFamily="66" charset="0"/>
              </a:rPr>
              <a:t>Tým 2</a:t>
            </a:r>
          </a:p>
        </p:txBody>
      </p:sp>
      <p:sp>
        <p:nvSpPr>
          <p:cNvPr id="3136" name="AutoShape 64">
            <a:hlinkClick r:id="rId28" action="ppaction://hlinksldjump"/>
          </p:cNvPr>
          <p:cNvSpPr>
            <a:spLocks noChangeArrowheads="1"/>
          </p:cNvSpPr>
          <p:nvPr/>
        </p:nvSpPr>
        <p:spPr bwMode="auto">
          <a:xfrm>
            <a:off x="8248877" y="5734050"/>
            <a:ext cx="792162" cy="863600"/>
          </a:xfrm>
          <a:prstGeom prst="verticalScroll">
            <a:avLst>
              <a:gd name="adj" fmla="val 12500"/>
            </a:avLst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38" name="Text Box 66"/>
          <p:cNvSpPr txBox="1">
            <a:spLocks noChangeArrowheads="1"/>
          </p:cNvSpPr>
          <p:nvPr/>
        </p:nvSpPr>
        <p:spPr bwMode="auto">
          <a:xfrm>
            <a:off x="7823882" y="5451475"/>
            <a:ext cx="12239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i="1" dirty="0">
                <a:latin typeface="Comic Sans MS" pitchFamily="66" charset="0"/>
              </a:rPr>
              <a:t>Pravidla hry</a:t>
            </a:r>
          </a:p>
        </p:txBody>
      </p:sp>
      <p:sp>
        <p:nvSpPr>
          <p:cNvPr id="3139" name="Text Box 67"/>
          <p:cNvSpPr txBox="1">
            <a:spLocks noChangeArrowheads="1"/>
          </p:cNvSpPr>
          <p:nvPr/>
        </p:nvSpPr>
        <p:spPr bwMode="auto">
          <a:xfrm>
            <a:off x="2987675" y="4941888"/>
            <a:ext cx="2053767" cy="369332"/>
          </a:xfrm>
          <a:prstGeom prst="rect">
            <a:avLst/>
          </a:prstGeom>
          <a:gradFill rotWithShape="1">
            <a:gsLst>
              <a:gs pos="0">
                <a:srgbClr val="FFFF66"/>
              </a:gs>
              <a:gs pos="50000">
                <a:srgbClr val="FF9933"/>
              </a:gs>
              <a:gs pos="100000">
                <a:srgbClr val="FFFF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 smtClean="0">
                <a:latin typeface="Comic Sans MS" pitchFamily="66" charset="0"/>
              </a:rPr>
              <a:t>klikni </a:t>
            </a:r>
            <a:r>
              <a:rPr lang="cs-CZ" i="1" dirty="0">
                <a:latin typeface="Comic Sans MS" pitchFamily="66" charset="0"/>
              </a:rPr>
              <a:t>na políčko 1</a:t>
            </a:r>
          </a:p>
        </p:txBody>
      </p:sp>
      <p:sp>
        <p:nvSpPr>
          <p:cNvPr id="3142" name="Oval 70">
            <a:hlinkClick r:id="rId29" action="ppaction://hlinksldjump"/>
          </p:cNvPr>
          <p:cNvSpPr>
            <a:spLocks noChangeArrowheads="1"/>
          </p:cNvSpPr>
          <p:nvPr/>
        </p:nvSpPr>
        <p:spPr bwMode="auto">
          <a:xfrm>
            <a:off x="8532813" y="3141663"/>
            <a:ext cx="468312" cy="4318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>
                <a:latin typeface="Comic Sans MS" pitchFamily="66" charset="0"/>
              </a:rPr>
              <a:t>Cíl</a:t>
            </a:r>
          </a:p>
        </p:txBody>
      </p:sp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827088" y="6734175"/>
            <a:ext cx="7572375" cy="1238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900" i="1" dirty="0">
              <a:latin typeface="Calibri" pitchFamily="34" charset="0"/>
              <a:cs typeface="Arial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3359038"/>
            <a:ext cx="432048" cy="1323439"/>
          </a:xfrm>
          <a:prstGeom prst="rect">
            <a:avLst/>
          </a:prstGeom>
          <a:solidFill>
            <a:srgbClr val="00B05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START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68" name="Oval 59">
            <a:hlinkClick r:id="rId30" action="ppaction://hlinksldjump"/>
          </p:cNvPr>
          <p:cNvSpPr>
            <a:spLocks noChangeArrowheads="1"/>
          </p:cNvSpPr>
          <p:nvPr/>
        </p:nvSpPr>
        <p:spPr bwMode="auto">
          <a:xfrm>
            <a:off x="7048860" y="3030765"/>
            <a:ext cx="360363" cy="3587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69" name="Oval 59">
            <a:hlinkClick r:id="rId31" action="ppaction://hlinksldjump"/>
          </p:cNvPr>
          <p:cNvSpPr>
            <a:spLocks noChangeArrowheads="1"/>
          </p:cNvSpPr>
          <p:nvPr/>
        </p:nvSpPr>
        <p:spPr bwMode="auto">
          <a:xfrm>
            <a:off x="7823882" y="3268549"/>
            <a:ext cx="360363" cy="3587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0" name="Oval 60">
            <a:hlinkClick r:id="rId32" action="ppaction://hlinksldjump"/>
          </p:cNvPr>
          <p:cNvSpPr>
            <a:spLocks noChangeArrowheads="1"/>
          </p:cNvSpPr>
          <p:nvPr/>
        </p:nvSpPr>
        <p:spPr bwMode="auto">
          <a:xfrm>
            <a:off x="8004063" y="2819627"/>
            <a:ext cx="360363" cy="3587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1" name="Oval 60">
            <a:hlinkClick r:id="rId29" action="ppaction://hlinksldjump"/>
          </p:cNvPr>
          <p:cNvSpPr>
            <a:spLocks noChangeArrowheads="1"/>
          </p:cNvSpPr>
          <p:nvPr/>
        </p:nvSpPr>
        <p:spPr bwMode="auto">
          <a:xfrm>
            <a:off x="7205683" y="2535691"/>
            <a:ext cx="360363" cy="358775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6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WordArt 4"/>
          <p:cNvSpPr>
            <a:spLocks noChangeArrowheads="1" noChangeShapeType="1" noTextEdit="1"/>
          </p:cNvSpPr>
          <p:nvPr/>
        </p:nvSpPr>
        <p:spPr bwMode="auto">
          <a:xfrm>
            <a:off x="827088" y="1412875"/>
            <a:ext cx="7129462" cy="381635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chemeClr val="folHlink"/>
                    </a:gs>
                    <a:gs pos="100000">
                      <a:srgbClr val="009900"/>
                    </a:gs>
                  </a:gsLst>
                  <a:lin ang="5400000" scaled="1"/>
                </a:gradFill>
                <a:latin typeface="Comic Sans MS"/>
              </a:rPr>
              <a:t>Správně!</a:t>
            </a:r>
          </a:p>
        </p:txBody>
      </p:sp>
      <p:sp>
        <p:nvSpPr>
          <p:cNvPr id="6149" name="Text Box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916238" y="5516563"/>
            <a:ext cx="3384550" cy="396875"/>
          </a:xfrm>
          <a:prstGeom prst="rect">
            <a:avLst/>
          </a:prstGeom>
          <a:gradFill rotWithShape="1">
            <a:gsLst>
              <a:gs pos="0">
                <a:srgbClr val="FFFF66"/>
              </a:gs>
              <a:gs pos="50000">
                <a:srgbClr val="FF9933"/>
              </a:gs>
              <a:gs pos="100000">
                <a:srgbClr val="FFFF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dirty="0">
                <a:latin typeface="Comic Sans MS" pitchFamily="66" charset="0"/>
              </a:rPr>
              <a:t>Zpět </a:t>
            </a:r>
            <a:r>
              <a:rPr lang="cs-CZ" sz="2000" dirty="0" smtClean="0">
                <a:latin typeface="Comic Sans MS" pitchFamily="66" charset="0"/>
              </a:rPr>
              <a:t>na Říp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82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WordArt 4"/>
          <p:cNvSpPr>
            <a:spLocks noChangeArrowheads="1" noChangeShapeType="1" noTextEdit="1"/>
          </p:cNvSpPr>
          <p:nvPr/>
        </p:nvSpPr>
        <p:spPr bwMode="auto">
          <a:xfrm>
            <a:off x="827088" y="1412875"/>
            <a:ext cx="7129462" cy="381635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99FF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atin typeface="Comic Sans MS"/>
              </a:rPr>
              <a:t>Bohužel!</a:t>
            </a:r>
          </a:p>
        </p:txBody>
      </p:sp>
      <p:sp>
        <p:nvSpPr>
          <p:cNvPr id="7173" name="Text Box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916238" y="5516563"/>
            <a:ext cx="3384550" cy="396875"/>
          </a:xfrm>
          <a:prstGeom prst="rect">
            <a:avLst/>
          </a:prstGeom>
          <a:gradFill rotWithShape="1">
            <a:gsLst>
              <a:gs pos="0">
                <a:srgbClr val="FFFF66"/>
              </a:gs>
              <a:gs pos="50000">
                <a:srgbClr val="FF9933"/>
              </a:gs>
              <a:gs pos="100000">
                <a:srgbClr val="FFFF66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dirty="0">
                <a:latin typeface="Comic Sans MS" pitchFamily="66" charset="0"/>
              </a:rPr>
              <a:t>Zpět </a:t>
            </a:r>
            <a:r>
              <a:rPr lang="cs-CZ" sz="2000" dirty="0" smtClean="0">
                <a:latin typeface="Comic Sans MS" pitchFamily="66" charset="0"/>
              </a:rPr>
              <a:t>na Říp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99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323850" y="188913"/>
            <a:ext cx="8569325" cy="16557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900113" y="692150"/>
            <a:ext cx="6506909" cy="461665"/>
          </a:xfrm>
          <a:prstGeom prst="rect">
            <a:avLst/>
          </a:prstGeom>
          <a:solidFill>
            <a:srgbClr val="FF993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1. </a:t>
            </a:r>
            <a:r>
              <a:rPr lang="cs-CZ" sz="2400" dirty="0" smtClean="0">
                <a:latin typeface="Comic Sans MS" pitchFamily="66" charset="0"/>
              </a:rPr>
              <a:t>Bořivoj přijal křesťanství z Velké Moravy: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126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671887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ANO</a:t>
            </a:r>
            <a:endParaRPr lang="cs-CZ" sz="1600" b="1" dirty="0">
              <a:latin typeface="Comic Sans MS" pitchFamily="66" charset="0"/>
            </a:endParaRPr>
          </a:p>
        </p:txBody>
      </p:sp>
      <p:sp>
        <p:nvSpPr>
          <p:cNvPr id="5127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003800" y="4292600"/>
            <a:ext cx="3744913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600" b="1" dirty="0" smtClean="0">
                <a:latin typeface="Comic Sans MS" pitchFamily="66" charset="0"/>
              </a:rPr>
              <a:t>NE</a:t>
            </a:r>
            <a:endParaRPr lang="cs-CZ" sz="16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12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AutoShape 7"/>
          <p:cNvSpPr>
            <a:spLocks noChangeArrowheads="1"/>
          </p:cNvSpPr>
          <p:nvPr/>
        </p:nvSpPr>
        <p:spPr bwMode="auto">
          <a:xfrm>
            <a:off x="179388" y="188913"/>
            <a:ext cx="8713787" cy="16557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1813258" y="620713"/>
            <a:ext cx="580960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2. </a:t>
            </a:r>
            <a:r>
              <a:rPr lang="cs-CZ" sz="2400" dirty="0" smtClean="0">
                <a:latin typeface="Comic Sans MS" pitchFamily="66" charset="0"/>
              </a:rPr>
              <a:t>Víš, kde byl zavražděn svatý Václav ?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201" name="AutoShape 9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600" dirty="0" smtClean="0">
                <a:latin typeface="Comic Sans MS" pitchFamily="66" charset="0"/>
              </a:rPr>
              <a:t>Vyšehrad – u kostela Petra a Pavla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8202" name="AutoShape 10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U kostela ve Staré Boleslavi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031" y="1749425"/>
            <a:ext cx="32385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087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AutoShape 5"/>
          <p:cNvSpPr>
            <a:spLocks noChangeArrowheads="1"/>
          </p:cNvSpPr>
          <p:nvPr/>
        </p:nvSpPr>
        <p:spPr bwMode="auto">
          <a:xfrm>
            <a:off x="323850" y="188913"/>
            <a:ext cx="8569325" cy="16557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877636" y="692150"/>
            <a:ext cx="546175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1. </a:t>
            </a:r>
            <a:r>
              <a:rPr lang="cs-CZ" sz="2400" dirty="0" smtClean="0">
                <a:latin typeface="Comic Sans MS" pitchFamily="66" charset="0"/>
              </a:rPr>
              <a:t>Sídlo prvních Přemyslovců bylo na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102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3131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Levém Hradci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103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Libici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876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323850" y="188913"/>
            <a:ext cx="8569325" cy="16557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671887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Ludmila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9223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003800" y="4292600"/>
            <a:ext cx="3744913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Drahomíra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2218921" y="620713"/>
            <a:ext cx="514115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2. </a:t>
            </a:r>
            <a:r>
              <a:rPr lang="cs-CZ" sz="2400" dirty="0" smtClean="0">
                <a:latin typeface="Comic Sans MS" pitchFamily="66" charset="0"/>
              </a:rPr>
              <a:t>Babičkou svatého </a:t>
            </a:r>
            <a:r>
              <a:rPr lang="cs-CZ" sz="2400" dirty="0">
                <a:latin typeface="Comic Sans MS" pitchFamily="66" charset="0"/>
              </a:rPr>
              <a:t>V</a:t>
            </a:r>
            <a:r>
              <a:rPr lang="cs-CZ" sz="2400" dirty="0" smtClean="0">
                <a:latin typeface="Comic Sans MS" pitchFamily="66" charset="0"/>
              </a:rPr>
              <a:t>áclava byla : 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999" y="1840483"/>
            <a:ext cx="2105025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602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179388" y="188913"/>
            <a:ext cx="8713787" cy="16557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938608" y="549275"/>
            <a:ext cx="678262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3. </a:t>
            </a:r>
            <a:r>
              <a:rPr lang="cs-CZ" sz="2400" dirty="0" smtClean="0">
                <a:latin typeface="Comic Sans MS" pitchFamily="66" charset="0"/>
              </a:rPr>
              <a:t>Boleslav I. nechal razit první mince. Byly to: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246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Pražské groše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247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>
                <a:latin typeface="Comic Sans MS" pitchFamily="66" charset="0"/>
              </a:rPr>
              <a:t>D</a:t>
            </a:r>
            <a:r>
              <a:rPr lang="cs-CZ" sz="2400" dirty="0" smtClean="0">
                <a:latin typeface="Comic Sans MS" pitchFamily="66" charset="0"/>
              </a:rPr>
              <a:t>enáry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793" y="220486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276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AutoShape 4"/>
          <p:cNvSpPr>
            <a:spLocks noChangeArrowheads="1"/>
          </p:cNvSpPr>
          <p:nvPr/>
        </p:nvSpPr>
        <p:spPr bwMode="auto">
          <a:xfrm>
            <a:off x="323850" y="188913"/>
            <a:ext cx="8569325" cy="16557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6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671887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Levém Hradci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1270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003800" y="4292600"/>
            <a:ext cx="3744913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Libici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2568070" y="549275"/>
            <a:ext cx="417614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3. </a:t>
            </a:r>
            <a:r>
              <a:rPr lang="cs-CZ" sz="2400" dirty="0" smtClean="0">
                <a:latin typeface="Comic Sans MS" pitchFamily="66" charset="0"/>
              </a:rPr>
              <a:t>Rod Slavníkovců sídlil na :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74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AutoShape 4"/>
          <p:cNvSpPr>
            <a:spLocks noChangeArrowheads="1"/>
          </p:cNvSpPr>
          <p:nvPr/>
        </p:nvSpPr>
        <p:spPr bwMode="auto">
          <a:xfrm>
            <a:off x="179388" y="188913"/>
            <a:ext cx="8713787" cy="16557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977590" y="549275"/>
            <a:ext cx="676339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4. </a:t>
            </a:r>
            <a:r>
              <a:rPr lang="cs-CZ" sz="2400" dirty="0" smtClean="0">
                <a:latin typeface="Comic Sans MS" pitchFamily="66" charset="0"/>
              </a:rPr>
              <a:t>Boleslav II. založil biskupství v Praze roku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294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973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295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416971" y="4308422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937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4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AutoShape 4"/>
          <p:cNvSpPr>
            <a:spLocks noChangeArrowheads="1"/>
          </p:cNvSpPr>
          <p:nvPr/>
        </p:nvSpPr>
        <p:spPr bwMode="auto">
          <a:xfrm>
            <a:off x="323850" y="188913"/>
            <a:ext cx="8569325" cy="16557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1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23850" y="4508500"/>
            <a:ext cx="36718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Pšovanů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3318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003800" y="4437063"/>
            <a:ext cx="3744913" cy="2160587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Slavníkovců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1836896" y="549275"/>
            <a:ext cx="568136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4. </a:t>
            </a:r>
            <a:r>
              <a:rPr lang="cs-CZ" sz="2400" dirty="0" smtClean="0">
                <a:latin typeface="Comic Sans MS" pitchFamily="66" charset="0"/>
              </a:rPr>
              <a:t>První český biskup pocházel z rodu :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066" y="1855561"/>
            <a:ext cx="1632891" cy="24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864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AutoShape 5"/>
          <p:cNvSpPr>
            <a:spLocks noChangeArrowheads="1"/>
          </p:cNvSpPr>
          <p:nvPr/>
        </p:nvSpPr>
        <p:spPr bwMode="auto">
          <a:xfrm>
            <a:off x="179388" y="188913"/>
            <a:ext cx="8713787" cy="16557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2046572" y="549275"/>
            <a:ext cx="466986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5. </a:t>
            </a:r>
            <a:r>
              <a:rPr lang="cs-CZ" sz="2400" dirty="0" smtClean="0">
                <a:latin typeface="Comic Sans MS" pitchFamily="66" charset="0"/>
              </a:rPr>
              <a:t>Oldřich měl jediného syna s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5367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Boženou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5368" name="AutoShape 8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Jitkou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444" y="1844673"/>
            <a:ext cx="3515673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30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AutoShape 5"/>
          <p:cNvSpPr>
            <a:spLocks noChangeArrowheads="1"/>
          </p:cNvSpPr>
          <p:nvPr/>
        </p:nvSpPr>
        <p:spPr bwMode="auto">
          <a:xfrm>
            <a:off x="323850" y="0"/>
            <a:ext cx="8569325" cy="4508500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0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23850" y="4508500"/>
            <a:ext cx="36718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Oldřich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6391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003800" y="4437063"/>
            <a:ext cx="3744913" cy="2160587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Břetislav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827088" y="692150"/>
            <a:ext cx="79216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5. </a:t>
            </a:r>
            <a:r>
              <a:rPr lang="cs-CZ" sz="2400" dirty="0" smtClean="0">
                <a:latin typeface="Comic Sans MS" pitchFamily="66" charset="0"/>
              </a:rPr>
              <a:t>Ostatky svatého Vojtěcha přivezl z Polska kníže :</a:t>
            </a:r>
            <a:endParaRPr lang="cs-CZ" sz="20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59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179388" y="188913"/>
            <a:ext cx="8713787" cy="2952750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39750" y="908050"/>
            <a:ext cx="8208963" cy="1969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6. </a:t>
            </a:r>
            <a:r>
              <a:rPr lang="cs-CZ" sz="2400" dirty="0" smtClean="0">
                <a:latin typeface="Comic Sans MS" pitchFamily="66" charset="0"/>
              </a:rPr>
              <a:t>Poznáš, o který dokument se jedná ?</a:t>
            </a:r>
          </a:p>
          <a:p>
            <a:pPr algn="ctr"/>
            <a:endParaRPr lang="cs-CZ" sz="1400" i="1" dirty="0" smtClean="0">
              <a:latin typeface="Comic Sans MS" pitchFamily="66" charset="0"/>
            </a:endParaRPr>
          </a:p>
          <a:p>
            <a:pPr algn="ctr"/>
            <a:r>
              <a:rPr lang="cs-CZ" sz="1200" dirty="0"/>
              <a:t>Proto my přihlížejíce k přeslavným službám oddanosti, které veškerý lid český od dávného času věrně i oddaně prokazoval císařství římskému a že jasný král jejich Otakar od začátku mezi jinými knížaty zvláště před ostatními nás zvolil císařem a při naší volbě ustavičně a užitečně setrval: jako náš milý strýc, dobré paměti král Filip, poradiv se se všemi knížaty, svým privilegiem ustanovil, i my jej králem ustanovujeme a potvrzujeme a tak posvátné a důstojné ustanovení schvalujeme a království České štědře a beze všeho vymáhání peněz i obvyklé spravedlnosti našeho dvora jemu a jeho nástupcům navěky propůjčujeme, chtějíce, aby kdokoliv od nich bude zvolen králem, k nám nebo našim nástupcům přijel a náležitým způsobem odznaky královské přijal. Také povolujeme, aby on a jeho nástupcově drželi všecky hranice, které zmíněnému království patří, ať by jakkoliv byly odcizeny.</a:t>
            </a:r>
            <a:endParaRPr lang="cs-CZ" sz="1200" dirty="0">
              <a:latin typeface="Comic Sans MS" pitchFamily="66" charset="0"/>
            </a:endParaRPr>
          </a:p>
        </p:txBody>
      </p:sp>
      <p:sp>
        <p:nvSpPr>
          <p:cNvPr id="17415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Dekreta</a:t>
            </a:r>
            <a:r>
              <a:rPr lang="cs-CZ" sz="2400" dirty="0" smtClean="0">
                <a:latin typeface="Comic Sans MS" pitchFamily="66" charset="0"/>
              </a:rPr>
              <a:t> Břetislavova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7416" name="AutoShape 8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Zlatá bula sicilská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558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7" name="AutoShape 5"/>
          <p:cNvSpPr>
            <a:spLocks noChangeArrowheads="1"/>
          </p:cNvSpPr>
          <p:nvPr/>
        </p:nvSpPr>
        <p:spPr bwMode="auto">
          <a:xfrm>
            <a:off x="323850" y="188913"/>
            <a:ext cx="8424863" cy="1799927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438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23850" y="4508500"/>
            <a:ext cx="36718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>
                <a:latin typeface="Comic Sans MS" pitchFamily="66" charset="0"/>
              </a:rPr>
              <a:t>Ano</a:t>
            </a:r>
          </a:p>
        </p:txBody>
      </p:sp>
      <p:sp>
        <p:nvSpPr>
          <p:cNvPr id="18439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003800" y="4437063"/>
            <a:ext cx="3744913" cy="2160587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>
                <a:latin typeface="Comic Sans MS" pitchFamily="66" charset="0"/>
              </a:rPr>
              <a:t>Ne</a:t>
            </a: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684213" y="836613"/>
            <a:ext cx="790733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6. </a:t>
            </a:r>
            <a:r>
              <a:rPr lang="cs-CZ" sz="2400" dirty="0" smtClean="0">
                <a:latin typeface="Comic Sans MS" pitchFamily="66" charset="0"/>
              </a:rPr>
              <a:t>Přemysl Otakar I. zvolil nový znak českého království. Byl to tento znak ?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878" y="1915780"/>
            <a:ext cx="1808806" cy="251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989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AutoShape 4"/>
          <p:cNvSpPr>
            <a:spLocks noChangeArrowheads="1"/>
          </p:cNvSpPr>
          <p:nvPr/>
        </p:nvSpPr>
        <p:spPr bwMode="auto">
          <a:xfrm>
            <a:off x="179388" y="188913"/>
            <a:ext cx="8569325" cy="2160587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539750" y="908050"/>
            <a:ext cx="820896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7. </a:t>
            </a:r>
            <a:r>
              <a:rPr lang="cs-CZ" sz="2400" dirty="0" smtClean="0">
                <a:latin typeface="Comic Sans MS" pitchFamily="66" charset="0"/>
              </a:rPr>
              <a:t>Prvním českým králem byl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462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Vratislav II.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9463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Vladislav II.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18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323850" y="188913"/>
            <a:ext cx="8424863" cy="1727919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48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dirty="0" smtClean="0">
                <a:latin typeface="Comic Sans MS" pitchFamily="66" charset="0"/>
              </a:rPr>
              <a:t>Přemysl Otakar II.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20486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572000" y="4221163"/>
            <a:ext cx="4248150" cy="2303462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dirty="0" smtClean="0">
                <a:latin typeface="Comic Sans MS" pitchFamily="66" charset="0"/>
              </a:rPr>
              <a:t>Přemysl Otakar I.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684213" y="836613"/>
            <a:ext cx="790733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7. </a:t>
            </a:r>
            <a:r>
              <a:rPr lang="cs-CZ" sz="2400" dirty="0" smtClean="0">
                <a:latin typeface="Comic Sans MS" pitchFamily="66" charset="0"/>
              </a:rPr>
              <a:t>Prvním králem, který tento titul získal dědičně byl :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236" y="1810148"/>
            <a:ext cx="2033289" cy="2411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864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684213" y="188913"/>
            <a:ext cx="8066087" cy="1341437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611188" y="404813"/>
            <a:ext cx="820896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8. </a:t>
            </a:r>
            <a:r>
              <a:rPr lang="cs-CZ" sz="2400" dirty="0" smtClean="0">
                <a:latin typeface="Comic Sans MS" pitchFamily="66" charset="0"/>
              </a:rPr>
              <a:t>Pražské groše se razily v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512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Jáchymově </a:t>
            </a:r>
            <a:endParaRPr lang="cs-CZ" sz="2000" dirty="0">
              <a:latin typeface="Comic Sans MS" pitchFamily="66" charset="0"/>
            </a:endParaRPr>
          </a:p>
          <a:p>
            <a:pPr algn="ctr">
              <a:buFont typeface="Wingdings" pitchFamily="2" charset="2"/>
              <a:buNone/>
            </a:pPr>
            <a:endParaRPr lang="cs-CZ" sz="2000" dirty="0">
              <a:latin typeface="Comic Sans MS" pitchFamily="66" charset="0"/>
            </a:endParaRPr>
          </a:p>
        </p:txBody>
      </p:sp>
      <p:sp>
        <p:nvSpPr>
          <p:cNvPr id="21513" name="AutoShape 9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Kutné Hoře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114" y="1988029"/>
            <a:ext cx="3869110" cy="1978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580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AutoShape 4"/>
          <p:cNvSpPr>
            <a:spLocks noChangeArrowheads="1"/>
          </p:cNvSpPr>
          <p:nvPr/>
        </p:nvSpPr>
        <p:spPr bwMode="auto">
          <a:xfrm>
            <a:off x="323850" y="188913"/>
            <a:ext cx="8064500" cy="1584325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533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královským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2534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572000" y="4221163"/>
            <a:ext cx="4248150" cy="2303462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poddanským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684213" y="620713"/>
            <a:ext cx="79073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8. </a:t>
            </a:r>
            <a:r>
              <a:rPr lang="cs-CZ" sz="2400" dirty="0" smtClean="0">
                <a:latin typeface="Comic Sans MS" pitchFamily="66" charset="0"/>
              </a:rPr>
              <a:t>Kutná Hora byla  městem :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33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7" name="AutoShape 5"/>
          <p:cNvSpPr>
            <a:spLocks noChangeArrowheads="1"/>
          </p:cNvSpPr>
          <p:nvPr/>
        </p:nvSpPr>
        <p:spPr bwMode="auto">
          <a:xfrm>
            <a:off x="684212" y="188913"/>
            <a:ext cx="8280276" cy="2879725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971550" y="692150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9. </a:t>
            </a:r>
            <a:r>
              <a:rPr lang="cs-CZ" sz="2400" dirty="0" smtClean="0">
                <a:latin typeface="Comic Sans MS" pitchFamily="66" charset="0"/>
              </a:rPr>
              <a:t>Přemyslovci získaly polskou korunu vymřením rodu: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559" name="AutoShape 7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Slavníkovců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3560" name="AutoShape 8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err="1">
                <a:latin typeface="Comic Sans MS" pitchFamily="66" charset="0"/>
              </a:rPr>
              <a:t>P</a:t>
            </a:r>
            <a:r>
              <a:rPr lang="cs-CZ" sz="2000" dirty="0" err="1" smtClean="0">
                <a:latin typeface="Comic Sans MS" pitchFamily="66" charset="0"/>
              </a:rPr>
              <a:t>iastovců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88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AutoShape 5"/>
          <p:cNvSpPr>
            <a:spLocks noChangeArrowheads="1"/>
          </p:cNvSpPr>
          <p:nvPr/>
        </p:nvSpPr>
        <p:spPr bwMode="auto">
          <a:xfrm>
            <a:off x="323850" y="188913"/>
            <a:ext cx="8064500" cy="1584325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2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Arpádovců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4583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572000" y="4221163"/>
            <a:ext cx="4248150" cy="2303462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Rurikovců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684213" y="620713"/>
            <a:ext cx="790733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9. Přemyslovci získali uherskou korunu vymřením rodu: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02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AutoShape 4"/>
          <p:cNvSpPr>
            <a:spLocks noChangeArrowheads="1"/>
          </p:cNvSpPr>
          <p:nvPr/>
        </p:nvSpPr>
        <p:spPr bwMode="auto">
          <a:xfrm>
            <a:off x="684213" y="188913"/>
            <a:ext cx="7848600" cy="18716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971550" y="692150"/>
            <a:ext cx="76327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10. </a:t>
            </a:r>
            <a:r>
              <a:rPr lang="cs-CZ" sz="2400" dirty="0" smtClean="0">
                <a:latin typeface="Comic Sans MS" pitchFamily="66" charset="0"/>
              </a:rPr>
              <a:t>Králem cizincem byl nazýván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606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Přemysl Otakar II.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5607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Jan Lucemburský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6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AutoShape 4"/>
          <p:cNvSpPr>
            <a:spLocks noChangeArrowheads="1"/>
          </p:cNvSpPr>
          <p:nvPr/>
        </p:nvSpPr>
        <p:spPr bwMode="auto">
          <a:xfrm>
            <a:off x="323850" y="188913"/>
            <a:ext cx="8351838" cy="20875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62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ANO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6630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572000" y="4221163"/>
            <a:ext cx="4248150" cy="2303462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NE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684213" y="620713"/>
            <a:ext cx="790733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10. </a:t>
            </a:r>
            <a:r>
              <a:rPr lang="cs-CZ" sz="2400" dirty="0" smtClean="0">
                <a:latin typeface="Comic Sans MS" pitchFamily="66" charset="0"/>
              </a:rPr>
              <a:t>Václav IV. a  Zikmund pocházeli z dynastie Lucemburků ?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52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AutoShape 4"/>
          <p:cNvSpPr>
            <a:spLocks noChangeArrowheads="1"/>
          </p:cNvSpPr>
          <p:nvPr/>
        </p:nvSpPr>
        <p:spPr bwMode="auto">
          <a:xfrm>
            <a:off x="684213" y="188913"/>
            <a:ext cx="7848600" cy="18716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971550" y="692150"/>
            <a:ext cx="76327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11. </a:t>
            </a:r>
            <a:r>
              <a:rPr lang="cs-CZ" sz="2400" dirty="0" smtClean="0">
                <a:latin typeface="Comic Sans MS" pitchFamily="66" charset="0"/>
              </a:rPr>
              <a:t>Husitské nepokoje vypukly za vlády krále: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654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Zikmunda 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7655" name="AutoShap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292725" y="4292600"/>
            <a:ext cx="34559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Václava IV.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38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AutoShape 4"/>
          <p:cNvSpPr>
            <a:spLocks noChangeArrowheads="1"/>
          </p:cNvSpPr>
          <p:nvPr/>
        </p:nvSpPr>
        <p:spPr bwMode="auto">
          <a:xfrm>
            <a:off x="323850" y="188913"/>
            <a:ext cx="8351838" cy="20875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677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1. </a:t>
            </a:r>
            <a:r>
              <a:rPr lang="cs-CZ" sz="2000" dirty="0">
                <a:latin typeface="Comic Sans MS" pitchFamily="66" charset="0"/>
              </a:rPr>
              <a:t>p</a:t>
            </a:r>
            <a:r>
              <a:rPr lang="cs-CZ" sz="2000" dirty="0" smtClean="0">
                <a:latin typeface="Comic Sans MS" pitchFamily="66" charset="0"/>
              </a:rPr>
              <a:t>ražskou defenestrací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8678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572000" y="4221163"/>
            <a:ext cx="4248150" cy="2303462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Upálením mistra Jana Husa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684213" y="981075"/>
            <a:ext cx="79073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11. </a:t>
            </a:r>
            <a:r>
              <a:rPr lang="cs-CZ" sz="2400" dirty="0" smtClean="0">
                <a:latin typeface="Comic Sans MS" pitchFamily="66" charset="0"/>
              </a:rPr>
              <a:t>Husitské revoluční hnutí začalo :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94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684213" y="188913"/>
            <a:ext cx="7848600" cy="1871662"/>
          </a:xfrm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1000624" y="698500"/>
            <a:ext cx="7632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omic Sans MS" pitchFamily="66" charset="0"/>
              </a:rPr>
              <a:t>12. </a:t>
            </a:r>
            <a:r>
              <a:rPr lang="cs-CZ" sz="2400" dirty="0" smtClean="0">
                <a:latin typeface="Comic Sans MS" pitchFamily="66" charset="0"/>
              </a:rPr>
              <a:t>Dynastie Jagellonců vymřela v Čechách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704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Ludvíkem Jagellonským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9705" name="AutoShape 9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716463" y="4292600"/>
            <a:ext cx="4032250" cy="2016125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Vladislavem Jagellonským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89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323850" y="188913"/>
            <a:ext cx="8280400" cy="1439862"/>
          </a:xfrm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2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9204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U Moháče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30726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572000" y="4221163"/>
            <a:ext cx="4248150" cy="2303462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Na Moravském poli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611188" y="476250"/>
            <a:ext cx="820896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6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12. Dynastie Habsburků v Čechách nastoupila po bitvě : 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16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Grp="1" noChangeArrowheads="1"/>
          </p:cNvSpPr>
          <p:nvPr>
            <p:ph type="title"/>
          </p:nvPr>
        </p:nvSpPr>
        <p:spPr bwMode="auto"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13. </a:t>
            </a:r>
            <a:r>
              <a:rPr lang="cs-CZ" sz="2400" dirty="0" err="1" smtClean="0">
                <a:latin typeface="Comic Sans MS" pitchFamily="66" charset="0"/>
              </a:rPr>
              <a:t>Fredegarova</a:t>
            </a:r>
            <a:r>
              <a:rPr lang="cs-CZ" sz="2400" dirty="0" smtClean="0">
                <a:latin typeface="Comic Sans MS" pitchFamily="66" charset="0"/>
              </a:rPr>
              <a:t> kronika popisuje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Sámovu říši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6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932040" y="439395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Vládu 1. Přemyslovců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813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Grp="1" noChangeArrowheads="1"/>
          </p:cNvSpPr>
          <p:nvPr>
            <p:ph type="title"/>
          </p:nvPr>
        </p:nvSpPr>
        <p:spPr bwMode="auto"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13. Autorem první české kroniky byl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92045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Kosmas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6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788024" y="4371829"/>
            <a:ext cx="3960812" cy="2303463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dirty="0" smtClean="0">
                <a:latin typeface="Comic Sans MS" pitchFamily="66" charset="0"/>
              </a:rPr>
              <a:t>Dalimil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25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5288" y="43656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gotického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5" name="AutoShape 6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788024" y="4337025"/>
            <a:ext cx="3744912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FF66"/>
              </a:gs>
              <a:gs pos="100000">
                <a:srgbClr val="FF9933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románského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7" name="AutoShape 5"/>
          <p:cNvSpPr>
            <a:spLocks noGrp="1" noChangeArrowheads="1"/>
          </p:cNvSpPr>
          <p:nvPr>
            <p:ph type="title"/>
          </p:nvPr>
        </p:nvSpPr>
        <p:spPr bwMode="auto">
          <a:prstGeom prst="horizontalScroll">
            <a:avLst>
              <a:gd name="adj" fmla="val 12500"/>
            </a:avLst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14. Tato stavba patří do  uměleckého slohu :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348" y="1412776"/>
            <a:ext cx="4139354" cy="2752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892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>
            <a:spLocks noGrp="1" noChangeArrowheads="1"/>
          </p:cNvSpPr>
          <p:nvPr>
            <p:ph type="title"/>
          </p:nvPr>
        </p:nvSpPr>
        <p:spPr bwMode="auto">
          <a:prstGeom prst="horizontalScroll">
            <a:avLst>
              <a:gd name="adj" fmla="val 12500"/>
            </a:avLst>
          </a:prstGeom>
          <a:solidFill>
            <a:srgbClr val="FF9933"/>
          </a:solidFill>
          <a:ln w="9525">
            <a:solidFill>
              <a:schemeClr val="tx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norm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14. České korunovační klenoty jsou uloženy 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23850" y="4508500"/>
            <a:ext cx="36718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Na Karlštejně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6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797219" y="4474829"/>
            <a:ext cx="3671888" cy="2160588"/>
          </a:xfrm>
          <a:prstGeom prst="horizont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100000">
                <a:srgbClr val="FFFF66"/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Font typeface="Wingdings" pitchFamily="2" charset="2"/>
              <a:buNone/>
            </a:pPr>
            <a:r>
              <a:rPr lang="cs-CZ" sz="2000" dirty="0" smtClean="0">
                <a:latin typeface="Comic Sans MS" pitchFamily="66" charset="0"/>
              </a:rPr>
              <a:t>Na Pražském hradě</a:t>
            </a:r>
            <a:endParaRPr lang="cs-CZ" sz="2000" dirty="0">
              <a:latin typeface="Comic Sans MS" pitchFamily="66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59924"/>
            <a:ext cx="5322168" cy="3066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179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http://www.digital-guide.cz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http://www.panovnici.estranky.cz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http://rytirmartin.blog.cz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http://asdolany.tym.cz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http://vlast.cz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http://www.detektorweb.cz/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http://stovezata.praha.eu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5055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1692275" y="260350"/>
            <a:ext cx="5903913" cy="6192838"/>
          </a:xfrm>
          <a:prstGeom prst="verticalScroll">
            <a:avLst>
              <a:gd name="adj" fmla="val 12500"/>
            </a:avLst>
          </a:pr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2484438" y="1125538"/>
            <a:ext cx="4319587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cs-CZ" dirty="0">
                <a:solidFill>
                  <a:srgbClr val="FFFF99"/>
                </a:solidFill>
                <a:latin typeface="Comic Sans MS" pitchFamily="66" charset="0"/>
              </a:rPr>
              <a:t>Hry se účastní dva týmy.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dirty="0">
                <a:solidFill>
                  <a:srgbClr val="FFFF99"/>
                </a:solidFill>
                <a:latin typeface="Comic Sans MS" pitchFamily="66" charset="0"/>
              </a:rPr>
              <a:t>Za každou správnou odpověď se postupuje </a:t>
            </a:r>
            <a:r>
              <a:rPr lang="cs-CZ" dirty="0" smtClean="0">
                <a:solidFill>
                  <a:srgbClr val="FFFF99"/>
                </a:solidFill>
                <a:latin typeface="Comic Sans MS" pitchFamily="66" charset="0"/>
              </a:rPr>
              <a:t>na Řípu vpřed</a:t>
            </a:r>
            <a:r>
              <a:rPr lang="cs-CZ" dirty="0">
                <a:solidFill>
                  <a:srgbClr val="FFFF99"/>
                </a:solidFill>
                <a:latin typeface="Comic Sans MS" pitchFamily="66" charset="0"/>
              </a:rPr>
              <a:t>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dirty="0">
                <a:solidFill>
                  <a:srgbClr val="FFFF99"/>
                </a:solidFill>
                <a:latin typeface="Comic Sans MS" pitchFamily="66" charset="0"/>
              </a:rPr>
              <a:t>Pokud tým odpoví špatně, má „stop“ na jedno kolo.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dirty="0">
                <a:solidFill>
                  <a:srgbClr val="FFFF99"/>
                </a:solidFill>
                <a:latin typeface="Comic Sans MS" pitchFamily="66" charset="0"/>
              </a:rPr>
              <a:t>Pokud odpoví špatně oba týmy, „stopka“ se anuluje.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cs-CZ" dirty="0">
                <a:solidFill>
                  <a:srgbClr val="FFFF99"/>
                </a:solidFill>
                <a:latin typeface="Comic Sans MS" pitchFamily="66" charset="0"/>
              </a:rPr>
              <a:t>Vyhrává tým, který dříve  </a:t>
            </a:r>
            <a:r>
              <a:rPr lang="cs-CZ" dirty="0" smtClean="0">
                <a:solidFill>
                  <a:srgbClr val="FFFF99"/>
                </a:solidFill>
                <a:latin typeface="Comic Sans MS" pitchFamily="66" charset="0"/>
              </a:rPr>
              <a:t>sleze horu Říp a dosáhne14 stanoviště </a:t>
            </a:r>
          </a:p>
          <a:p>
            <a:pPr>
              <a:spcBef>
                <a:spcPct val="50000"/>
              </a:spcBef>
              <a:buFontTx/>
              <a:buAutoNum type="arabicPeriod"/>
            </a:pPr>
            <a:endParaRPr lang="cs-CZ" dirty="0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3276600" y="5084763"/>
            <a:ext cx="27273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rgbClr val="FFFF99"/>
                </a:solidFill>
                <a:latin typeface="Comic Sans MS" pitchFamily="66" charset="0"/>
              </a:rPr>
              <a:t>Šťastnou cestu </a:t>
            </a:r>
            <a:r>
              <a:rPr lang="cs-CZ" sz="2400">
                <a:solidFill>
                  <a:srgbClr val="FFFF99"/>
                </a:solidFill>
                <a:latin typeface="Comic Sans MS" pitchFamily="66" charset="0"/>
                <a:sym typeface="Wingdings" pitchFamily="2" charset="2"/>
              </a:rPr>
              <a:t></a:t>
            </a:r>
            <a:endParaRPr lang="cs-CZ" sz="2400">
              <a:solidFill>
                <a:srgbClr val="FFFF99"/>
              </a:solidFill>
              <a:latin typeface="Comic Sans MS" pitchFamily="66" charset="0"/>
            </a:endParaRPr>
          </a:p>
        </p:txBody>
      </p:sp>
      <p:sp>
        <p:nvSpPr>
          <p:cNvPr id="32773" name="Text Box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5734050"/>
            <a:ext cx="2616200" cy="366713"/>
          </a:xfrm>
          <a:prstGeom prst="rect">
            <a:avLst/>
          </a:prstGeom>
          <a:solidFill>
            <a:srgbClr val="FF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Zpět na úvodní stránku</a:t>
            </a:r>
          </a:p>
        </p:txBody>
      </p:sp>
    </p:spTree>
    <p:extLst>
      <p:ext uri="{BB962C8B-B14F-4D97-AF65-F5344CB8AC3E}">
        <p14:creationId xmlns:p14="http://schemas.microsoft.com/office/powerpoint/2010/main" val="25399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Override1.xml><?xml version="1.0" encoding="utf-8"?>
<a:themeOverride xmlns:a="http://schemas.openxmlformats.org/drawingml/2006/main">
  <a:clrScheme name="Výchozí návrh 1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420</TotalTime>
  <Words>675</Words>
  <Application>Microsoft Office PowerPoint</Application>
  <PresentationFormat>Předvádění na obrazovce (4:3)</PresentationFormat>
  <Paragraphs>149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35</vt:i4>
      </vt:variant>
    </vt:vector>
  </HeadingPairs>
  <TitlesOfParts>
    <vt:vector size="37" baseType="lpstr">
      <vt:lpstr>Motiv systému Office</vt:lpstr>
      <vt:lpstr>Výchozí návrh</vt:lpstr>
      <vt:lpstr>Prezentace aplikace PowerPoint</vt:lpstr>
      <vt:lpstr>S praotcem Čechem na Říp  aneb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13. Fredegarova kronika popisuje :</vt:lpstr>
      <vt:lpstr>13. Autorem první české kroniky byl :</vt:lpstr>
      <vt:lpstr>14. Tato stavba patří do  uměleckého slohu :</vt:lpstr>
      <vt:lpstr>14. České korunovační klenoty jsou uloženy :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23</cp:revision>
  <dcterms:created xsi:type="dcterms:W3CDTF">2011-08-07T05:02:08Z</dcterms:created>
  <dcterms:modified xsi:type="dcterms:W3CDTF">2011-08-30T10:57:15Z</dcterms:modified>
</cp:coreProperties>
</file>