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63" r:id="rId7"/>
    <p:sldId id="262" r:id="rId8"/>
    <p:sldId id="264" r:id="rId9"/>
    <p:sldId id="259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7687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Druhy optických prostředí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23728" y="4077072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VY_32_INOVACE_42_Druhy_</a:t>
            </a:r>
            <a:r>
              <a:rPr lang="cs-CZ" dirty="0" err="1" smtClean="0"/>
              <a:t>optickych</a:t>
            </a:r>
            <a:r>
              <a:rPr lang="cs-CZ" dirty="0" smtClean="0"/>
              <a:t>_</a:t>
            </a:r>
            <a:r>
              <a:rPr lang="cs-CZ" dirty="0" err="1" smtClean="0"/>
              <a:t>prostredi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Prostředí, kterým se světlo šíří, se nazývá optické prostředí.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692696"/>
            <a:ext cx="305983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1. Průhledné prostředí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0178" y="6020233"/>
            <a:ext cx="3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Vzduch za jasného dne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68044" y="4013249"/>
            <a:ext cx="3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Čistá voda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23928" y="5081120"/>
            <a:ext cx="5220072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Toto prostředí propouští všechny světelné paprsky.</a:t>
            </a:r>
          </a:p>
          <a:p>
            <a:r>
              <a:rPr lang="cs-CZ" sz="2400" dirty="0" smtClean="0"/>
              <a:t>Žádné paprsky nepohlcuje a ani neodráží zpět.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09" y="60119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648925" y="403033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7" y="3304110"/>
            <a:ext cx="3857976" cy="2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760" y="279032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39752" y="251651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Čisté sklo</a:t>
            </a:r>
            <a:endParaRPr lang="cs-CZ" sz="2400" b="1" dirty="0"/>
          </a:p>
        </p:txBody>
      </p:sp>
      <p:pic>
        <p:nvPicPr>
          <p:cNvPr id="8" name="Picture 4" descr="http://upload.wikimedia.org/wikipedia/commons/1/11/Glass-of-wat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6" y="1263119"/>
            <a:ext cx="1296144" cy="189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5/5c/Olchon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716213"/>
            <a:ext cx="4883664" cy="32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9" grpId="0"/>
      <p:bldP spid="10" grpId="0" animBg="1"/>
      <p:bldP spid="12" grpId="0"/>
      <p:bldP spid="14" grpId="0"/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305983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2. Průsvitné prostředí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789040"/>
            <a:ext cx="471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Mlha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4005064"/>
            <a:ext cx="4355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Kouř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23394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Matné sklo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39952" y="4941168"/>
            <a:ext cx="4788024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Toto prostředí propouští část světelných paprsků.</a:t>
            </a:r>
          </a:p>
          <a:p>
            <a:r>
              <a:rPr lang="cs-CZ" sz="2400" dirty="0" smtClean="0"/>
              <a:t>Zbylé paprsky pohlcuje nebo odráží zpět.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633698" y="369826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[5]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756" y="423181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[6]</a:t>
            </a:r>
            <a:endParaRPr lang="cs-CZ" dirty="0"/>
          </a:p>
        </p:txBody>
      </p:sp>
      <p:pic>
        <p:nvPicPr>
          <p:cNvPr id="2050" name="Picture 2" descr="http://www.suzaglass.com/static/images/m_sklo_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10" y="4211488"/>
            <a:ext cx="2850054" cy="267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jenikov.net/storage/200803262040_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4460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3" y="544246"/>
            <a:ext cx="4767403" cy="333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0" y="6427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8" grpId="0"/>
      <p:bldP spid="10" grpId="0" animBg="1"/>
      <p:bldP spid="12" grpId="0"/>
      <p:bldP spid="13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356388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3. Neprůhledné prostředí</a:t>
            </a:r>
            <a:endParaRPr lang="cs-CZ" sz="2400" dirty="0"/>
          </a:p>
        </p:txBody>
      </p:sp>
      <p:pic>
        <p:nvPicPr>
          <p:cNvPr id="18434" name="Picture 2" descr="http://www.germes-online.com/direct/dbimage/50336846/Electrolytic_Manganese_Met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2304255" cy="230425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0" y="2996952"/>
            <a:ext cx="442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Kovy</a:t>
            </a:r>
            <a:endParaRPr lang="cs-CZ" sz="2400" b="1" dirty="0"/>
          </a:p>
        </p:txBody>
      </p:sp>
      <p:pic>
        <p:nvPicPr>
          <p:cNvPr id="18438" name="Picture 6" descr="http://www.hk-keramik.eu/webgraphics/katalogbig/did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20688"/>
            <a:ext cx="2304256" cy="2304256"/>
          </a:xfrm>
          <a:prstGeom prst="rect">
            <a:avLst/>
          </a:prstGeom>
          <a:noFill/>
        </p:spPr>
      </p:pic>
      <p:pic>
        <p:nvPicPr>
          <p:cNvPr id="18440" name="Picture 8" descr="http://www.cenyenergie.cz/Files/ResizedImages/FckGallery/Nov%C3%BD%20WinRAR%20ZIP%20archiv.zip/d%C5%99evo-kulatina_-1x250.jpg"/>
          <p:cNvPicPr>
            <a:picLocks noChangeAspect="1" noChangeArrowheads="1"/>
          </p:cNvPicPr>
          <p:nvPr/>
        </p:nvPicPr>
        <p:blipFill>
          <a:blip r:embed="rId4" cstate="print"/>
          <a:srcRect l="24229" r="9460"/>
          <a:stretch>
            <a:fillRect/>
          </a:stretch>
        </p:blipFill>
        <p:spPr bwMode="auto">
          <a:xfrm>
            <a:off x="6876256" y="620688"/>
            <a:ext cx="2267744" cy="228601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572000" y="2996952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Dřevo</a:t>
            </a:r>
            <a:endParaRPr lang="cs-CZ" sz="2400" b="1" dirty="0"/>
          </a:p>
        </p:txBody>
      </p:sp>
      <p:pic>
        <p:nvPicPr>
          <p:cNvPr id="18442" name="Picture 10" descr="http://www.prahanoviny.cz/wp-content/uploads/keramika14.jpg"/>
          <p:cNvPicPr>
            <a:picLocks noChangeAspect="1" noChangeArrowheads="1"/>
          </p:cNvPicPr>
          <p:nvPr/>
        </p:nvPicPr>
        <p:blipFill>
          <a:blip r:embed="rId5" cstate="print"/>
          <a:srcRect l="11520" r="11557"/>
          <a:stretch>
            <a:fillRect/>
          </a:stretch>
        </p:blipFill>
        <p:spPr bwMode="auto">
          <a:xfrm>
            <a:off x="0" y="3645024"/>
            <a:ext cx="2160240" cy="2106234"/>
          </a:xfrm>
          <a:prstGeom prst="rect">
            <a:avLst/>
          </a:prstGeom>
          <a:noFill/>
        </p:spPr>
      </p:pic>
      <p:pic>
        <p:nvPicPr>
          <p:cNvPr id="18444" name="Picture 12" descr="http://img3.rajce.idnes.cz/d6/1/1976/1976112_7951a905079dd8cd3cd6286045b8e27d/images/keramika_18.JPG"/>
          <p:cNvPicPr>
            <a:picLocks noChangeAspect="1" noChangeArrowheads="1"/>
          </p:cNvPicPr>
          <p:nvPr/>
        </p:nvPicPr>
        <p:blipFill>
          <a:blip r:embed="rId6" cstate="print"/>
          <a:srcRect l="8333" t="8333" r="10417" b="11111"/>
          <a:stretch>
            <a:fillRect/>
          </a:stretch>
        </p:blipFill>
        <p:spPr bwMode="auto">
          <a:xfrm>
            <a:off x="2267744" y="3645024"/>
            <a:ext cx="2808312" cy="208823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0" y="5949280"/>
            <a:ext cx="4932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Keramika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36096" y="3933056"/>
            <a:ext cx="3491880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Toto prostředí nepropouští žádné světelné paprsky.</a:t>
            </a:r>
          </a:p>
          <a:p>
            <a:r>
              <a:rPr lang="cs-CZ" sz="2400" dirty="0" smtClean="0"/>
              <a:t>Všechny paprsky zčásti pohltí, zčásti odrazí zpět.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0" y="29249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[7]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65075" y="29249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[8]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44113" y="29004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460432" y="2858452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[10]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0" y="5751258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[11]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392488" y="5705896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[12]</a:t>
            </a:r>
            <a:endParaRPr lang="cs-CZ" dirty="0"/>
          </a:p>
        </p:txBody>
      </p:sp>
      <p:pic>
        <p:nvPicPr>
          <p:cNvPr id="1026" name="Picture 2" descr="http://media.investicniweb.cz/photos/2011/10/21/7-5938-zlate-slitk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277" y="622500"/>
            <a:ext cx="2066708" cy="230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ymhol.cz/projekt/fyzika/01_uvod/02_okno2_1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408712" cy="592164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83332" y="5956981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[13]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 různých prostředích se světlo šíří různou rychlostí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9144000" cy="4040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539552" y="5229200"/>
            <a:ext cx="7812360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Nejrychleji se světlo šíří ve vakuu nebo ve vzduchu:</a:t>
            </a:r>
          </a:p>
          <a:p>
            <a:r>
              <a:rPr lang="cs-CZ" sz="2800" dirty="0" smtClean="0"/>
              <a:t> 		</a:t>
            </a:r>
            <a:r>
              <a:rPr lang="cs-CZ" sz="2800" b="1" dirty="0" smtClean="0"/>
              <a:t>v = 300 000 km/s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51912" y="4764932"/>
            <a:ext cx="683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[14]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</a:p>
          <a:p>
            <a:r>
              <a:rPr lang="cs-CZ" sz="2800" dirty="0" smtClean="0"/>
              <a:t>Téma: </a:t>
            </a:r>
            <a:r>
              <a:rPr lang="cs-CZ" sz="2800" b="1" u="sng" dirty="0" smtClean="0">
                <a:solidFill>
                  <a:srgbClr val="FF0000"/>
                </a:solidFill>
              </a:rPr>
              <a:t>Druhy optických prostředí</a:t>
            </a:r>
          </a:p>
          <a:p>
            <a:r>
              <a:rPr lang="cs-CZ" sz="2800" dirty="0" smtClean="0"/>
              <a:t>Optická prostředí se třídí podle propustnosti světelných paprsků na:</a:t>
            </a:r>
          </a:p>
          <a:p>
            <a:endParaRPr lang="cs-CZ" sz="2800" dirty="0" smtClean="0"/>
          </a:p>
          <a:p>
            <a:pPr marL="514350" indent="-514350">
              <a:buAutoNum type="alphaLcParenR"/>
            </a:pPr>
            <a:r>
              <a:rPr lang="cs-CZ" sz="2800" dirty="0" smtClean="0"/>
              <a:t>průhledné – čistý vzduch, čisté sklo, čistá voda</a:t>
            </a:r>
          </a:p>
          <a:p>
            <a:pPr marL="514350" indent="-514350"/>
            <a:r>
              <a:rPr lang="cs-CZ" sz="2800" dirty="0" smtClean="0"/>
              <a:t>	- toto prostředí propouští všechny světelné paprsky</a:t>
            </a:r>
          </a:p>
          <a:p>
            <a:pPr marL="514350" indent="-514350"/>
            <a:endParaRPr lang="cs-CZ" sz="2800" dirty="0" smtClean="0"/>
          </a:p>
          <a:p>
            <a:pPr marL="514350" indent="-514350">
              <a:buAutoNum type="alphaLcParenR" startAt="2"/>
            </a:pPr>
            <a:r>
              <a:rPr lang="cs-CZ" sz="2800" dirty="0" smtClean="0"/>
              <a:t>průsvitné – mlha, kouř, matné sklo</a:t>
            </a:r>
          </a:p>
          <a:p>
            <a:pPr marL="514350" indent="-514350"/>
            <a:r>
              <a:rPr lang="cs-CZ" sz="2800" dirty="0" smtClean="0"/>
              <a:t>	- toto prostředí propustí pouze část světelných paprsků</a:t>
            </a:r>
          </a:p>
          <a:p>
            <a:pPr marL="514350" indent="-514350"/>
            <a:endParaRPr lang="cs-CZ" sz="2800" dirty="0" smtClean="0"/>
          </a:p>
          <a:p>
            <a:pPr marL="514350" indent="-514350">
              <a:buAutoNum type="alphaLcParenR" startAt="3"/>
            </a:pPr>
            <a:r>
              <a:rPr lang="cs-CZ" sz="2800" dirty="0" smtClean="0"/>
              <a:t>neprůhledné – kovy, dřevo, keramika, ...</a:t>
            </a:r>
          </a:p>
          <a:p>
            <a:pPr marL="514350" indent="-514350"/>
            <a:r>
              <a:rPr lang="cs-CZ" sz="2800" dirty="0" smtClean="0"/>
              <a:t>	- toto prostředí nepropustí žádné světelné paprsky</a:t>
            </a:r>
          </a:p>
          <a:p>
            <a:pPr marL="514350" indent="-514350"/>
            <a:endParaRPr lang="cs-CZ" sz="2800" dirty="0" smtClean="0"/>
          </a:p>
          <a:p>
            <a:pPr marL="514350" indent="-514350"/>
            <a:r>
              <a:rPr lang="cs-CZ" sz="2800" dirty="0" smtClean="0"/>
              <a:t>Ve vakuu i ve vzduchu se světlo šíří rychlostí 300 000 km/s.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752"/>
            <a:ext cx="8229600" cy="4810348"/>
          </a:xfrm>
          <a:prstGeom prst="rect">
            <a:avLst/>
          </a:prstGeom>
        </p:spPr>
        <p:txBody>
          <a:bodyPr/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/>
              <a:t>Autor DUM: Pavlína Čermáková, ZŠ Studentská 895, Mnichovo Hradiště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Období vytvoření DUM: 2. pololetí školního roku 2010/2011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Ročník: sedmý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oblast: Člověk a příroda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obor: Fyzika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Tematický okruh: Optika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Téma: Druhy optických prostředí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 smtClean="0">
                <a:cs typeface="Times New Roman" pitchFamily="18" charset="0"/>
              </a:rPr>
              <a:t>Fyzika v sedmém ročníku ZŠ. Je určen k prezentaci pomocí datového projektoru. 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Lze ho využít i pro zápis nových poznatků do sešitu, stejně tak ho lze zaslat mailem žákům, kteří v době probírání nového</a:t>
            </a:r>
            <a:r>
              <a:rPr lang="cs-CZ" sz="2000" dirty="0" smtClean="0">
                <a:cs typeface="Times New Roman" pitchFamily="18" charset="0"/>
              </a:rPr>
              <a:t> </a:t>
            </a:r>
            <a:r>
              <a:rPr lang="cs-CZ" sz="1600" dirty="0" smtClean="0">
                <a:cs typeface="Times New Roman" pitchFamily="18" charset="0"/>
              </a:rPr>
              <a:t>učiva chyběli.</a:t>
            </a:r>
          </a:p>
          <a:p>
            <a:pPr marL="365125" marR="0" lvl="0" indent="-255588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7547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1335" y="0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Zdroje:</a:t>
            </a:r>
          </a:p>
          <a:p>
            <a:r>
              <a:rPr lang="cs-CZ" sz="1400" dirty="0" smtClean="0"/>
              <a:t>Obrázky:</a:t>
            </a:r>
          </a:p>
          <a:p>
            <a:r>
              <a:rPr lang="cs-CZ" sz="1400" dirty="0" smtClean="0"/>
              <a:t>[1]</a:t>
            </a:r>
          </a:p>
          <a:p>
            <a:r>
              <a:rPr lang="cs-CZ" sz="1400" dirty="0"/>
              <a:t>http://</a:t>
            </a:r>
            <a:r>
              <a:rPr lang="cs-CZ" sz="1400" dirty="0" smtClean="0"/>
              <a:t>upload.wikimedia.org/wikipedia/commons/1/11/Glass-of-water.jpg</a:t>
            </a:r>
          </a:p>
          <a:p>
            <a:r>
              <a:rPr lang="cs-CZ" sz="1400" dirty="0" smtClean="0"/>
              <a:t>[</a:t>
            </a:r>
            <a:r>
              <a:rPr lang="cs-CZ" sz="1400" dirty="0"/>
              <a:t>2</a:t>
            </a:r>
            <a:r>
              <a:rPr lang="cs-CZ" sz="1400" dirty="0" smtClean="0"/>
              <a:t>]</a:t>
            </a:r>
            <a:endParaRPr lang="cs-CZ" sz="1400" dirty="0"/>
          </a:p>
          <a:p>
            <a:r>
              <a:rPr lang="cs-CZ" sz="1400" dirty="0"/>
              <a:t>http://</a:t>
            </a:r>
            <a:r>
              <a:rPr lang="cs-CZ" sz="1400" dirty="0" smtClean="0"/>
              <a:t>upload.wikimedia.org/wikipedia/commons/9/92/Fog%26Sunny.png</a:t>
            </a:r>
          </a:p>
          <a:p>
            <a:r>
              <a:rPr lang="cs-CZ" sz="1400" dirty="0" smtClean="0"/>
              <a:t>[</a:t>
            </a:r>
            <a:r>
              <a:rPr lang="cs-CZ" sz="1400" dirty="0"/>
              <a:t>3</a:t>
            </a:r>
            <a:r>
              <a:rPr lang="cs-CZ" sz="1400" dirty="0"/>
              <a:t>]</a:t>
            </a:r>
          </a:p>
          <a:p>
            <a:r>
              <a:rPr lang="cs-CZ" sz="1400" dirty="0"/>
              <a:t>http://</a:t>
            </a:r>
            <a:r>
              <a:rPr lang="cs-CZ" sz="1400" dirty="0" smtClean="0"/>
              <a:t>upload.wikimedia.org/wikipedia/commons/5/5c/Olchon1.jpg</a:t>
            </a:r>
          </a:p>
          <a:p>
            <a:r>
              <a:rPr lang="cs-CZ" sz="1400" dirty="0" smtClean="0"/>
              <a:t>[</a:t>
            </a:r>
            <a:r>
              <a:rPr lang="cs-CZ" sz="1400" dirty="0"/>
              <a:t>4</a:t>
            </a:r>
            <a:r>
              <a:rPr lang="cs-CZ" sz="1400" dirty="0"/>
              <a:t>]</a:t>
            </a:r>
          </a:p>
          <a:p>
            <a:r>
              <a:rPr lang="cs-CZ" sz="1400" dirty="0"/>
              <a:t>http://</a:t>
            </a:r>
            <a:r>
              <a:rPr lang="cs-CZ" sz="1400" dirty="0" smtClean="0"/>
              <a:t>upload.wikimedia.org/wikipedia/commons/9/92/Fog%26Sunny.png</a:t>
            </a:r>
          </a:p>
          <a:p>
            <a:r>
              <a:rPr lang="cs-CZ" sz="1400" dirty="0" smtClean="0"/>
              <a:t>[</a:t>
            </a:r>
            <a:r>
              <a:rPr lang="cs-CZ" sz="1400" dirty="0"/>
              <a:t>5</a:t>
            </a:r>
            <a:r>
              <a:rPr lang="cs-CZ" sz="1400" dirty="0"/>
              <a:t>]</a:t>
            </a:r>
          </a:p>
          <a:p>
            <a:r>
              <a:rPr lang="cs-CZ" sz="1400" dirty="0"/>
              <a:t>http://www.google.cz/imgres?q=kou%C5%99+z+kom%C3%ADna&amp;start=191&amp;hl=cs&amp;gbv=2&amp;biw=1366&amp;bih=571&amp;tbm=isch&amp;tbnid=sPKtSpQXOmyywM:&amp;imgrefurl=http://www.jenikov.net/view.php%3Fcisloclanku%3D2009020001&amp;docid=s9Zrx1i3eAD5pM&amp;imgurl=http://www.jenikov.net/storage/200803262040_v3.jpg&amp;w=300&amp;h=400&amp;ei=eo26T4faPIPntQbeybG4CA&amp;zoom=1&amp;iact=hc&amp;vpx=780&amp;vpy=73&amp;dur=2739&amp;hovh=259&amp;hovw=194&amp;tx=75&amp;ty=162&amp;sig=101810909943249336466&amp;page=8&amp;tbnh=126&amp;tbnw=112&amp;ndsp=29&amp;ved=1t:429,r:19,s:191,i:45</a:t>
            </a:r>
          </a:p>
          <a:p>
            <a:r>
              <a:rPr lang="cs-CZ" sz="1400" dirty="0"/>
              <a:t>[6]</a:t>
            </a:r>
          </a:p>
          <a:p>
            <a:r>
              <a:rPr lang="cs-CZ" sz="1400" dirty="0"/>
              <a:t>http://www.google.cz/imgres?q=matn%C3%A9+sklo&amp;hl=cs&amp;biw=1366&amp;bih=571&amp;gbv=2&amp;tbm=isch&amp;tbnid=ua7d8T5jMpxpoM:&amp;imgrefurl=http://www.suzaglass.com/cz/katalog/materialy-sklo/&amp;docid=NyXvVImILUR9vM&amp;imgurl=http://</a:t>
            </a:r>
            <a:r>
              <a:rPr lang="cs-CZ" sz="1400" dirty="0" smtClean="0"/>
              <a:t>www.suzaglass.com/static/images/m_sklo_07.jpg&amp;w=283&amp;h=266&amp;ei=eYy6T53LOs7Jsgbn5uXRBw&amp;zoom=1&amp;iact=hc&amp;vpx=179&amp;vpy=2&amp;dur=122&amp;hovh=212&amp;hovw=226&amp;tx=157&amp;ty=54&amp;sig=101810909943249336466&amp;page=1&amp;tbnh=117&amp;tbnw=124&amp;start=0&amp;ndsp=26&amp;ved=1t:429,r:1,s:0,i:72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0"/>
            <a:ext cx="914400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[7]</a:t>
            </a:r>
            <a:endParaRPr lang="cs-CZ" sz="1400" dirty="0"/>
          </a:p>
          <a:p>
            <a:r>
              <a:rPr lang="cs-CZ" sz="1400" dirty="0"/>
              <a:t>http://www.google.cz/imgres?q=kovy&amp;start=106&amp;hl=cs&amp;gbv=2&amp;biw=1366&amp;bih=571&amp;tbm=isch&amp;tbnid=I_yZ5aNvFIYM8M:&amp;imgrefurl=http://assigmentsforcc.wordpress.com/2011/09/24/metals/&amp;docid=RSwoHh7Y2SSrzM&amp;imgurl=http://</a:t>
            </a:r>
            <a:r>
              <a:rPr lang="cs-CZ" sz="1400" dirty="0" smtClean="0"/>
              <a:t>assigmentsforcc.files.wordpress.com/2011/09/electrolytic_manganese_metal.jpg&amp;w=360&amp;h=360&amp;ei=JJG6T9ubKYLBtAajp-HvBw&amp;zoom=1&amp;iact=hc&amp;vpx=465&amp;vpy=151&amp;dur=514&amp;hovh=225&amp;hovw=225&amp;tx=137&amp;ty=108&amp;sig=101810909943249336466&amp;page=5&amp;tbnh=130&amp;tbnw=130&amp;ndsp=29&amp;ved=1t:429,r:3,s:106,i:74</a:t>
            </a:r>
          </a:p>
          <a:p>
            <a:r>
              <a:rPr lang="cs-CZ" sz="1400" dirty="0"/>
              <a:t>[8]</a:t>
            </a:r>
          </a:p>
          <a:p>
            <a:r>
              <a:rPr lang="cs-CZ" sz="1400" dirty="0"/>
              <a:t>http://www.google.cz/imgres?q=kovy&amp;start=219&amp;hl=cs&amp;gbv=2&amp;biw=1366&amp;bih=571&amp;addh=36&amp;tbm=isch&amp;tbnid=MGsDEqyQLR6z9M:&amp;imgrefurl=http://www.investicniweb.cz/fx-komodity/komodity/2011/10/7/clanky/zlato-nespolehejte-jen-na-mince-slitky/&amp;docid=e2g60UQjfjt6oM&amp;imgurl=http://media.investicniweb.cz/photos/2011/10/21/7-5938-zlate-slitky.jpg&amp;w=990&amp;h=656&amp;ei=Sri7T4_TE83ntQat9JzYBw&amp;zoom=1&amp;iact=hc&amp;vpx=699&amp;vpy=274&amp;dur=5381&amp;hovh=183&amp;hovw=276&amp;tx=120&amp;ty=129&amp;sig=101810909943249336466&amp;page=9&amp;tbnh=115&amp;tbnw=153&amp;ndsp=30&amp;ved=1t:429,r:4,s:219,i:137</a:t>
            </a:r>
          </a:p>
          <a:p>
            <a:r>
              <a:rPr lang="cs-CZ" sz="1400" dirty="0"/>
              <a:t>[9]</a:t>
            </a:r>
          </a:p>
          <a:p>
            <a:r>
              <a:rPr lang="cs-CZ" sz="1400" dirty="0"/>
              <a:t>http://www.google.cz/imgres?q=d%C5%99evo&amp;hl=cs&amp;gbv=2&amp;biw=1366&amp;bih=571&amp;tbm=isch&amp;tbnid=MfLQL7lvWYcANM:&amp;imgrefurl=http://www.hk-keramik.eu/webgraphics/dimitaced.html&amp;docid=UmuHf5W0UEYR5M&amp;imgurl=http://</a:t>
            </a:r>
            <a:r>
              <a:rPr lang="cs-CZ" sz="1400" dirty="0" smtClean="0"/>
              <a:t>www.hk-keramik.eu/webgraphics/katalogbig/did03.jpg&amp;w=669&amp;h=669&amp;ei=Cbm7T7DQFo6RswaHh_WjCA&amp;zoom=1&amp;iact=hc&amp;vpx=518&amp;vpy=70&amp;dur=951&amp;hovh=225&amp;hovw=225&amp;tx=110&amp;ty=111&amp;sig=101810909943249336466&amp;page=1&amp;tbnh=160&amp;tbnw=148&amp;start=0&amp;ndsp=11&amp;ved=1t:429,r:2,s:0,i:138</a:t>
            </a:r>
          </a:p>
          <a:p>
            <a:r>
              <a:rPr lang="cs-CZ" sz="1400" dirty="0"/>
              <a:t>[10]</a:t>
            </a:r>
          </a:p>
          <a:p>
            <a:r>
              <a:rPr lang="cs-CZ" sz="1400" dirty="0"/>
              <a:t>http://www.google.cz/imgres?q=d%C5%99evo&amp;hl=cs&amp;gbv=2&amp;biw=1366&amp;bih=571&amp;tbm=isch&amp;tbnid=b5rW8ngvXF-cGM:&amp;imgrefurl=http://www.nazeleno.cz/vytapeni/biomasa/drevo-na-vytapeni-7-otazek-a-odpovedi.aspx&amp;docid=qESczTxN4zLq9M&amp;imgurl=http://www.nazeleno.cz/Files/ResizedImages/obrazky/Vytapeni/D%2525C5%252599evo-7-ot%2525C3%2525A1zek/d%2525C5%252599evo-perex_329x-1_1009241032.jpg&amp;w=329&amp;h=242&amp;ei=Cbm7T7DQFo6RswaHh_WjCA&amp;zoom=1&amp;iact=hc&amp;vpx=1026&amp;vpy=121&amp;dur=446&amp;hovh=192&amp;hovw=262&amp;tx=161&amp;ty=60&amp;sig=101810909943249336466&amp;page=3&amp;tbnh=131&amp;tbnw=165&amp;start=39&amp;ndsp=29&amp;ved=1t:429,r:7,s:39,i:235</a:t>
            </a:r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6463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27354" y="-30816"/>
            <a:ext cx="9171353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[11]</a:t>
            </a:r>
            <a:endParaRPr lang="cs-CZ" sz="1400" dirty="0"/>
          </a:p>
          <a:p>
            <a:r>
              <a:rPr lang="cs-CZ" sz="1400" dirty="0"/>
              <a:t>http://www.google.cz/imgres?q=keramika&amp;hl=cs&amp;gbv=2&amp;biw=1366&amp;bih=571&amp;tbm=isch&amp;tbnid=mDqgkLPhg3YJPM:&amp;imgrefurl=http://www.prahanoviny.cz/2010/11/27/keramika-v-klubu-v-materince/&amp;docid=PSxc7rEWO2bqsM&amp;imgurl=http://</a:t>
            </a:r>
            <a:r>
              <a:rPr lang="cs-CZ" sz="1400" dirty="0" smtClean="0"/>
              <a:t>www.prahanoviny.cz/wp-content/uploads/keramika14.jpg&amp;w=2048&amp;h=1536&amp;ei=ELq7T6PtGoXftAakwdGnCA&amp;zoom=1</a:t>
            </a:r>
          </a:p>
          <a:p>
            <a:r>
              <a:rPr lang="cs-CZ" sz="1400" dirty="0"/>
              <a:t>[</a:t>
            </a:r>
            <a:r>
              <a:rPr lang="cs-CZ" sz="1400" dirty="0" smtClean="0"/>
              <a:t>12]</a:t>
            </a:r>
            <a:endParaRPr lang="cs-CZ" sz="1400" dirty="0"/>
          </a:p>
          <a:p>
            <a:r>
              <a:rPr lang="cs-CZ" sz="1400" dirty="0"/>
              <a:t>http://www.google.cz/imgres?q=keramika&amp;start=201&amp;hl=cs&amp;gbv=2&amp;biw=1366&amp;bih=571&amp;addh=36&amp;tbm=isch&amp;tbnid=_ACw0xaPTAEXXM:&amp;imgrefurl=http://kompre.rajce.idnes.cz/Citaty_na_keramice/&amp;docid=WJWAsbECFaF9hM&amp;imgurl=http://</a:t>
            </a:r>
            <a:r>
              <a:rPr lang="cs-CZ" sz="1400" dirty="0" smtClean="0"/>
              <a:t>img3.rajce.idnes.cz/d6/1/1976/1976112_7951a905079dd8cd3cd6286045b8e27d/images/keramika_18.JPG&amp;w=700&amp;h=525&amp;ei=eLq7T9i-H83MtAaWudS3CA&amp;zoom=1&amp;iact=hc&amp;vpx=711&amp;vpy=220&amp;dur=114&amp;hovh=194&amp;hovw=259&amp;tx=150&amp;ty=116&amp;sig=101810909943249336466&amp;page=9&amp;tbnh=115&amp;tbnw=149&amp;ndsp=29&amp;ved=1t:429,r:4,s:201,i:74</a:t>
            </a:r>
          </a:p>
          <a:p>
            <a:r>
              <a:rPr lang="cs-CZ" sz="1400" dirty="0"/>
              <a:t>[</a:t>
            </a:r>
            <a:r>
              <a:rPr lang="cs-CZ" sz="1400" dirty="0" smtClean="0"/>
              <a:t>13]</a:t>
            </a:r>
            <a:endParaRPr lang="cs-CZ" sz="1400" dirty="0"/>
          </a:p>
          <a:p>
            <a:r>
              <a:rPr lang="cs-CZ" sz="1400" dirty="0"/>
              <a:t>http://www.google.cz/imgres?q=pr%C5%AFhledn%C3%A9+prost%C5%99ed%C3%AD&amp;start=80&amp;hl=cs&amp;gbv=2&amp;biw=1366&amp;bih=571&amp;addh=36&amp;tbm=isch&amp;tbnid=NPWHiSzxirYUOM:&amp;imgrefurl=http://www.gymhol.cz/projekt/fyzika/01_uvod/01.htm&amp;docid=aavbCgjtYJzb0M&amp;imgurl=http://</a:t>
            </a:r>
            <a:r>
              <a:rPr lang="cs-CZ" sz="1400" dirty="0" smtClean="0"/>
              <a:t>www.gymhol.cz/projekt/fyzika/01_uvod/02_okno2_1m.JPG&amp;w=250&amp;h=231&amp;ei=1ru7T_n8HMbIsgbvl4SSCA&amp;zoom=1</a:t>
            </a:r>
          </a:p>
          <a:p>
            <a:r>
              <a:rPr lang="cs-CZ" sz="1400" dirty="0"/>
              <a:t>[</a:t>
            </a:r>
            <a:r>
              <a:rPr lang="cs-CZ" sz="1400" dirty="0" smtClean="0"/>
              <a:t>14]</a:t>
            </a:r>
          </a:p>
          <a:p>
            <a:r>
              <a:rPr lang="cs-CZ" sz="1400" dirty="0" err="1" smtClean="0"/>
              <a:t>Sken</a:t>
            </a:r>
            <a:r>
              <a:rPr lang="cs-CZ" sz="1400" dirty="0" smtClean="0"/>
              <a:t> – str.100 - </a:t>
            </a:r>
            <a:r>
              <a:rPr lang="cs-CZ" sz="1400" dirty="0" err="1"/>
              <a:t>Mgr.RAUNER</a:t>
            </a:r>
            <a:r>
              <a:rPr lang="cs-CZ" sz="1400" dirty="0"/>
              <a:t>, Karel , et al. Fyzika 7 učebnice pro základní školy a víceletá gymnázia. Plzeň : Fraus, 2005. 136 s. ISBN 80-7238-431-7.</a:t>
            </a:r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1508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478</Words>
  <Application>Microsoft Office PowerPoint</Application>
  <PresentationFormat>Předvádění na obrazovce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údaje o DUM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44</cp:revision>
  <dcterms:modified xsi:type="dcterms:W3CDTF">2012-05-23T20:10:01Z</dcterms:modified>
</cp:coreProperties>
</file>