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9"/>
  </p:handout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4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1A2C3-2D00-4E0D-87B1-7E66CFC7C094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69B51-28C3-49B7-A0FB-4E5E831879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403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90501F8-B48D-470C-8D8D-91EB81A06988}" type="datetimeFigureOut">
              <a:rPr lang="cs-CZ" smtClean="0"/>
              <a:t>13.4.2012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CB2B98-ECC1-465D-B2BA-C81D4F9B26D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m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395191"/>
              </p:ext>
            </p:extLst>
          </p:nvPr>
        </p:nvGraphicFramePr>
        <p:xfrm>
          <a:off x="107504" y="620688"/>
          <a:ext cx="8928992" cy="58326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36663"/>
                <a:gridCol w="7192329"/>
              </a:tblGrid>
              <a:tr h="3747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cs-CZ" sz="1200" dirty="0" smtClean="0">
                          <a:effectLst/>
                        </a:rPr>
                        <a:t>VY_32_INOVACE_VDT_6B_1A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42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Nové Město nad Metují, Školní 1000, okres Náchod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47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47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6.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16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Využívání informačních a komunikačních </a:t>
                      </a:r>
                      <a:r>
                        <a:rPr lang="cs-CZ" sz="1200" dirty="0" smtClean="0">
                          <a:effectLst/>
                        </a:rPr>
                        <a:t>technologií,</a:t>
                      </a:r>
                      <a:r>
                        <a:rPr lang="cs-CZ" sz="1200" baseline="0" dirty="0" smtClean="0">
                          <a:effectLst/>
                        </a:rPr>
                        <a:t> Využívání digitálních technologií (VDT), ICT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47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Word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42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CZ.1.07/1.4.00/21.2336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47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16. 1. 2012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833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Základní práce v programu Word. Výuka tohoto programu je rozdělena do několika částí, které jsou vytvořeny v programu  Power Point. Tato první část je úvodem do tohoto programu. Žáci pomocí těchto snímků vidí, kde danou funkci programu najdou na své pracovní ploše a zároveň si ji procvičují.</a:t>
                      </a:r>
                    </a:p>
                    <a:p>
                      <a:pPr marL="2159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09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600" y="2420888"/>
            <a:ext cx="7117180" cy="1470025"/>
          </a:xfrm>
        </p:spPr>
        <p:txBody>
          <a:bodyPr/>
          <a:lstStyle/>
          <a:p>
            <a:pPr algn="ctr"/>
            <a:r>
              <a:rPr lang="cs-CZ" sz="4400" dirty="0">
                <a:solidFill>
                  <a:schemeClr val="tx1"/>
                </a:solidFill>
                <a:latin typeface="Belwe Bd AT" pitchFamily="2" charset="0"/>
              </a:rPr>
              <a:t>Word</a:t>
            </a:r>
          </a:p>
        </p:txBody>
      </p:sp>
    </p:spTree>
    <p:extLst>
      <p:ext uri="{BB962C8B-B14F-4D97-AF65-F5344CB8AC3E}">
        <p14:creationId xmlns:p14="http://schemas.microsoft.com/office/powerpoint/2010/main" val="829987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0" y="1106741"/>
            <a:ext cx="6895330" cy="5340641"/>
          </a:xfrm>
          <a:prstGeom prst="rect">
            <a:avLst/>
          </a:prstGeom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91512" cy="561975"/>
          </a:xfrm>
        </p:spPr>
        <p:txBody>
          <a:bodyPr>
            <a:normAutofit fontScale="90000"/>
          </a:bodyPr>
          <a:lstStyle/>
          <a:p>
            <a:r>
              <a:rPr lang="cs-CZ" sz="4000" dirty="0">
                <a:solidFill>
                  <a:schemeClr val="tx1"/>
                </a:solidFill>
                <a:latin typeface="Belwe Bd AT" pitchFamily="2" charset="0"/>
              </a:rPr>
              <a:t>Pracovní plocha</a:t>
            </a:r>
          </a:p>
        </p:txBody>
      </p: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6696347" y="879007"/>
            <a:ext cx="2232025" cy="576263"/>
          </a:xfrm>
          <a:prstGeom prst="wedgeRoundRectCallout">
            <a:avLst>
              <a:gd name="adj1" fmla="val -91606"/>
              <a:gd name="adj2" fmla="val 67630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Panel nástrojů s ikonami</a:t>
            </a:r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5320693" y="2516530"/>
            <a:ext cx="2303462" cy="360363"/>
          </a:xfrm>
          <a:prstGeom prst="wedgeRoundRectCallout">
            <a:avLst>
              <a:gd name="adj1" fmla="val -63093"/>
              <a:gd name="adj2" fmla="val -13590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Vodorovné pravítko</a:t>
            </a:r>
          </a:p>
        </p:txBody>
      </p:sp>
      <p:sp>
        <p:nvSpPr>
          <p:cNvPr id="3079" name="AutoShape 7"/>
          <p:cNvSpPr>
            <a:spLocks noChangeArrowheads="1"/>
          </p:cNvSpPr>
          <p:nvPr/>
        </p:nvSpPr>
        <p:spPr bwMode="auto">
          <a:xfrm>
            <a:off x="279375" y="2344522"/>
            <a:ext cx="1584325" cy="287338"/>
          </a:xfrm>
          <a:prstGeom prst="wedgeRoundRectCallout">
            <a:avLst>
              <a:gd name="adj1" fmla="val 77755"/>
              <a:gd name="adj2" fmla="val -38171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 smtClean="0">
                <a:latin typeface="Arial" charset="0"/>
              </a:rPr>
              <a:t>Pásy karet</a:t>
            </a:r>
            <a:endParaRPr lang="cs-CZ" sz="1400" dirty="0">
              <a:latin typeface="Arial" charset="0"/>
            </a:endParaRPr>
          </a:p>
        </p:txBody>
      </p:sp>
      <p:sp>
        <p:nvSpPr>
          <p:cNvPr id="3080" name="AutoShape 8"/>
          <p:cNvSpPr>
            <a:spLocks noChangeArrowheads="1"/>
          </p:cNvSpPr>
          <p:nvPr/>
        </p:nvSpPr>
        <p:spPr bwMode="auto">
          <a:xfrm>
            <a:off x="4840946" y="159869"/>
            <a:ext cx="1584325" cy="719138"/>
          </a:xfrm>
          <a:prstGeom prst="wedgeRoundRectCallout">
            <a:avLst>
              <a:gd name="adj1" fmla="val -70736"/>
              <a:gd name="adj2" fmla="val 9686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Titulní lišta s názvem souboru</a:t>
            </a:r>
          </a:p>
        </p:txBody>
      </p:sp>
      <p:sp>
        <p:nvSpPr>
          <p:cNvPr id="3081" name="AutoShape 9"/>
          <p:cNvSpPr>
            <a:spLocks noChangeArrowheads="1"/>
          </p:cNvSpPr>
          <p:nvPr/>
        </p:nvSpPr>
        <p:spPr bwMode="auto">
          <a:xfrm>
            <a:off x="6507943" y="4711711"/>
            <a:ext cx="2232025" cy="792163"/>
          </a:xfrm>
          <a:prstGeom prst="wedgeRoundRectCallout">
            <a:avLst>
              <a:gd name="adj1" fmla="val -71476"/>
              <a:gd name="adj2" fmla="val 14282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Čtyři tlačítka pro přepnutí způsobu zobrazení dokumentu</a:t>
            </a:r>
          </a:p>
        </p:txBody>
      </p:sp>
      <p:sp>
        <p:nvSpPr>
          <p:cNvPr id="3082" name="AutoShape 10"/>
          <p:cNvSpPr>
            <a:spLocks noChangeArrowheads="1"/>
          </p:cNvSpPr>
          <p:nvPr/>
        </p:nvSpPr>
        <p:spPr bwMode="auto">
          <a:xfrm>
            <a:off x="1605052" y="3502025"/>
            <a:ext cx="1728787" cy="287338"/>
          </a:xfrm>
          <a:prstGeom prst="wedgeRoundRectCallout">
            <a:avLst>
              <a:gd name="adj1" fmla="val -82690"/>
              <a:gd name="adj2" fmla="val 50000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Svislé pravítko</a:t>
            </a:r>
          </a:p>
        </p:txBody>
      </p:sp>
      <p:sp>
        <p:nvSpPr>
          <p:cNvPr id="3083" name="AutoShape 11"/>
          <p:cNvSpPr>
            <a:spLocks noChangeArrowheads="1"/>
          </p:cNvSpPr>
          <p:nvPr/>
        </p:nvSpPr>
        <p:spPr bwMode="auto">
          <a:xfrm>
            <a:off x="3035973" y="5503874"/>
            <a:ext cx="2303462" cy="360362"/>
          </a:xfrm>
          <a:prstGeom prst="wedgeRoundRectCallout">
            <a:avLst>
              <a:gd name="adj1" fmla="val 19264"/>
              <a:gd name="adj2" fmla="val 199778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Vodorovný posuvník</a:t>
            </a:r>
          </a:p>
        </p:txBody>
      </p:sp>
      <p:sp>
        <p:nvSpPr>
          <p:cNvPr id="3084" name="AutoShape 12"/>
          <p:cNvSpPr>
            <a:spLocks noChangeArrowheads="1"/>
          </p:cNvSpPr>
          <p:nvPr/>
        </p:nvSpPr>
        <p:spPr bwMode="auto">
          <a:xfrm>
            <a:off x="5292080" y="3622490"/>
            <a:ext cx="1944688" cy="288925"/>
          </a:xfrm>
          <a:prstGeom prst="wedgeRoundRectCallout">
            <a:avLst>
              <a:gd name="adj1" fmla="val 70815"/>
              <a:gd name="adj2" fmla="val -89009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Svislý </a:t>
            </a:r>
            <a:r>
              <a:rPr lang="cs-CZ" sz="1400" dirty="0" err="1">
                <a:latin typeface="Arial" charset="0"/>
              </a:rPr>
              <a:t>posuvník</a:t>
            </a:r>
            <a:endParaRPr lang="cs-CZ" sz="1400" dirty="0">
              <a:latin typeface="Arial" charset="0"/>
            </a:endParaRPr>
          </a:p>
        </p:txBody>
      </p:sp>
      <p:sp>
        <p:nvSpPr>
          <p:cNvPr id="3085" name="AutoShape 13"/>
          <p:cNvSpPr>
            <a:spLocks noChangeArrowheads="1"/>
          </p:cNvSpPr>
          <p:nvPr/>
        </p:nvSpPr>
        <p:spPr bwMode="auto">
          <a:xfrm>
            <a:off x="900251" y="4653136"/>
            <a:ext cx="2232025" cy="720725"/>
          </a:xfrm>
          <a:prstGeom prst="wedgeRoundRectCallout">
            <a:avLst>
              <a:gd name="adj1" fmla="val -35704"/>
              <a:gd name="adj2" fmla="val 16541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>
                <a:latin typeface="Arial" charset="0"/>
              </a:rPr>
              <a:t>Stavový řádek s informacemi o dokumentu</a:t>
            </a: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876256" y="6444354"/>
            <a:ext cx="1944688" cy="288925"/>
          </a:xfrm>
          <a:prstGeom prst="wedgeRoundRectCallout">
            <a:avLst>
              <a:gd name="adj1" fmla="val -6792"/>
              <a:gd name="adj2" fmla="val -10437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400" dirty="0" smtClean="0">
                <a:latin typeface="Arial" charset="0"/>
              </a:rPr>
              <a:t>Měřítko</a:t>
            </a:r>
            <a:endParaRPr lang="cs-CZ" sz="1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05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7" grpId="0" animBg="1" autoUpdateAnimBg="0"/>
      <p:bldP spid="3078" grpId="0" animBg="1" autoUpdateAnimBg="0"/>
      <p:bldP spid="3079" grpId="0" animBg="1" autoUpdateAnimBg="0"/>
      <p:bldP spid="3080" grpId="0" animBg="1" autoUpdateAnimBg="0"/>
      <p:bldP spid="3081" grpId="0" animBg="1" autoUpdateAnimBg="0"/>
      <p:bldP spid="3082" grpId="0" animBg="1" autoUpdateAnimBg="0"/>
      <p:bldP spid="3083" grpId="0" animBg="1" autoUpdateAnimBg="0"/>
      <p:bldP spid="3084" grpId="0" animBg="1" autoUpdateAnimBg="0"/>
      <p:bldP spid="3085" grpId="0" animBg="1" autoUpdateAnimBg="0"/>
      <p:bldP spid="1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811213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tx1"/>
                </a:solidFill>
                <a:latin typeface="Belwe Bd AT" pitchFamily="2" charset="0"/>
              </a:rPr>
              <a:t>Základní klávesy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484313"/>
            <a:ext cx="8784976" cy="496902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>
                <a:solidFill>
                  <a:schemeClr val="tx1"/>
                </a:solidFill>
              </a:rPr>
              <a:t>Enter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– odsadí odstavec, dostanete se na další řádek</a:t>
            </a: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>
                <a:solidFill>
                  <a:schemeClr val="tx1"/>
                </a:solidFill>
              </a:rPr>
              <a:t>Šipky</a:t>
            </a:r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– přesunou kurzor v textu v naznačeném směru</a:t>
            </a: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 err="1" smtClean="0">
                <a:solidFill>
                  <a:schemeClr val="tx1"/>
                </a:solidFill>
              </a:rPr>
              <a:t>Delete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– smaže znak vpravo od kurzoru</a:t>
            </a: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 err="1">
                <a:solidFill>
                  <a:schemeClr val="tx1"/>
                </a:solidFill>
              </a:rPr>
              <a:t>Home</a:t>
            </a:r>
            <a:r>
              <a:rPr lang="cs-CZ" sz="2400" dirty="0">
                <a:solidFill>
                  <a:schemeClr val="tx1"/>
                </a:solidFill>
              </a:rPr>
              <a:t> – nastaví kurzor na začátek řádku</a:t>
            </a:r>
            <a:endParaRPr lang="cs-CZ" sz="2400" b="1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>
                <a:solidFill>
                  <a:schemeClr val="tx1"/>
                </a:solidFill>
              </a:rPr>
              <a:t>End</a:t>
            </a:r>
            <a:r>
              <a:rPr lang="cs-CZ" sz="2400" dirty="0">
                <a:solidFill>
                  <a:schemeClr val="tx1"/>
                </a:solidFill>
              </a:rPr>
              <a:t> – nastaví kurzor na konec řádku</a:t>
            </a:r>
            <a:endParaRPr lang="cs-CZ" sz="2400" b="1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 err="1">
                <a:solidFill>
                  <a:schemeClr val="tx1"/>
                </a:solidFill>
              </a:rPr>
              <a:t>Page</a:t>
            </a:r>
            <a:r>
              <a:rPr lang="cs-CZ" sz="2400" b="1" i="1" dirty="0">
                <a:solidFill>
                  <a:schemeClr val="tx1"/>
                </a:solidFill>
              </a:rPr>
              <a:t> Up</a:t>
            </a:r>
            <a:r>
              <a:rPr lang="cs-CZ" sz="2400" i="1" dirty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– přesun o jednu obrazovku nahoru</a:t>
            </a:r>
            <a:endParaRPr lang="cs-CZ" sz="2400" b="1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 err="1">
                <a:solidFill>
                  <a:schemeClr val="tx1"/>
                </a:solidFill>
              </a:rPr>
              <a:t>Page</a:t>
            </a:r>
            <a:r>
              <a:rPr lang="cs-CZ" sz="2400" b="1" i="1" dirty="0">
                <a:solidFill>
                  <a:schemeClr val="tx1"/>
                </a:solidFill>
              </a:rPr>
              <a:t> Down</a:t>
            </a:r>
            <a:r>
              <a:rPr lang="cs-CZ" sz="2400" dirty="0">
                <a:solidFill>
                  <a:schemeClr val="tx1"/>
                </a:solidFill>
              </a:rPr>
              <a:t> – přesun o jednu obrazovku dolů</a:t>
            </a:r>
            <a:endParaRPr lang="cs-CZ" sz="2400" b="1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 err="1">
                <a:solidFill>
                  <a:schemeClr val="tx1"/>
                </a:solidFill>
              </a:rPr>
              <a:t>Backspace</a:t>
            </a:r>
            <a:r>
              <a:rPr lang="cs-CZ" sz="2400" dirty="0">
                <a:solidFill>
                  <a:schemeClr val="tx1"/>
                </a:solidFill>
              </a:rPr>
              <a:t> – smaže znak vlevo od kurzoru </a:t>
            </a:r>
          </a:p>
          <a:p>
            <a:pPr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cs-CZ" sz="2400" b="1" i="1" dirty="0" err="1" smtClean="0">
                <a:solidFill>
                  <a:schemeClr val="tx1"/>
                </a:solidFill>
              </a:rPr>
              <a:t>Tab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– přesune kurzor doprava na nejbližší </a:t>
            </a:r>
            <a:r>
              <a:rPr lang="cs-CZ" sz="2400" dirty="0" err="1">
                <a:solidFill>
                  <a:schemeClr val="tx1"/>
                </a:solidFill>
              </a:rPr>
              <a:t>tabulátorou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pozici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06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3"/>
            <a:ext cx="7125113" cy="72008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Základní funkce 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496944" cy="56886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cs-CZ" sz="2000" b="1" dirty="0">
                <a:solidFill>
                  <a:schemeClr val="tx1"/>
                </a:solidFill>
              </a:rPr>
              <a:t>Tlačítka zpět a znovu</a:t>
            </a:r>
          </a:p>
          <a:p>
            <a:pPr lvl="3"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cs-CZ" sz="1800" dirty="0">
                <a:solidFill>
                  <a:schemeClr val="tx1"/>
                </a:solidFill>
              </a:rPr>
              <a:t>  </a:t>
            </a:r>
            <a:r>
              <a:rPr lang="cs-CZ" sz="1900" dirty="0">
                <a:solidFill>
                  <a:schemeClr val="tx1"/>
                </a:solidFill>
              </a:rPr>
              <a:t>umístěny vlevo nahoře</a:t>
            </a:r>
          </a:p>
          <a:p>
            <a:pPr lvl="3"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cs-CZ" sz="1900" dirty="0">
                <a:solidFill>
                  <a:schemeClr val="tx1"/>
                </a:solidFill>
              </a:rPr>
              <a:t>  ZPĚT – možné vrátit </a:t>
            </a:r>
            <a:r>
              <a:rPr lang="cs-CZ" sz="1900" b="1" u="sng" dirty="0">
                <a:solidFill>
                  <a:schemeClr val="tx1"/>
                </a:solidFill>
              </a:rPr>
              <a:t>x</a:t>
            </a:r>
            <a:r>
              <a:rPr lang="cs-CZ" sz="1900" dirty="0">
                <a:solidFill>
                  <a:schemeClr val="tx1"/>
                </a:solidFill>
              </a:rPr>
              <a:t> operací nazpět</a:t>
            </a:r>
          </a:p>
          <a:p>
            <a:pPr lvl="4"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cs-CZ" sz="1900" dirty="0">
                <a:solidFill>
                  <a:schemeClr val="tx1"/>
                </a:solidFill>
              </a:rPr>
              <a:t>Dvě možnosti - 		- vrácení o 1 krok</a:t>
            </a:r>
          </a:p>
          <a:p>
            <a:pPr marL="1828800" lvl="4" indent="0">
              <a:lnSpc>
                <a:spcPct val="120000"/>
              </a:lnSpc>
              <a:buClrTx/>
              <a:buNone/>
            </a:pPr>
            <a:r>
              <a:rPr lang="cs-CZ" sz="1900" dirty="0">
                <a:solidFill>
                  <a:schemeClr val="tx1"/>
                </a:solidFill>
              </a:rPr>
              <a:t>				- seznam posledních prováděných </a:t>
            </a:r>
            <a:r>
              <a:rPr lang="cs-CZ" sz="1900" dirty="0" smtClean="0">
                <a:solidFill>
                  <a:schemeClr val="tx1"/>
                </a:solidFill>
              </a:rPr>
              <a:t>kroků</a:t>
            </a:r>
            <a:br>
              <a:rPr lang="cs-CZ" sz="1900" dirty="0" smtClean="0">
                <a:solidFill>
                  <a:schemeClr val="tx1"/>
                </a:solidFill>
              </a:rPr>
            </a:br>
            <a:r>
              <a:rPr lang="cs-CZ" sz="1900" dirty="0" smtClean="0">
                <a:solidFill>
                  <a:schemeClr val="tx1"/>
                </a:solidFill>
              </a:rPr>
              <a:t>                         (</a:t>
            </a:r>
            <a:r>
              <a:rPr lang="cs-CZ" sz="1900" dirty="0">
                <a:solidFill>
                  <a:schemeClr val="tx1"/>
                </a:solidFill>
              </a:rPr>
              <a:t>kliknutím na šipku      </a:t>
            </a:r>
            <a:r>
              <a:rPr lang="cs-CZ" sz="1900" dirty="0" smtClean="0">
                <a:solidFill>
                  <a:schemeClr val="tx1"/>
                </a:solidFill>
              </a:rPr>
              <a:t>)</a:t>
            </a:r>
          </a:p>
          <a:p>
            <a:pPr marL="171450" lvl="4" indent="-171450">
              <a:lnSpc>
                <a:spcPct val="90000"/>
              </a:lnSpc>
              <a:buClrTx/>
              <a:buFont typeface="Wingdings" pitchFamily="2" charset="2"/>
              <a:buChar char="Ø"/>
            </a:pPr>
            <a:endParaRPr lang="cs-CZ" dirty="0" smtClean="0">
              <a:solidFill>
                <a:schemeClr val="tx1"/>
              </a:solidFill>
            </a:endParaRPr>
          </a:p>
          <a:p>
            <a:pPr marL="171450" lvl="4" indent="-171450">
              <a:lnSpc>
                <a:spcPct val="90000"/>
              </a:lnSpc>
              <a:buClrTx/>
              <a:buFont typeface="Wingdings" pitchFamily="2" charset="2"/>
              <a:buChar char="Ø"/>
            </a:pPr>
            <a:r>
              <a:rPr lang="cs-CZ" sz="2000" b="1" dirty="0" smtClean="0">
                <a:solidFill>
                  <a:schemeClr val="tx1"/>
                </a:solidFill>
              </a:rPr>
              <a:t>  Rychlé uložení dokumentu</a:t>
            </a:r>
          </a:p>
          <a:p>
            <a:pPr marL="722313" lvl="4" indent="-171450">
              <a:lnSpc>
                <a:spcPct val="120000"/>
              </a:lnSpc>
              <a:buClrTx/>
              <a:buFont typeface="Wingdings" pitchFamily="2" charset="2"/>
              <a:buChar char="Ø"/>
            </a:pP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vlevo nahoře je umístěn obrázek diskety, </a:t>
            </a:r>
            <a:br>
              <a:rPr lang="cs-CZ" sz="1900" dirty="0" smtClean="0">
                <a:solidFill>
                  <a:schemeClr val="tx1"/>
                </a:solidFill>
              </a:rPr>
            </a:br>
            <a:r>
              <a:rPr lang="cs-CZ" sz="1900" dirty="0" smtClean="0">
                <a:solidFill>
                  <a:schemeClr val="tx1"/>
                </a:solidFill>
              </a:rPr>
              <a:t> stačí na tento obrázek kliknout</a:t>
            </a:r>
            <a:r>
              <a:rPr lang="cs-CZ" sz="1900" b="1" dirty="0" smtClean="0">
                <a:solidFill>
                  <a:schemeClr val="tx1"/>
                </a:solidFill>
              </a:rPr>
              <a:t/>
            </a:r>
            <a:br>
              <a:rPr lang="cs-CZ" sz="1900" b="1" dirty="0" smtClean="0">
                <a:solidFill>
                  <a:schemeClr val="tx1"/>
                </a:solidFill>
              </a:rPr>
            </a:br>
            <a:endParaRPr lang="cs-CZ" sz="1900" b="1" dirty="0" smtClean="0">
              <a:solidFill>
                <a:schemeClr val="tx1"/>
              </a:solidFill>
            </a:endParaRPr>
          </a:p>
          <a:p>
            <a:pPr marL="355600" lvl="4" indent="-355600">
              <a:lnSpc>
                <a:spcPct val="90000"/>
              </a:lnSpc>
              <a:buClrTx/>
              <a:buFont typeface="Wingdings" pitchFamily="2" charset="2"/>
              <a:buChar char="Ø"/>
            </a:pPr>
            <a:endParaRPr lang="cs-CZ" sz="2000" b="1" dirty="0" smtClean="0">
              <a:solidFill>
                <a:schemeClr val="tx1"/>
              </a:solidFill>
            </a:endParaRPr>
          </a:p>
          <a:p>
            <a:pPr marL="355600" lvl="4" indent="-355600">
              <a:lnSpc>
                <a:spcPct val="90000"/>
              </a:lnSpc>
              <a:buClrTx/>
              <a:buFont typeface="Wingdings" pitchFamily="2" charset="2"/>
              <a:buChar char="Ø"/>
            </a:pPr>
            <a:endParaRPr lang="cs-CZ" sz="2000" b="1" dirty="0">
              <a:solidFill>
                <a:schemeClr val="tx1"/>
              </a:solidFill>
            </a:endParaRPr>
          </a:p>
          <a:p>
            <a:pPr marL="355600" lvl="4" indent="-355600">
              <a:lnSpc>
                <a:spcPct val="90000"/>
              </a:lnSpc>
              <a:buClrTx/>
              <a:buFont typeface="Wingdings" pitchFamily="2" charset="2"/>
              <a:buChar char="Ø"/>
            </a:pPr>
            <a:endParaRPr lang="cs-CZ" sz="2000" b="1" dirty="0" smtClean="0">
              <a:solidFill>
                <a:schemeClr val="tx1"/>
              </a:solidFill>
            </a:endParaRPr>
          </a:p>
          <a:p>
            <a:pPr marL="355600" lvl="4" indent="-355600">
              <a:lnSpc>
                <a:spcPct val="90000"/>
              </a:lnSpc>
              <a:buClrTx/>
              <a:buFont typeface="Wingdings" pitchFamily="2" charset="2"/>
              <a:buChar char="Ø"/>
            </a:pPr>
            <a:endParaRPr lang="cs-CZ" sz="2000" b="1" dirty="0">
              <a:solidFill>
                <a:schemeClr val="tx1"/>
              </a:solidFill>
            </a:endParaRPr>
          </a:p>
          <a:p>
            <a:pPr marL="355600" lvl="4" indent="-355600">
              <a:lnSpc>
                <a:spcPct val="120000"/>
              </a:lnSpc>
              <a:buClrTx/>
              <a:buFont typeface="Wingdings" pitchFamily="2" charset="2"/>
              <a:buChar char="Ø"/>
            </a:pPr>
            <a:r>
              <a:rPr lang="cs-CZ" sz="2000" b="1" dirty="0" smtClean="0">
                <a:solidFill>
                  <a:schemeClr val="tx1"/>
                </a:solidFill>
              </a:rPr>
              <a:t>Zobrazení/skrytí pásů			     Nápověda</a:t>
            </a:r>
            <a:br>
              <a:rPr lang="cs-CZ" sz="2000" b="1" dirty="0" smtClean="0">
                <a:solidFill>
                  <a:schemeClr val="tx1"/>
                </a:solidFill>
              </a:rPr>
            </a:br>
            <a:r>
              <a:rPr lang="cs-CZ" sz="1900" dirty="0" smtClean="0">
                <a:solidFill>
                  <a:schemeClr val="tx1"/>
                </a:solidFill>
              </a:rPr>
              <a:t>(obě funkce najdete vpravo nahoře v hlavní nabídce)</a:t>
            </a:r>
            <a:endParaRPr lang="cs-CZ" sz="2000" b="1" dirty="0" smtClean="0">
              <a:solidFill>
                <a:schemeClr val="tx1"/>
              </a:solidFill>
            </a:endParaRPr>
          </a:p>
          <a:p>
            <a:pPr marL="1828800" lvl="4" indent="0">
              <a:lnSpc>
                <a:spcPct val="90000"/>
              </a:lnSpc>
              <a:buClrTx/>
              <a:buNone/>
            </a:pPr>
            <a:endParaRPr lang="cs-CZ" dirty="0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402" y="1883021"/>
            <a:ext cx="526156" cy="360792"/>
          </a:xfrm>
          <a:prstGeom prst="rect">
            <a:avLst/>
          </a:prstGeom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200674"/>
            <a:ext cx="1581371" cy="1000265"/>
          </a:xfrm>
          <a:prstGeom prst="rect">
            <a:avLst/>
          </a:prstGeom>
        </p:spPr>
      </p:pic>
      <p:cxnSp>
        <p:nvCxnSpPr>
          <p:cNvPr id="7" name="Přímá spojnice se šipkou 6"/>
          <p:cNvCxnSpPr/>
          <p:nvPr/>
        </p:nvCxnSpPr>
        <p:spPr>
          <a:xfrm>
            <a:off x="5001789" y="1200674"/>
            <a:ext cx="2594547" cy="111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Vývojový diagram: sloučení 7"/>
          <p:cNvSpPr/>
          <p:nvPr/>
        </p:nvSpPr>
        <p:spPr>
          <a:xfrm>
            <a:off x="6657134" y="2708920"/>
            <a:ext cx="262676" cy="144016"/>
          </a:xfrm>
          <a:prstGeom prst="flowChartMerg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746" y="3645024"/>
            <a:ext cx="1581371" cy="1000265"/>
          </a:xfrm>
          <a:prstGeom prst="rect">
            <a:avLst/>
          </a:prstGeom>
        </p:spPr>
      </p:pic>
      <p:cxnSp>
        <p:nvCxnSpPr>
          <p:cNvPr id="12" name="Přímá spojnice se šipkou 11"/>
          <p:cNvCxnSpPr/>
          <p:nvPr/>
        </p:nvCxnSpPr>
        <p:spPr>
          <a:xfrm flipV="1">
            <a:off x="5001789" y="3789040"/>
            <a:ext cx="1498651" cy="1440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6500440" y="3645024"/>
            <a:ext cx="288032" cy="28803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7555906" y="1167762"/>
            <a:ext cx="616493" cy="28803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Obrázek 22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725144"/>
            <a:ext cx="2075268" cy="792088"/>
          </a:xfrm>
          <a:prstGeom prst="rect">
            <a:avLst/>
          </a:prstGeom>
        </p:spPr>
      </p:pic>
      <p:cxnSp>
        <p:nvCxnSpPr>
          <p:cNvPr id="24" name="Přímá spojnice se šipkou 23"/>
          <p:cNvCxnSpPr/>
          <p:nvPr/>
        </p:nvCxnSpPr>
        <p:spPr>
          <a:xfrm flipV="1">
            <a:off x="2555776" y="5301208"/>
            <a:ext cx="2182935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 flipV="1">
            <a:off x="5436096" y="5301208"/>
            <a:ext cx="780651" cy="3559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203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2952328" cy="924475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Belwe Bd AT" pitchFamily="2" charset="0"/>
              </a:rPr>
              <a:t> SOUBOR</a:t>
            </a:r>
            <a:endParaRPr lang="cs-CZ" dirty="0">
              <a:solidFill>
                <a:schemeClr val="tx1"/>
              </a:solidFill>
              <a:latin typeface="Belwe Bd AT" pitchFamily="2" charset="0"/>
            </a:endParaRPr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88640"/>
            <a:ext cx="5372260" cy="3685533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107504" y="1484784"/>
            <a:ext cx="8568952" cy="4824536"/>
          </a:xfrm>
        </p:spPr>
        <p:txBody>
          <a:bodyPr anchor="t">
            <a:normAutofit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 V  této záložce je možné 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 vytvořený dokument: </a:t>
            </a:r>
          </a:p>
          <a:p>
            <a:pPr>
              <a:buClrTx/>
              <a:buFont typeface="Wingdings" pitchFamily="2" charset="2"/>
              <a:buChar char="Ø"/>
            </a:pPr>
            <a:endParaRPr lang="cs-CZ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ULOŽIT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ULOŽIT JAKO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OTEVŘÍT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ZAVŘÍT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u="sng" dirty="0" smtClean="0">
                <a:solidFill>
                  <a:schemeClr val="tx1"/>
                </a:solidFill>
              </a:rPr>
              <a:t>Dále zde najdete následující funkce: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INFORMACE (o dokumentu)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NAPOSLEDY OTEVŘENÉ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TISK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MOŽNOSTI (nastavení různých dalších funkcí ve Wordu)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47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99592" y="548680"/>
            <a:ext cx="7647741" cy="5275437"/>
          </a:xfrm>
        </p:spPr>
        <p:txBody>
          <a:bodyPr anchor="t"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endParaRPr lang="cs-CZ" sz="1400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ZDROJE: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Obrázky </a:t>
            </a:r>
            <a:r>
              <a:rPr lang="cs-CZ" sz="1400" dirty="0" smtClean="0">
                <a:solidFill>
                  <a:schemeClr val="tx1"/>
                </a:solidFill>
              </a:rPr>
              <a:t>jsou </a:t>
            </a:r>
            <a:r>
              <a:rPr lang="cs-CZ" sz="1400" dirty="0" smtClean="0">
                <a:solidFill>
                  <a:schemeClr val="tx1"/>
                </a:solidFill>
              </a:rPr>
              <a:t>vlastní tvorbou autora.</a:t>
            </a:r>
          </a:p>
          <a:p>
            <a:pPr>
              <a:buClrTx/>
              <a:buFont typeface="Wingdings" pitchFamily="2" charset="2"/>
              <a:buChar char="Ø"/>
            </a:pPr>
            <a:endParaRPr lang="cs-CZ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44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l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motyl</Template>
  <TotalTime>14</TotalTime>
  <Words>261</Words>
  <Application>Microsoft Office PowerPoint</Application>
  <PresentationFormat>Předvádění na obrazovce (4:3)</PresentationFormat>
  <Paragraphs>68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motyl</vt:lpstr>
      <vt:lpstr>Prezentace aplikace PowerPoint</vt:lpstr>
      <vt:lpstr>Word</vt:lpstr>
      <vt:lpstr>Pracovní plocha</vt:lpstr>
      <vt:lpstr>Základní klávesy</vt:lpstr>
      <vt:lpstr>Základní funkce </vt:lpstr>
      <vt:lpstr> SOUBOR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</dc:title>
  <dc:creator>spravce</dc:creator>
  <cp:lastModifiedBy>spravce</cp:lastModifiedBy>
  <cp:revision>8</cp:revision>
  <cp:lastPrinted>2012-02-16T11:48:37Z</cp:lastPrinted>
  <dcterms:created xsi:type="dcterms:W3CDTF">2012-02-13T17:46:34Z</dcterms:created>
  <dcterms:modified xsi:type="dcterms:W3CDTF">2012-04-13T19:28:03Z</dcterms:modified>
</cp:coreProperties>
</file>