
<file path=[Content_Types].xml><?xml version="1.0" encoding="utf-8"?>
<Types xmlns="http://schemas.openxmlformats.org/package/2006/content-types">
  <Default Extension="tmp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handoutMasterIdLst>
    <p:handoutMasterId r:id="rId9"/>
  </p:handoutMasterIdLst>
  <p:sldIdLst>
    <p:sldId id="263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9926638" cy="6797675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622798" y="0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A49F9DC-5275-4CAA-8C45-690BD94C09E0}" type="datetimeFigureOut">
              <a:rPr lang="cs-CZ" smtClean="0"/>
              <a:t>13.4.2012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456612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622798" y="6456612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538D1F2-664D-4872-AFD2-0D44D0C7CE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229246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044F2-47EA-4C43-92DB-45584AB77A8C}" type="datetimeFigureOut">
              <a:rPr lang="cs-CZ" smtClean="0"/>
              <a:t>13.4.2012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B0010A-4011-4072-9E70-FE8510BF20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044F2-47EA-4C43-92DB-45584AB77A8C}" type="datetimeFigureOut">
              <a:rPr lang="cs-CZ" smtClean="0"/>
              <a:t>13.4.2012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B0010A-4011-4072-9E70-FE8510BF20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044F2-47EA-4C43-92DB-45584AB77A8C}" type="datetimeFigureOut">
              <a:rPr lang="cs-CZ" smtClean="0"/>
              <a:t>13.4.2012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B0010A-4011-4072-9E70-FE8510BF20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044F2-47EA-4C43-92DB-45584AB77A8C}" type="datetimeFigureOut">
              <a:rPr lang="cs-CZ" smtClean="0"/>
              <a:t>13.4.2012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B0010A-4011-4072-9E70-FE8510BF20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044F2-47EA-4C43-92DB-45584AB77A8C}" type="datetimeFigureOut">
              <a:rPr lang="cs-CZ" smtClean="0"/>
              <a:t>13.4.2012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B0010A-4011-4072-9E70-FE8510BF20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044F2-47EA-4C43-92DB-45584AB77A8C}" type="datetimeFigureOut">
              <a:rPr lang="cs-CZ" smtClean="0"/>
              <a:t>13.4.2012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B0010A-4011-4072-9E70-FE8510BF20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044F2-47EA-4C43-92DB-45584AB77A8C}" type="datetimeFigureOut">
              <a:rPr lang="cs-CZ" smtClean="0"/>
              <a:t>13.4.2012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B0010A-4011-4072-9E70-FE8510BF20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044F2-47EA-4C43-92DB-45584AB77A8C}" type="datetimeFigureOut">
              <a:rPr lang="cs-CZ" smtClean="0"/>
              <a:t>13.4.2012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B0010A-4011-4072-9E70-FE8510BF20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044F2-47EA-4C43-92DB-45584AB77A8C}" type="datetimeFigureOut">
              <a:rPr lang="cs-CZ" smtClean="0"/>
              <a:t>13.4.2012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B0010A-4011-4072-9E70-FE8510BF2083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044F2-47EA-4C43-92DB-45584AB77A8C}" type="datetimeFigureOut">
              <a:rPr lang="cs-CZ" smtClean="0"/>
              <a:t>13.4.2012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B0010A-4011-4072-9E70-FE8510BF20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044F2-47EA-4C43-92DB-45584AB77A8C}" type="datetimeFigureOut">
              <a:rPr lang="cs-CZ" smtClean="0"/>
              <a:t>13.4.2012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B0010A-4011-4072-9E70-FE8510BF20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2B8044F2-47EA-4C43-92DB-45584AB77A8C}" type="datetimeFigureOut">
              <a:rPr lang="cs-CZ" smtClean="0"/>
              <a:t>13.4.2012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88B0010A-4011-4072-9E70-FE8510BF208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mp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mp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mp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mp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10568410"/>
              </p:ext>
            </p:extLst>
          </p:nvPr>
        </p:nvGraphicFramePr>
        <p:xfrm>
          <a:off x="179512" y="764704"/>
          <a:ext cx="8784976" cy="547261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708652"/>
                <a:gridCol w="7076324"/>
              </a:tblGrid>
              <a:tr h="4031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Název: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VY_32_INOVACE_VDT_6B_2A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00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Škola: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Základní škola Nové Město nad Metují, Školní 1000, okres Náchod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031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Mgr. Milena Vacková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031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Ročník: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6.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98646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Tematický okruh, předmět: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Využívání informačních a komunikačních technologií, </a:t>
                      </a:r>
                      <a:r>
                        <a:rPr lang="cs-CZ" sz="1200" dirty="0" smtClean="0">
                          <a:effectLst/>
                        </a:rPr>
                        <a:t>Využití digitálních technologií (VDT), ICT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031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Word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– úpravy písma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00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CZ.1.07/1.4.00/21.2336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031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Datum: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16.</a:t>
                      </a:r>
                      <a:r>
                        <a:rPr lang="cs-CZ" sz="1200" baseline="0" dirty="0" smtClean="0">
                          <a:effectLst/>
                        </a:rPr>
                        <a:t> 1. </a:t>
                      </a:r>
                      <a:r>
                        <a:rPr lang="cs-CZ" sz="1200" dirty="0" smtClean="0">
                          <a:effectLst/>
                        </a:rPr>
                        <a:t>2012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116998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buClrTx/>
                        <a:buFont typeface="Wingdings" pitchFamily="2" charset="2"/>
                        <a:buNone/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Tato část výkladové hodiny programu Word je zaměřena na písmo a jeho úpravu. Pomocí těchto snímků se žáci snaží orientovat se na své pracovní ploše. Zároveň si ji danou látku procvičují.</a:t>
                      </a:r>
                      <a:endParaRPr lang="cs-CZ" sz="1200" dirty="0" smtClean="0">
                        <a:solidFill>
                          <a:schemeClr val="tx1"/>
                        </a:solidFill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688469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971600" y="2060848"/>
            <a:ext cx="7117180" cy="1470025"/>
          </a:xfrm>
        </p:spPr>
        <p:txBody>
          <a:bodyPr/>
          <a:lstStyle/>
          <a:p>
            <a:pPr algn="ctr"/>
            <a:r>
              <a:rPr lang="cs-CZ" sz="4400" dirty="0" smtClean="0">
                <a:solidFill>
                  <a:schemeClr val="tx1"/>
                </a:solidFill>
                <a:latin typeface="Belwe Bd AT" pitchFamily="2" charset="0"/>
              </a:rPr>
              <a:t>Word</a:t>
            </a:r>
            <a:br>
              <a:rPr lang="cs-CZ" sz="4400" dirty="0" smtClean="0">
                <a:solidFill>
                  <a:schemeClr val="tx1"/>
                </a:solidFill>
                <a:latin typeface="Belwe Bd AT" pitchFamily="2" charset="0"/>
              </a:rPr>
            </a:br>
            <a:r>
              <a:rPr lang="cs-CZ" sz="4400" dirty="0" smtClean="0">
                <a:solidFill>
                  <a:schemeClr val="tx1"/>
                </a:solidFill>
                <a:latin typeface="Belwe Bd AT" pitchFamily="2" charset="0"/>
              </a:rPr>
              <a:t>-</a:t>
            </a:r>
            <a:br>
              <a:rPr lang="cs-CZ" sz="4400" dirty="0" smtClean="0">
                <a:solidFill>
                  <a:schemeClr val="tx1"/>
                </a:solidFill>
                <a:latin typeface="Belwe Bd AT" pitchFamily="2" charset="0"/>
              </a:rPr>
            </a:br>
            <a:r>
              <a:rPr lang="cs-CZ" sz="4400" dirty="0" smtClean="0">
                <a:solidFill>
                  <a:schemeClr val="tx1"/>
                </a:solidFill>
                <a:latin typeface="Belwe Bd AT" pitchFamily="2" charset="0"/>
              </a:rPr>
              <a:t>úpravy písma</a:t>
            </a:r>
            <a:endParaRPr lang="cs-CZ" sz="4400" dirty="0">
              <a:solidFill>
                <a:schemeClr val="tx1"/>
              </a:solidFill>
              <a:latin typeface="Belwe Bd AT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829488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Belwe Bd AT" pitchFamily="2" charset="0"/>
              </a:rPr>
              <a:t>Pás karet -  DOMŮ</a:t>
            </a:r>
            <a:endParaRPr lang="cs-CZ" dirty="0">
              <a:solidFill>
                <a:schemeClr val="tx1"/>
              </a:solidFill>
              <a:latin typeface="Belwe Bd AT" pitchFamily="2" charset="0"/>
            </a:endParaRPr>
          </a:p>
        </p:txBody>
      </p:sp>
      <p:pic>
        <p:nvPicPr>
          <p:cNvPr id="4" name="Zástupný symbol pro obsah 3" descr="Výřez obrazovky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44824"/>
            <a:ext cx="8491298" cy="792088"/>
          </a:xfrm>
        </p:spPr>
      </p:pic>
      <p:sp>
        <p:nvSpPr>
          <p:cNvPr id="5" name="Rectangle 3"/>
          <p:cNvSpPr txBox="1">
            <a:spLocks noChangeArrowheads="1"/>
          </p:cNvSpPr>
          <p:nvPr/>
        </p:nvSpPr>
        <p:spPr>
          <a:xfrm>
            <a:off x="147948" y="2780928"/>
            <a:ext cx="8784976" cy="20162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Tx/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tx1"/>
                </a:solidFill>
              </a:rPr>
              <a:t>Na pásu karet – DOMŮ najdete potřebné úpravy písma, odstavců a stylů textu.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36119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>
          <a:xfrm>
            <a:off x="467544" y="116632"/>
            <a:ext cx="8229600" cy="110013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  <a:latin typeface="Belwe Bd AT" pitchFamily="2" charset="0"/>
              </a:rPr>
              <a:t>PÍSMO </a:t>
            </a:r>
            <a:endParaRPr lang="cs-CZ" dirty="0">
              <a:solidFill>
                <a:schemeClr val="tx1"/>
              </a:solidFill>
              <a:latin typeface="Belwe Bd AT" pitchFamily="2" charset="0"/>
            </a:endParaRPr>
          </a:p>
        </p:txBody>
      </p:sp>
      <p:pic>
        <p:nvPicPr>
          <p:cNvPr id="5" name="Obrázek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7948" y="1340768"/>
            <a:ext cx="7128792" cy="46085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33991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5" name="Rectangle 3"/>
          <p:cNvSpPr>
            <a:spLocks noGrp="1" noChangeArrowheads="1"/>
          </p:cNvSpPr>
          <p:nvPr>
            <p:ph idx="1"/>
          </p:nvPr>
        </p:nvSpPr>
        <p:spPr>
          <a:xfrm>
            <a:off x="2771800" y="2792394"/>
            <a:ext cx="5915000" cy="3444918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  <a:buClrTx/>
              <a:buFont typeface="Wingdings" pitchFamily="2" charset="2"/>
              <a:buChar char="Ø"/>
            </a:pPr>
            <a:r>
              <a:rPr lang="cs-CZ" sz="2000" b="1" dirty="0" smtClean="0">
                <a:solidFill>
                  <a:schemeClr val="tx1"/>
                </a:solidFill>
              </a:rPr>
              <a:t>Typ písma a velikost písma</a:t>
            </a:r>
            <a:endParaRPr lang="cs-CZ" sz="2000" b="1" dirty="0">
              <a:solidFill>
                <a:schemeClr val="tx1"/>
              </a:solidFill>
            </a:endParaRPr>
          </a:p>
          <a:p>
            <a:pPr lvl="3">
              <a:lnSpc>
                <a:spcPct val="80000"/>
              </a:lnSpc>
              <a:buClrTx/>
              <a:buFont typeface="Wingdings" pitchFamily="2" charset="2"/>
              <a:buChar char="Ø"/>
            </a:pPr>
            <a:r>
              <a:rPr lang="cs-CZ" sz="1600" dirty="0" smtClean="0">
                <a:solidFill>
                  <a:schemeClr val="tx1"/>
                </a:solidFill>
              </a:rPr>
              <a:t>nastavení v pásu karet DOMŮ</a:t>
            </a:r>
          </a:p>
          <a:p>
            <a:pPr lvl="3">
              <a:lnSpc>
                <a:spcPct val="80000"/>
              </a:lnSpc>
              <a:buClrTx/>
              <a:buFont typeface="Wingdings" pitchFamily="2" charset="2"/>
              <a:buChar char="Ø"/>
            </a:pPr>
            <a:r>
              <a:rPr lang="cs-CZ" sz="1600" dirty="0" smtClean="0">
                <a:solidFill>
                  <a:schemeClr val="tx1"/>
                </a:solidFill>
              </a:rPr>
              <a:t>TYP PÍSMA:</a:t>
            </a:r>
          </a:p>
          <a:p>
            <a:pPr lvl="4">
              <a:lnSpc>
                <a:spcPct val="80000"/>
              </a:lnSpc>
              <a:buClrTx/>
              <a:buFont typeface="Wingdings" pitchFamily="2" charset="2"/>
              <a:buChar char="Ø"/>
            </a:pPr>
            <a:r>
              <a:rPr lang="cs-CZ" sz="1600" dirty="0" smtClean="0">
                <a:solidFill>
                  <a:schemeClr val="tx1"/>
                </a:solidFill>
              </a:rPr>
              <a:t>PATKOVÁ -  </a:t>
            </a:r>
            <a:r>
              <a:rPr lang="cs-CZ" sz="1600" dirty="0" err="1" smtClean="0">
                <a:solidFill>
                  <a:schemeClr val="tx1"/>
                </a:solidFill>
                <a:latin typeface="Times New Roman" charset="0"/>
              </a:rPr>
              <a:t>Times</a:t>
            </a:r>
            <a:r>
              <a:rPr lang="cs-CZ" sz="1600" dirty="0" smtClean="0">
                <a:solidFill>
                  <a:schemeClr val="tx1"/>
                </a:solidFill>
                <a:latin typeface="Times New Roman" charset="0"/>
              </a:rPr>
              <a:t> New Roman</a:t>
            </a:r>
          </a:p>
          <a:p>
            <a:pPr lvl="4">
              <a:lnSpc>
                <a:spcPct val="80000"/>
              </a:lnSpc>
              <a:buClrTx/>
              <a:buFont typeface="Wingdings" pitchFamily="2" charset="2"/>
              <a:buChar char="Ø"/>
            </a:pPr>
            <a:r>
              <a:rPr lang="cs-CZ" sz="1600" dirty="0" smtClean="0">
                <a:solidFill>
                  <a:schemeClr val="tx1"/>
                </a:solidFill>
              </a:rPr>
              <a:t>BEZPATKOVÁ </a:t>
            </a:r>
            <a:r>
              <a:rPr lang="cs-CZ" sz="1600" dirty="0">
                <a:solidFill>
                  <a:schemeClr val="tx1"/>
                </a:solidFill>
              </a:rPr>
              <a:t>- </a:t>
            </a:r>
            <a:r>
              <a:rPr lang="cs-CZ" sz="1600" dirty="0" err="1">
                <a:solidFill>
                  <a:schemeClr val="tx1"/>
                </a:solidFill>
              </a:rPr>
              <a:t>Arial</a:t>
            </a:r>
            <a:endParaRPr lang="cs-CZ" sz="1600" dirty="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  <a:buClrTx/>
              <a:buFont typeface="Wingdings" pitchFamily="2" charset="2"/>
              <a:buChar char="Ø"/>
            </a:pPr>
            <a:r>
              <a:rPr lang="cs-CZ" sz="2000" b="1" dirty="0">
                <a:solidFill>
                  <a:schemeClr val="tx1"/>
                </a:solidFill>
              </a:rPr>
              <a:t>Řez</a:t>
            </a:r>
            <a:r>
              <a:rPr lang="cs-CZ" sz="2400" b="1" dirty="0">
                <a:solidFill>
                  <a:schemeClr val="tx1"/>
                </a:solidFill>
              </a:rPr>
              <a:t> </a:t>
            </a:r>
            <a:r>
              <a:rPr lang="cs-CZ" sz="2000" b="1" dirty="0">
                <a:solidFill>
                  <a:schemeClr val="tx1"/>
                </a:solidFill>
              </a:rPr>
              <a:t>písma</a:t>
            </a:r>
          </a:p>
          <a:p>
            <a:pPr lvl="3">
              <a:lnSpc>
                <a:spcPct val="90000"/>
              </a:lnSpc>
              <a:buClrTx/>
              <a:buFont typeface="Wingdings" pitchFamily="2" charset="2"/>
              <a:buChar char="Ø"/>
            </a:pPr>
            <a:r>
              <a:rPr lang="cs-CZ" sz="1600" b="1" dirty="0">
                <a:solidFill>
                  <a:schemeClr val="tx1"/>
                </a:solidFill>
              </a:rPr>
              <a:t>TUČNÉ</a:t>
            </a:r>
            <a:r>
              <a:rPr lang="cs-CZ" sz="1600" dirty="0">
                <a:solidFill>
                  <a:schemeClr val="tx1"/>
                </a:solidFill>
              </a:rPr>
              <a:t>…..</a:t>
            </a:r>
            <a:r>
              <a:rPr lang="cs-CZ" sz="1600" b="1" dirty="0">
                <a:solidFill>
                  <a:schemeClr val="tx1"/>
                </a:solidFill>
              </a:rPr>
              <a:t> </a:t>
            </a:r>
            <a:r>
              <a:rPr lang="cs-CZ" sz="1600" b="1" dirty="0" smtClean="0">
                <a:solidFill>
                  <a:schemeClr val="tx1"/>
                </a:solidFill>
              </a:rPr>
              <a:t>B</a:t>
            </a:r>
            <a:endParaRPr lang="cs-CZ" sz="1600" dirty="0">
              <a:solidFill>
                <a:schemeClr val="tx1"/>
              </a:solidFill>
            </a:endParaRPr>
          </a:p>
          <a:p>
            <a:pPr lvl="3">
              <a:lnSpc>
                <a:spcPct val="90000"/>
              </a:lnSpc>
              <a:buClrTx/>
              <a:buFont typeface="Wingdings" pitchFamily="2" charset="2"/>
              <a:buChar char="Ø"/>
            </a:pPr>
            <a:r>
              <a:rPr lang="cs-CZ" sz="1600" i="1" dirty="0">
                <a:solidFill>
                  <a:schemeClr val="tx1"/>
                </a:solidFill>
              </a:rPr>
              <a:t>Kurzíva…..I</a:t>
            </a:r>
          </a:p>
          <a:p>
            <a:pPr lvl="3">
              <a:lnSpc>
                <a:spcPct val="90000"/>
              </a:lnSpc>
              <a:buClrTx/>
              <a:buFont typeface="Wingdings" pitchFamily="2" charset="2"/>
              <a:buChar char="Ø"/>
            </a:pPr>
            <a:r>
              <a:rPr lang="cs-CZ" sz="1600" u="sng" dirty="0">
                <a:solidFill>
                  <a:schemeClr val="tx1"/>
                </a:solidFill>
              </a:rPr>
              <a:t>Podtržené</a:t>
            </a:r>
            <a:r>
              <a:rPr lang="cs-CZ" sz="1600" dirty="0">
                <a:solidFill>
                  <a:schemeClr val="tx1"/>
                </a:solidFill>
              </a:rPr>
              <a:t>…..</a:t>
            </a:r>
            <a:r>
              <a:rPr lang="cs-CZ" sz="1600" u="sng" dirty="0" smtClean="0">
                <a:solidFill>
                  <a:schemeClr val="tx1"/>
                </a:solidFill>
              </a:rPr>
              <a:t>U</a:t>
            </a:r>
            <a:endParaRPr lang="cs-CZ" sz="1600" dirty="0">
              <a:solidFill>
                <a:schemeClr val="tx1"/>
              </a:solidFill>
            </a:endParaRPr>
          </a:p>
        </p:txBody>
      </p:sp>
      <p:pic>
        <p:nvPicPr>
          <p:cNvPr id="12" name="Obrázek 11" descr="Výřez obrazovky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4222" b="56286"/>
          <a:stretch/>
        </p:blipFill>
        <p:spPr>
          <a:xfrm>
            <a:off x="683568" y="2852936"/>
            <a:ext cx="1731645" cy="440680"/>
          </a:xfrm>
          <a:prstGeom prst="rect">
            <a:avLst/>
          </a:prstGeom>
        </p:spPr>
      </p:pic>
      <p:pic>
        <p:nvPicPr>
          <p:cNvPr id="18" name="Obrázek 17" descr="Výřez obrazovky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8919" r="66241" b="24095"/>
          <a:stretch/>
        </p:blipFill>
        <p:spPr>
          <a:xfrm>
            <a:off x="1367149" y="4651897"/>
            <a:ext cx="1048064" cy="372863"/>
          </a:xfrm>
          <a:prstGeom prst="rect">
            <a:avLst/>
          </a:prstGeom>
        </p:spPr>
      </p:pic>
      <p:sp>
        <p:nvSpPr>
          <p:cNvPr id="19" name="Rectangle 3"/>
          <p:cNvSpPr txBox="1">
            <a:spLocks noChangeArrowheads="1"/>
          </p:cNvSpPr>
          <p:nvPr/>
        </p:nvSpPr>
        <p:spPr>
          <a:xfrm>
            <a:off x="660886" y="817346"/>
            <a:ext cx="5915000" cy="197504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buClrTx/>
              <a:buFont typeface="Wingdings" pitchFamily="2" charset="2"/>
              <a:buChar char="Ø"/>
            </a:pPr>
            <a:r>
              <a:rPr lang="cs-CZ" sz="2000" b="1" dirty="0">
                <a:solidFill>
                  <a:schemeClr val="tx1"/>
                </a:solidFill>
              </a:rPr>
              <a:t>Označení bloku</a:t>
            </a:r>
            <a:r>
              <a:rPr lang="cs-CZ" sz="1600" b="1" dirty="0">
                <a:solidFill>
                  <a:schemeClr val="tx1"/>
                </a:solidFill>
              </a:rPr>
              <a:t> </a:t>
            </a:r>
          </a:p>
          <a:p>
            <a:pPr lvl="3">
              <a:lnSpc>
                <a:spcPct val="80000"/>
              </a:lnSpc>
              <a:buClrTx/>
              <a:buFont typeface="Wingdings" pitchFamily="2" charset="2"/>
              <a:buChar char="Ø"/>
            </a:pPr>
            <a:r>
              <a:rPr lang="cs-CZ" sz="1600" dirty="0">
                <a:solidFill>
                  <a:schemeClr val="tx1"/>
                </a:solidFill>
              </a:rPr>
              <a:t>kurzor na začátek bloku</a:t>
            </a:r>
          </a:p>
          <a:p>
            <a:pPr lvl="3">
              <a:lnSpc>
                <a:spcPct val="80000"/>
              </a:lnSpc>
              <a:buClrTx/>
              <a:buFont typeface="Wingdings" pitchFamily="2" charset="2"/>
              <a:buChar char="Ø"/>
            </a:pPr>
            <a:r>
              <a:rPr lang="cs-CZ" sz="1600" dirty="0">
                <a:solidFill>
                  <a:schemeClr val="tx1"/>
                </a:solidFill>
              </a:rPr>
              <a:t>stisknout a držet levé tlačítko myši</a:t>
            </a:r>
          </a:p>
          <a:p>
            <a:pPr lvl="3">
              <a:lnSpc>
                <a:spcPct val="80000"/>
              </a:lnSpc>
              <a:buClrTx/>
              <a:buFont typeface="Wingdings" pitchFamily="2" charset="2"/>
              <a:buChar char="Ø"/>
            </a:pPr>
            <a:r>
              <a:rPr lang="cs-CZ" sz="1600" dirty="0">
                <a:solidFill>
                  <a:schemeClr val="tx1"/>
                </a:solidFill>
              </a:rPr>
              <a:t>táhnout na konec a pustit</a:t>
            </a:r>
            <a:br>
              <a:rPr lang="cs-CZ" sz="1600" dirty="0">
                <a:solidFill>
                  <a:schemeClr val="tx1"/>
                </a:solidFill>
              </a:rPr>
            </a:br>
            <a:endParaRPr lang="cs-CZ" sz="1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36091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8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8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86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86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86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86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86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86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86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86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86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86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5" grpId="0" build="p" autoUpdateAnimBg="0"/>
      <p:bldP spid="19" grpId="0" build="p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3"/>
          <p:cNvSpPr>
            <a:spLocks noGrp="1" noChangeArrowheads="1"/>
          </p:cNvSpPr>
          <p:nvPr>
            <p:ph idx="1"/>
          </p:nvPr>
        </p:nvSpPr>
        <p:spPr>
          <a:xfrm>
            <a:off x="1907704" y="1268760"/>
            <a:ext cx="6920949" cy="5112567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  <a:buClrTx/>
              <a:buFont typeface="Wingdings" pitchFamily="2" charset="2"/>
              <a:buChar char="Ø"/>
            </a:pPr>
            <a:r>
              <a:rPr lang="cs-CZ" sz="2000" b="1" dirty="0" smtClean="0">
                <a:solidFill>
                  <a:schemeClr val="tx1"/>
                </a:solidFill>
              </a:rPr>
              <a:t>Velká písmena</a:t>
            </a:r>
            <a:r>
              <a:rPr lang="cs-CZ" sz="1600" b="1" dirty="0" smtClean="0">
                <a:solidFill>
                  <a:schemeClr val="tx1"/>
                </a:solidFill>
              </a:rPr>
              <a:t> </a:t>
            </a:r>
            <a:endParaRPr lang="cs-CZ" sz="1600" b="1" dirty="0">
              <a:solidFill>
                <a:schemeClr val="tx1"/>
              </a:solidFill>
            </a:endParaRPr>
          </a:p>
          <a:p>
            <a:pPr lvl="3">
              <a:lnSpc>
                <a:spcPct val="80000"/>
              </a:lnSpc>
              <a:buClrTx/>
              <a:buFont typeface="Wingdings" pitchFamily="2" charset="2"/>
              <a:buChar char="Ø"/>
            </a:pPr>
            <a:r>
              <a:rPr lang="cs-CZ" sz="1600" dirty="0" smtClean="0">
                <a:solidFill>
                  <a:schemeClr val="tx1"/>
                </a:solidFill>
              </a:rPr>
              <a:t>možnost změny písma </a:t>
            </a:r>
          </a:p>
          <a:p>
            <a:pPr lvl="3">
              <a:lnSpc>
                <a:spcPct val="80000"/>
              </a:lnSpc>
              <a:buClrTx/>
              <a:buFont typeface="Wingdings" pitchFamily="2" charset="2"/>
              <a:buChar char="Ø"/>
            </a:pPr>
            <a:r>
              <a:rPr lang="cs-CZ" sz="1600" dirty="0" smtClean="0">
                <a:solidFill>
                  <a:schemeClr val="tx1"/>
                </a:solidFill>
              </a:rPr>
              <a:t>zvětšení a zmenšení písma</a:t>
            </a:r>
            <a:br>
              <a:rPr lang="cs-CZ" sz="1600" dirty="0" smtClean="0">
                <a:solidFill>
                  <a:schemeClr val="tx1"/>
                </a:solidFill>
              </a:rPr>
            </a:br>
            <a:r>
              <a:rPr lang="cs-CZ" sz="1600" dirty="0" smtClean="0">
                <a:solidFill>
                  <a:schemeClr val="tx1"/>
                </a:solidFill>
              </a:rPr>
              <a:t/>
            </a:r>
            <a:br>
              <a:rPr lang="cs-CZ" sz="1600" dirty="0" smtClean="0">
                <a:solidFill>
                  <a:schemeClr val="tx1"/>
                </a:solidFill>
              </a:rPr>
            </a:br>
            <a:endParaRPr lang="cs-CZ" sz="1600" dirty="0" smtClean="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  <a:buClrTx/>
              <a:buFont typeface="Wingdings" pitchFamily="2" charset="2"/>
              <a:buChar char="Ø"/>
            </a:pPr>
            <a:r>
              <a:rPr lang="cs-CZ" sz="2000" b="1" dirty="0" smtClean="0">
                <a:solidFill>
                  <a:schemeClr val="tx1"/>
                </a:solidFill>
              </a:rPr>
              <a:t>Dolní a horní index</a:t>
            </a:r>
          </a:p>
          <a:p>
            <a:pPr marL="1616075" indent="-276225">
              <a:lnSpc>
                <a:spcPct val="90000"/>
              </a:lnSpc>
              <a:buClrTx/>
              <a:buFont typeface="Wingdings" pitchFamily="2" charset="2"/>
              <a:buChar char="Ø"/>
            </a:pPr>
            <a:r>
              <a:rPr lang="cs-CZ" sz="1600" dirty="0" smtClean="0">
                <a:solidFill>
                  <a:schemeClr val="tx1"/>
                </a:solidFill>
              </a:rPr>
              <a:t>Využití např. m</a:t>
            </a:r>
            <a:r>
              <a:rPr lang="cs-CZ" sz="1600" baseline="30000" dirty="0" smtClean="0">
                <a:solidFill>
                  <a:schemeClr val="tx1"/>
                </a:solidFill>
              </a:rPr>
              <a:t>2</a:t>
            </a:r>
            <a:r>
              <a:rPr lang="cs-CZ" sz="1600" dirty="0" smtClean="0">
                <a:solidFill>
                  <a:schemeClr val="tx1"/>
                </a:solidFill>
              </a:rPr>
              <a:t> …)</a:t>
            </a:r>
            <a:br>
              <a:rPr lang="cs-CZ" sz="1600" dirty="0" smtClean="0">
                <a:solidFill>
                  <a:schemeClr val="tx1"/>
                </a:solidFill>
              </a:rPr>
            </a:br>
            <a:r>
              <a:rPr lang="cs-CZ" sz="1600" dirty="0" smtClean="0">
                <a:solidFill>
                  <a:schemeClr val="tx1"/>
                </a:solidFill>
              </a:rPr>
              <a:t/>
            </a:r>
            <a:br>
              <a:rPr lang="cs-CZ" sz="1600" dirty="0" smtClean="0">
                <a:solidFill>
                  <a:schemeClr val="tx1"/>
                </a:solidFill>
              </a:rPr>
            </a:br>
            <a:endParaRPr lang="cs-CZ" sz="1600" b="1" dirty="0" smtClean="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  <a:buClrTx/>
              <a:buFont typeface="Wingdings" pitchFamily="2" charset="2"/>
              <a:buChar char="Ø"/>
            </a:pPr>
            <a:r>
              <a:rPr lang="cs-CZ" sz="2000" b="1" dirty="0" smtClean="0">
                <a:solidFill>
                  <a:schemeClr val="tx1"/>
                </a:solidFill>
              </a:rPr>
              <a:t>Textové efekty</a:t>
            </a:r>
            <a:br>
              <a:rPr lang="cs-CZ" sz="2000" b="1" dirty="0" smtClean="0">
                <a:solidFill>
                  <a:schemeClr val="tx1"/>
                </a:solidFill>
              </a:rPr>
            </a:br>
            <a:endParaRPr lang="cs-CZ" sz="2000" b="1" dirty="0" smtClean="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  <a:buClrTx/>
              <a:buFont typeface="Wingdings" pitchFamily="2" charset="2"/>
              <a:buChar char="Ø"/>
            </a:pPr>
            <a:r>
              <a:rPr lang="cs-CZ" sz="2000" b="1" dirty="0" smtClean="0">
                <a:solidFill>
                  <a:schemeClr val="tx1"/>
                </a:solidFill>
              </a:rPr>
              <a:t>Podbarvení textu</a:t>
            </a:r>
            <a:br>
              <a:rPr lang="cs-CZ" sz="2000" b="1" dirty="0" smtClean="0">
                <a:solidFill>
                  <a:schemeClr val="tx1"/>
                </a:solidFill>
              </a:rPr>
            </a:br>
            <a:endParaRPr lang="cs-CZ" sz="2000" b="1" dirty="0" smtClean="0">
              <a:solidFill>
                <a:schemeClr val="tx1"/>
              </a:solidFill>
            </a:endParaRPr>
          </a:p>
          <a:p>
            <a:pPr marL="355600" indent="-355600" defTabSz="355600">
              <a:lnSpc>
                <a:spcPct val="80000"/>
              </a:lnSpc>
              <a:buClrTx/>
              <a:buFont typeface="Wingdings" pitchFamily="2" charset="2"/>
              <a:buChar char="Ø"/>
            </a:pPr>
            <a:r>
              <a:rPr lang="cs-CZ" sz="2000" b="1" dirty="0" smtClean="0">
                <a:solidFill>
                  <a:schemeClr val="tx1"/>
                </a:solidFill>
              </a:rPr>
              <a:t>Barva písma</a:t>
            </a:r>
          </a:p>
          <a:p>
            <a:pPr marL="1617663" lvl="3">
              <a:lnSpc>
                <a:spcPct val="80000"/>
              </a:lnSpc>
              <a:buClrTx/>
              <a:buFont typeface="Wingdings" pitchFamily="2" charset="2"/>
              <a:buChar char="Ø"/>
            </a:pPr>
            <a:r>
              <a:rPr lang="cs-CZ" sz="1600" dirty="0" smtClean="0">
                <a:solidFill>
                  <a:schemeClr val="tx1"/>
                </a:solidFill>
              </a:rPr>
              <a:t>možnost </a:t>
            </a:r>
            <a:r>
              <a:rPr lang="cs-CZ" sz="1600" dirty="0">
                <a:solidFill>
                  <a:schemeClr val="tx1"/>
                </a:solidFill>
              </a:rPr>
              <a:t>změny barvy písma</a:t>
            </a:r>
            <a:br>
              <a:rPr lang="cs-CZ" sz="1600" dirty="0">
                <a:solidFill>
                  <a:schemeClr val="tx1"/>
                </a:solidFill>
              </a:rPr>
            </a:br>
            <a:endParaRPr lang="cs-CZ" sz="2000" b="1" dirty="0">
              <a:solidFill>
                <a:schemeClr val="tx1"/>
              </a:solidFill>
            </a:endParaRPr>
          </a:p>
        </p:txBody>
      </p:sp>
      <p:pic>
        <p:nvPicPr>
          <p:cNvPr id="4" name="Obrázek 3" descr="Výřez obrazovky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299" t="37660" r="40514" b="24681"/>
          <a:stretch/>
        </p:blipFill>
        <p:spPr>
          <a:xfrm>
            <a:off x="1157538" y="2780928"/>
            <a:ext cx="594803" cy="379649"/>
          </a:xfrm>
          <a:prstGeom prst="rect">
            <a:avLst/>
          </a:prstGeom>
        </p:spPr>
      </p:pic>
      <p:pic>
        <p:nvPicPr>
          <p:cNvPr id="29" name="Obrázek 28" descr="Výřez obrazovky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5787" t="36766" b="24486"/>
          <a:stretch/>
        </p:blipFill>
        <p:spPr>
          <a:xfrm>
            <a:off x="1349091" y="5341173"/>
            <a:ext cx="441229" cy="390618"/>
          </a:xfrm>
          <a:prstGeom prst="rect">
            <a:avLst/>
          </a:prstGeom>
        </p:spPr>
      </p:pic>
      <p:pic>
        <p:nvPicPr>
          <p:cNvPr id="30" name="Obrázek 29" descr="Výřez obrazovky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395" r="12147" b="60788"/>
          <a:stretch/>
        </p:blipFill>
        <p:spPr>
          <a:xfrm>
            <a:off x="755576" y="1268760"/>
            <a:ext cx="1038687" cy="395305"/>
          </a:xfrm>
          <a:prstGeom prst="rect">
            <a:avLst/>
          </a:prstGeom>
        </p:spPr>
      </p:pic>
      <p:pic>
        <p:nvPicPr>
          <p:cNvPr id="31" name="Obrázek 30" descr="Výřez obrazovky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919" t="37561" r="13641" b="24572"/>
          <a:stretch/>
        </p:blipFill>
        <p:spPr>
          <a:xfrm>
            <a:off x="1376995" y="4653136"/>
            <a:ext cx="417250" cy="381741"/>
          </a:xfrm>
          <a:prstGeom prst="rect">
            <a:avLst/>
          </a:prstGeom>
        </p:spPr>
      </p:pic>
      <p:pic>
        <p:nvPicPr>
          <p:cNvPr id="32" name="Obrázek 31" descr="Výřez obrazovky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252" t="39408" r="27738" b="21845"/>
          <a:stretch/>
        </p:blipFill>
        <p:spPr>
          <a:xfrm>
            <a:off x="1398711" y="3897297"/>
            <a:ext cx="372862" cy="3906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33033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1009443" y="980729"/>
            <a:ext cx="7125112" cy="487807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Tx/>
              <a:buFont typeface="Wingdings" pitchFamily="2" charset="2"/>
              <a:buChar char="Ø"/>
            </a:pPr>
            <a:r>
              <a:rPr lang="cs-CZ" sz="1400" smtClean="0">
                <a:solidFill>
                  <a:schemeClr val="tx1"/>
                </a:solidFill>
              </a:rPr>
              <a:t>ZDROJE</a:t>
            </a:r>
            <a:r>
              <a:rPr lang="cs-CZ" sz="1400" dirty="0" smtClean="0">
                <a:solidFill>
                  <a:schemeClr val="tx1"/>
                </a:solidFill>
              </a:rPr>
              <a:t>:</a:t>
            </a:r>
            <a:endParaRPr lang="cs-CZ" sz="1400" dirty="0" smtClean="0">
              <a:solidFill>
                <a:schemeClr val="tx1"/>
              </a:solidFill>
            </a:endParaRPr>
          </a:p>
          <a:p>
            <a:pPr>
              <a:buClrTx/>
              <a:buFont typeface="Wingdings" pitchFamily="2" charset="2"/>
              <a:buChar char="Ø"/>
            </a:pPr>
            <a:r>
              <a:rPr lang="cs-CZ" sz="1400" dirty="0" smtClean="0">
                <a:solidFill>
                  <a:schemeClr val="tx1"/>
                </a:solidFill>
              </a:rPr>
              <a:t>Obrázky </a:t>
            </a:r>
            <a:r>
              <a:rPr lang="cs-CZ" sz="1400" dirty="0" smtClean="0">
                <a:solidFill>
                  <a:schemeClr val="tx1"/>
                </a:solidFill>
              </a:rPr>
              <a:t>jsou </a:t>
            </a:r>
            <a:r>
              <a:rPr lang="cs-CZ" sz="1400" dirty="0" smtClean="0">
                <a:solidFill>
                  <a:schemeClr val="tx1"/>
                </a:solidFill>
              </a:rPr>
              <a:t>vlastní tvorbou autora.</a:t>
            </a:r>
            <a:endParaRPr lang="cs-CZ" sz="1400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0211584"/>
      </p:ext>
    </p:extLst>
  </p:cSld>
  <p:clrMapOvr>
    <a:masterClrMapping/>
  </p:clrMapOvr>
</p:sld>
</file>

<file path=ppt/theme/theme1.xml><?xml version="1.0" encoding="utf-8"?>
<a:theme xmlns:a="http://schemas.openxmlformats.org/drawingml/2006/main" name="motyl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motyl</Template>
  <TotalTime>4</TotalTime>
  <Words>185</Words>
  <Application>Microsoft Office PowerPoint</Application>
  <PresentationFormat>Předvádění na obrazovce (4:3)</PresentationFormat>
  <Paragraphs>46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motyl</vt:lpstr>
      <vt:lpstr>Prezentace aplikace PowerPoint</vt:lpstr>
      <vt:lpstr>Word - úpravy písma</vt:lpstr>
      <vt:lpstr>Pás karet -  DOMŮ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Word</dc:title>
  <dc:creator>spravce</dc:creator>
  <cp:lastModifiedBy>spravce</cp:lastModifiedBy>
  <cp:revision>7</cp:revision>
  <cp:lastPrinted>2012-02-16T12:22:19Z</cp:lastPrinted>
  <dcterms:created xsi:type="dcterms:W3CDTF">2012-02-13T17:51:02Z</dcterms:created>
  <dcterms:modified xsi:type="dcterms:W3CDTF">2012-04-13T19:31:50Z</dcterms:modified>
</cp:coreProperties>
</file>