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10"/>
  </p:handoutMasterIdLst>
  <p:sldIdLst>
    <p:sldId id="264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9926638" cy="67976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04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622798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288311-0B6A-4930-B368-EBF4ECB8B5ED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622798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E36DA9-B0EE-4AAC-A195-4F2AB6CB62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951037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044F2-47EA-4C43-92DB-45584AB77A8C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0010A-4011-4072-9E70-FE8510BF20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044F2-47EA-4C43-92DB-45584AB77A8C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0010A-4011-4072-9E70-FE8510BF20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044F2-47EA-4C43-92DB-45584AB77A8C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0010A-4011-4072-9E70-FE8510BF20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044F2-47EA-4C43-92DB-45584AB77A8C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0010A-4011-4072-9E70-FE8510BF20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044F2-47EA-4C43-92DB-45584AB77A8C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0010A-4011-4072-9E70-FE8510BF20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044F2-47EA-4C43-92DB-45584AB77A8C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0010A-4011-4072-9E70-FE8510BF20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044F2-47EA-4C43-92DB-45584AB77A8C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0010A-4011-4072-9E70-FE8510BF20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044F2-47EA-4C43-92DB-45584AB77A8C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0010A-4011-4072-9E70-FE8510BF20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044F2-47EA-4C43-92DB-45584AB77A8C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0010A-4011-4072-9E70-FE8510BF2083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044F2-47EA-4C43-92DB-45584AB77A8C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0010A-4011-4072-9E70-FE8510BF20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8044F2-47EA-4C43-92DB-45584AB77A8C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B0010A-4011-4072-9E70-FE8510BF20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2B8044F2-47EA-4C43-92DB-45584AB77A8C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8B0010A-4011-4072-9E70-FE8510BF208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m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1524158"/>
              </p:ext>
            </p:extLst>
          </p:nvPr>
        </p:nvGraphicFramePr>
        <p:xfrm>
          <a:off x="179512" y="836712"/>
          <a:ext cx="8784976" cy="547261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08652"/>
                <a:gridCol w="7076324"/>
              </a:tblGrid>
              <a:tr h="4031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VY_32_INOVACE_VDT_6B_3A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00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Škola: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Základní škola Nové Město nad Metují, Školní 1000, okres Náchod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031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Mgr. Milena Vacková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031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6.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9864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Tematický okruh, předmět: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Využívání informačních a komunikačních technologií, </a:t>
                      </a:r>
                      <a:r>
                        <a:rPr lang="cs-CZ" sz="1200" dirty="0" smtClean="0">
                          <a:effectLst/>
                        </a:rPr>
                        <a:t>Využití digitálních technologií (VDT), ICT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031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Word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– úpravy 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odstavce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00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CZ.1.07/1.4.00/21.2336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031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Datum: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18.</a:t>
                      </a:r>
                      <a:r>
                        <a:rPr lang="cs-CZ" sz="1200" baseline="0" dirty="0" smtClean="0">
                          <a:effectLst/>
                        </a:rPr>
                        <a:t> </a:t>
                      </a:r>
                      <a:r>
                        <a:rPr lang="cs-CZ" sz="1200" baseline="0" dirty="0" smtClean="0">
                          <a:effectLst/>
                        </a:rPr>
                        <a:t>1. </a:t>
                      </a:r>
                      <a:r>
                        <a:rPr lang="cs-CZ" sz="1200" dirty="0" smtClean="0">
                          <a:effectLst/>
                        </a:rPr>
                        <a:t>2012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116998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buClrTx/>
                        <a:buFont typeface="Wingdings" pitchFamily="2" charset="2"/>
                        <a:buNone/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 této výkladové hodině se žáci naučí pracovat a upravovat odstavec. Opět s výkladem je zároveň spojené názorné procvičování na PC.</a:t>
                      </a:r>
                      <a:endParaRPr lang="cs-CZ" sz="1200" dirty="0" smtClean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049286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71600" y="2060848"/>
            <a:ext cx="7117180" cy="2160240"/>
          </a:xfrm>
        </p:spPr>
        <p:txBody>
          <a:bodyPr/>
          <a:lstStyle/>
          <a:p>
            <a:pPr algn="ctr"/>
            <a: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  <a:t>Word</a:t>
            </a:r>
            <a:b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</a:br>
            <a: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  <a:t>-</a:t>
            </a:r>
            <a:b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</a:br>
            <a:r>
              <a:rPr lang="cs-CZ" sz="4400" dirty="0" smtClean="0">
                <a:solidFill>
                  <a:schemeClr val="tx1"/>
                </a:solidFill>
                <a:latin typeface="Belwe Bd AT" pitchFamily="2" charset="0"/>
              </a:rPr>
              <a:t>úpravy odstavce</a:t>
            </a:r>
            <a:endParaRPr lang="cs-CZ" sz="4400" dirty="0">
              <a:solidFill>
                <a:schemeClr val="tx1"/>
              </a:solidFill>
              <a:latin typeface="Belwe Bd AT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2948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6"/>
          <a:stretch/>
        </p:blipFill>
        <p:spPr>
          <a:xfrm>
            <a:off x="1047555" y="1556792"/>
            <a:ext cx="7056784" cy="4388783"/>
          </a:xfrm>
          <a:prstGeom prst="rect">
            <a:avLst/>
          </a:prstGeom>
        </p:spPr>
      </p:pic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>
          <a:xfrm>
            <a:off x="1013390" y="404664"/>
            <a:ext cx="7125113" cy="924475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Belwe Bd AT" pitchFamily="2" charset="0"/>
              </a:rPr>
              <a:t>ODSTAVEC</a:t>
            </a:r>
            <a:endParaRPr lang="cs-CZ" dirty="0">
              <a:solidFill>
                <a:schemeClr val="tx1"/>
              </a:solidFill>
              <a:latin typeface="Belwe Bd AT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503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>
          <a:xfrm>
            <a:off x="179388" y="548680"/>
            <a:ext cx="8704516" cy="5904508"/>
          </a:xfrm>
        </p:spPr>
        <p:txBody>
          <a:bodyPr anchor="t">
            <a:normAutofit/>
          </a:bodyPr>
          <a:lstStyle/>
          <a:p>
            <a:pPr>
              <a:lnSpc>
                <a:spcPct val="80000"/>
              </a:lnSpc>
              <a:buClrTx/>
              <a:buFont typeface="Wingdings" pitchFamily="2" charset="2"/>
              <a:buChar char="Ø"/>
            </a:pPr>
            <a:r>
              <a:rPr lang="cs-CZ" sz="2200" b="1" dirty="0">
                <a:solidFill>
                  <a:schemeClr val="tx1"/>
                </a:solidFill>
              </a:rPr>
              <a:t>Zarovnání textu</a:t>
            </a:r>
          </a:p>
          <a:p>
            <a:pPr marL="817563" lvl="3">
              <a:lnSpc>
                <a:spcPct val="80000"/>
              </a:lnSpc>
              <a:buClrTx/>
              <a:buFont typeface="Wingdings" pitchFamily="2" charset="2"/>
              <a:buChar char="Ø"/>
            </a:pPr>
            <a:r>
              <a:rPr lang="cs-CZ" sz="1700" dirty="0" smtClean="0">
                <a:solidFill>
                  <a:schemeClr val="tx1"/>
                </a:solidFill>
              </a:rPr>
              <a:t>   </a:t>
            </a:r>
            <a:r>
              <a:rPr lang="cs-CZ" sz="2200" dirty="0" smtClean="0">
                <a:solidFill>
                  <a:schemeClr val="tx1"/>
                </a:solidFill>
              </a:rPr>
              <a:t>nastavení </a:t>
            </a:r>
            <a:r>
              <a:rPr lang="cs-CZ" sz="2200" dirty="0">
                <a:solidFill>
                  <a:schemeClr val="tx1"/>
                </a:solidFill>
              </a:rPr>
              <a:t>v pásu karet DOMŮ</a:t>
            </a:r>
          </a:p>
          <a:p>
            <a:pPr marL="817563" lvl="3">
              <a:lnSpc>
                <a:spcPct val="80000"/>
              </a:lnSpc>
              <a:buClrTx/>
              <a:buFont typeface="Wingdings" pitchFamily="2" charset="2"/>
              <a:buChar char="Ø"/>
            </a:pPr>
            <a:r>
              <a:rPr lang="cs-CZ" sz="2200" dirty="0">
                <a:solidFill>
                  <a:schemeClr val="tx1"/>
                </a:solidFill>
              </a:rPr>
              <a:t>	zarovnání vlevo</a:t>
            </a:r>
          </a:p>
          <a:p>
            <a:pPr marL="817563" lvl="3">
              <a:lnSpc>
                <a:spcPct val="80000"/>
              </a:lnSpc>
              <a:buClrTx/>
              <a:buFont typeface="Wingdings" pitchFamily="2" charset="2"/>
              <a:buChar char="Ø"/>
            </a:pPr>
            <a:r>
              <a:rPr lang="cs-CZ" sz="2200" dirty="0">
                <a:solidFill>
                  <a:schemeClr val="tx1"/>
                </a:solidFill>
              </a:rPr>
              <a:t>	zarovnání na střed</a:t>
            </a:r>
          </a:p>
          <a:p>
            <a:pPr marL="817563" lvl="3">
              <a:lnSpc>
                <a:spcPct val="80000"/>
              </a:lnSpc>
              <a:buClrTx/>
              <a:buFont typeface="Wingdings" pitchFamily="2" charset="2"/>
              <a:buChar char="Ø"/>
            </a:pPr>
            <a:r>
              <a:rPr lang="cs-CZ" sz="2200" dirty="0">
                <a:solidFill>
                  <a:schemeClr val="tx1"/>
                </a:solidFill>
              </a:rPr>
              <a:t>	zarovnání vpravo</a:t>
            </a:r>
          </a:p>
          <a:p>
            <a:pPr marL="817563" lvl="3">
              <a:lnSpc>
                <a:spcPct val="80000"/>
              </a:lnSpc>
              <a:buClrTx/>
              <a:buFont typeface="Wingdings" pitchFamily="2" charset="2"/>
              <a:buChar char="Ø"/>
            </a:pPr>
            <a:r>
              <a:rPr lang="cs-CZ" sz="2200" dirty="0">
                <a:solidFill>
                  <a:schemeClr val="tx1"/>
                </a:solidFill>
              </a:rPr>
              <a:t>	zarovnání oboustranné </a:t>
            </a:r>
            <a:r>
              <a:rPr lang="cs-CZ" sz="2200" dirty="0" smtClean="0">
                <a:solidFill>
                  <a:schemeClr val="tx1"/>
                </a:solidFill>
              </a:rPr>
              <a:t>(do </a:t>
            </a:r>
            <a:r>
              <a:rPr lang="cs-CZ" sz="2200" dirty="0">
                <a:solidFill>
                  <a:schemeClr val="tx1"/>
                </a:solidFill>
              </a:rPr>
              <a:t>bloku</a:t>
            </a:r>
            <a:r>
              <a:rPr lang="cs-CZ" sz="2200" dirty="0" smtClean="0">
                <a:solidFill>
                  <a:schemeClr val="tx1"/>
                </a:solidFill>
              </a:rPr>
              <a:t>)</a:t>
            </a:r>
            <a:br>
              <a:rPr lang="cs-CZ" sz="2200" dirty="0" smtClean="0">
                <a:solidFill>
                  <a:schemeClr val="tx1"/>
                </a:solidFill>
              </a:rPr>
            </a:br>
            <a:endParaRPr lang="cs-CZ" sz="2200" dirty="0">
              <a:solidFill>
                <a:schemeClr val="tx1"/>
              </a:solidFill>
            </a:endParaRPr>
          </a:p>
          <a:p>
            <a:pPr>
              <a:lnSpc>
                <a:spcPct val="90000"/>
              </a:lnSpc>
              <a:buClrTx/>
              <a:buFont typeface="Wingdings" pitchFamily="2" charset="2"/>
              <a:buChar char="Ø"/>
            </a:pP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5434" y="1268760"/>
            <a:ext cx="3324225" cy="866775"/>
          </a:xfrm>
          <a:prstGeom prst="rect">
            <a:avLst/>
          </a:prstGeom>
        </p:spPr>
      </p:pic>
      <p:cxnSp>
        <p:nvCxnSpPr>
          <p:cNvPr id="5" name="Přímá spojnice se šipkou 4"/>
          <p:cNvCxnSpPr>
            <a:endCxn id="4" idx="1"/>
          </p:cNvCxnSpPr>
          <p:nvPr/>
        </p:nvCxnSpPr>
        <p:spPr>
          <a:xfrm>
            <a:off x="4499992" y="1702148"/>
            <a:ext cx="105544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9108721"/>
              </p:ext>
            </p:extLst>
          </p:nvPr>
        </p:nvGraphicFramePr>
        <p:xfrm>
          <a:off x="336909" y="3645024"/>
          <a:ext cx="8581244" cy="2885243"/>
        </p:xfrm>
        <a:graphic>
          <a:graphicData uri="http://schemas.openxmlformats.org/drawingml/2006/table">
            <a:tbl>
              <a:tblPr firstRow="1" firstCol="1" bandRow="1"/>
              <a:tblGrid>
                <a:gridCol w="2145311"/>
                <a:gridCol w="2145311"/>
                <a:gridCol w="2145311"/>
                <a:gridCol w="2145311"/>
              </a:tblGrid>
              <a:tr h="2523129">
                <a:tc>
                  <a:txBody>
                    <a:bodyPr/>
                    <a:lstStyle/>
                    <a:p>
                      <a:pPr marL="3175" indent="-3175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Pokud program, který chcete spustit, není v nabídce zobrazen, klepněte na příkaz </a:t>
                      </a:r>
                      <a:r>
                        <a:rPr lang="cs-CZ" sz="1800" i="1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Všechny programy</a:t>
                      </a:r>
                      <a:r>
                        <a:rPr lang="cs-CZ" sz="18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v dolní části levého podokna.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175" indent="-317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Pokud program, který chcete spustit, není v nabídce zobrazen, klepněte na příkaz </a:t>
                      </a:r>
                      <a:r>
                        <a:rPr lang="cs-CZ" sz="1800" i="1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Všechny programy</a:t>
                      </a:r>
                      <a:r>
                        <a:rPr lang="cs-CZ" sz="18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v dolní části levého podokna.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175" indent="-3175"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Pokud program, který chcete spustit, není v nabídce zobrazen, klepněte na příkaz </a:t>
                      </a:r>
                      <a:r>
                        <a:rPr lang="cs-CZ" sz="1800" i="1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Všechny programy</a:t>
                      </a:r>
                      <a:r>
                        <a:rPr lang="cs-CZ" sz="18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v dolní části levého podokna.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Pokud program, který chcete spustit, není v nabídce zobrazen, klepněte na příkaz </a:t>
                      </a:r>
                      <a:r>
                        <a:rPr lang="cs-CZ" sz="1800" i="1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Všechny programy</a:t>
                      </a:r>
                      <a:r>
                        <a:rPr lang="cs-CZ" sz="18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v dolní části levého podokna.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62114">
                <a:tc>
                  <a:txBody>
                    <a:bodyPr/>
                    <a:lstStyle/>
                    <a:p>
                      <a:pPr marL="3175" indent="0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Zarovnání vlevo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175" indent="-3175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Zarovnání na střed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92075" indent="-3175"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Zarovnání vpravo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Zarovnání do bloku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22736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96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96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96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8352928" cy="5904655"/>
          </a:xfrm>
        </p:spPr>
        <p:txBody>
          <a:bodyPr anchor="t">
            <a:normAutofit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sz="2200" b="1" dirty="0" smtClean="0">
                <a:solidFill>
                  <a:schemeClr val="tx1"/>
                </a:solidFill>
              </a:rPr>
              <a:t>Odrážky, číslování, víceúrovňový seznam</a:t>
            </a:r>
          </a:p>
          <a:p>
            <a:pPr marL="0" indent="0">
              <a:buClrTx/>
              <a:buNone/>
            </a:pPr>
            <a:r>
              <a:rPr lang="cs-CZ" sz="2200" dirty="0" smtClean="0">
                <a:solidFill>
                  <a:schemeClr val="tx1"/>
                </a:solidFill>
              </a:rPr>
              <a:t>Odrážky                Číslování                   Víceúrovňový </a:t>
            </a:r>
            <a:br>
              <a:rPr lang="cs-CZ" sz="2200" dirty="0" smtClean="0">
                <a:solidFill>
                  <a:schemeClr val="tx1"/>
                </a:solidFill>
              </a:rPr>
            </a:br>
            <a:r>
              <a:rPr lang="cs-CZ" sz="2200" dirty="0" smtClean="0">
                <a:solidFill>
                  <a:schemeClr val="tx1"/>
                </a:solidFill>
              </a:rPr>
              <a:t>                                                                seznam</a:t>
            </a:r>
            <a:endParaRPr lang="cs-CZ" sz="2200" dirty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endParaRPr lang="cs-CZ" sz="2200" b="1" dirty="0">
              <a:solidFill>
                <a:schemeClr val="tx1"/>
              </a:solidFill>
            </a:endParaRPr>
          </a:p>
        </p:txBody>
      </p:sp>
      <p:pic>
        <p:nvPicPr>
          <p:cNvPr id="5" name="obrázek 29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1520" y="1484784"/>
            <a:ext cx="2376264" cy="23894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30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71800" y="1484784"/>
            <a:ext cx="2880320" cy="4409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31"/>
          <p:cNvPicPr/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96136" y="1772816"/>
            <a:ext cx="3168352" cy="4824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878256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692697"/>
            <a:ext cx="8064896" cy="5166102"/>
          </a:xfrm>
        </p:spPr>
        <p:txBody>
          <a:bodyPr>
            <a:normAutofit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2200" b="1" dirty="0">
                <a:solidFill>
                  <a:schemeClr val="tx1"/>
                </a:solidFill>
              </a:rPr>
              <a:t>Stínování</a:t>
            </a:r>
            <a:r>
              <a:rPr lang="cs-CZ" sz="2200" u="sng" dirty="0">
                <a:solidFill>
                  <a:schemeClr val="tx1"/>
                </a:solidFill>
              </a:rPr>
              <a:t> </a:t>
            </a:r>
            <a:endParaRPr lang="cs-CZ" sz="2200" dirty="0">
              <a:solidFill>
                <a:schemeClr val="tx1"/>
              </a:solidFill>
            </a:endParaRPr>
          </a:p>
          <a:p>
            <a:pPr marL="895350" lvl="0">
              <a:buFont typeface="Wingdings" pitchFamily="2" charset="2"/>
              <a:buChar char="Ø"/>
            </a:pPr>
            <a:r>
              <a:rPr lang="cs-CZ" sz="2200" dirty="0">
                <a:solidFill>
                  <a:schemeClr val="tx1"/>
                </a:solidFill>
              </a:rPr>
              <a:t>slouží k podbarvení celého odstavce</a:t>
            </a:r>
          </a:p>
          <a:p>
            <a:pPr marL="0" indent="0">
              <a:buNone/>
            </a:pPr>
            <a:r>
              <a:rPr lang="cs-CZ" sz="2200" dirty="0">
                <a:solidFill>
                  <a:schemeClr val="tx1"/>
                </a:solidFill>
              </a:rPr>
              <a:t> </a:t>
            </a:r>
          </a:p>
          <a:p>
            <a:pPr marL="0" indent="0">
              <a:buNone/>
            </a:pPr>
            <a:r>
              <a:rPr lang="cs-CZ" sz="2200" dirty="0">
                <a:solidFill>
                  <a:schemeClr val="tx1"/>
                </a:solidFill>
              </a:rPr>
              <a:t> </a:t>
            </a:r>
          </a:p>
          <a:p>
            <a:pPr marL="0" indent="0">
              <a:buNone/>
            </a:pPr>
            <a:r>
              <a:rPr lang="cs-CZ" sz="2200" dirty="0">
                <a:solidFill>
                  <a:schemeClr val="tx1"/>
                </a:solidFill>
              </a:rPr>
              <a:t> </a:t>
            </a:r>
          </a:p>
          <a:p>
            <a:pPr marL="0" indent="0">
              <a:buNone/>
            </a:pPr>
            <a:r>
              <a:rPr lang="cs-CZ" sz="2200" dirty="0">
                <a:solidFill>
                  <a:schemeClr val="tx1"/>
                </a:solidFill>
              </a:rPr>
              <a:t> </a:t>
            </a:r>
          </a:p>
          <a:p>
            <a:pPr marL="0" indent="0">
              <a:buNone/>
            </a:pPr>
            <a:r>
              <a:rPr lang="cs-CZ" sz="2200" dirty="0">
                <a:solidFill>
                  <a:schemeClr val="tx1"/>
                </a:solidFill>
              </a:rPr>
              <a:t> </a:t>
            </a:r>
          </a:p>
          <a:p>
            <a:pPr marL="0" indent="0">
              <a:buNone/>
            </a:pPr>
            <a:r>
              <a:rPr lang="cs-CZ" sz="2200" dirty="0">
                <a:solidFill>
                  <a:schemeClr val="tx1"/>
                </a:solidFill>
              </a:rPr>
              <a:t> </a:t>
            </a:r>
          </a:p>
          <a:p>
            <a:pPr marL="0" indent="0">
              <a:buNone/>
            </a:pPr>
            <a:r>
              <a:rPr lang="cs-CZ" sz="2200" dirty="0">
                <a:solidFill>
                  <a:schemeClr val="tx1"/>
                </a:solidFill>
              </a:rPr>
              <a:t>                    </a:t>
            </a:r>
          </a:p>
          <a:p>
            <a:pPr marL="0" indent="0">
              <a:buNone/>
            </a:pPr>
            <a:r>
              <a:rPr lang="cs-CZ" sz="2200" dirty="0">
                <a:solidFill>
                  <a:schemeClr val="tx1"/>
                </a:solidFill>
              </a:rPr>
              <a:t>                        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751457"/>
            <a:ext cx="4045049" cy="3528392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4174" y="2312858"/>
            <a:ext cx="7145409" cy="360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4547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352928" cy="6048671"/>
          </a:xfrm>
        </p:spPr>
        <p:txBody>
          <a:bodyPr anchor="t"/>
          <a:lstStyle/>
          <a:p>
            <a:pPr lvl="0">
              <a:buFont typeface="Wingdings" pitchFamily="2" charset="2"/>
              <a:buChar char="Ø"/>
            </a:pPr>
            <a:r>
              <a:rPr lang="cs-CZ" sz="2200" b="1" dirty="0">
                <a:solidFill>
                  <a:schemeClr val="tx1"/>
                </a:solidFill>
              </a:rPr>
              <a:t>Řádkování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 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 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 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 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       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 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76672"/>
            <a:ext cx="3456384" cy="2952328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7313491"/>
              </p:ext>
            </p:extLst>
          </p:nvPr>
        </p:nvGraphicFramePr>
        <p:xfrm>
          <a:off x="251520" y="3933056"/>
          <a:ext cx="8640960" cy="253769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845905"/>
                <a:gridCol w="2980697"/>
                <a:gridCol w="2814358"/>
              </a:tblGrid>
              <a:tr h="2257278">
                <a:tc>
                  <a:txBody>
                    <a:bodyPr/>
                    <a:lstStyle/>
                    <a:p>
                      <a:pPr marL="93663" indent="0"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chemeClr val="tx1"/>
                          </a:solidFill>
                          <a:effectLst/>
                        </a:rPr>
                        <a:t>Pokud program, který chcete spustit, není v nabídce zobrazen, klepněte na příkaz Všechny programy v dolní části levého podokna.</a:t>
                      </a:r>
                      <a:endParaRPr lang="cs-CZ" sz="16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93663" indent="0"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chemeClr val="tx1"/>
                          </a:solidFill>
                          <a:effectLst/>
                        </a:rPr>
                        <a:t>Pokud program, který chcete spustit, není v nabídce zobrazen, klepněte na příkaz Všechny </a:t>
                      </a:r>
                      <a:endParaRPr lang="cs-CZ" sz="16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174625" indent="0" algn="l">
                        <a:lnSpc>
                          <a:spcPct val="300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chemeClr val="tx1"/>
                          </a:solidFill>
                          <a:effectLst/>
                        </a:rPr>
                        <a:t>Pokud program, který chcete spustit, není v nabídce zobrazen, </a:t>
                      </a:r>
                      <a:endParaRPr lang="cs-CZ" sz="16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263002">
                <a:tc>
                  <a:txBody>
                    <a:bodyPr/>
                    <a:lstStyle/>
                    <a:p>
                      <a:pPr marL="93663" indent="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chemeClr val="tx1"/>
                          </a:solidFill>
                          <a:effectLst/>
                        </a:rPr>
                        <a:t>řádkování   1</a:t>
                      </a:r>
                      <a:endParaRPr lang="cs-CZ" sz="16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93663" indent="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chemeClr val="tx1"/>
                          </a:solidFill>
                          <a:effectLst/>
                        </a:rPr>
                        <a:t>řádkování  1,5</a:t>
                      </a:r>
                      <a:endParaRPr lang="cs-CZ" sz="16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174625" indent="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chemeClr val="tx1"/>
                          </a:solidFill>
                          <a:effectLst/>
                        </a:rPr>
                        <a:t>řádkování   3</a:t>
                      </a:r>
                      <a:endParaRPr lang="cs-CZ" sz="16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63713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1009443" y="1052737"/>
            <a:ext cx="7125112" cy="480606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Tx/>
              <a:buFont typeface="Wingdings" pitchFamily="2" charset="2"/>
              <a:buChar char="Ø"/>
            </a:pPr>
            <a:endParaRPr lang="cs-CZ" sz="1400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ZDROJE:</a:t>
            </a:r>
            <a:endParaRPr lang="cs-CZ" sz="1400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Ø"/>
            </a:pPr>
            <a:r>
              <a:rPr lang="cs-CZ" sz="1400" dirty="0" smtClean="0">
                <a:solidFill>
                  <a:schemeClr val="tx1"/>
                </a:solidFill>
              </a:rPr>
              <a:t>Obrázky </a:t>
            </a:r>
            <a:r>
              <a:rPr lang="cs-CZ" sz="1400" dirty="0" smtClean="0">
                <a:solidFill>
                  <a:schemeClr val="tx1"/>
                </a:solidFill>
              </a:rPr>
              <a:t>jsou </a:t>
            </a:r>
            <a:r>
              <a:rPr lang="cs-CZ" sz="1400" dirty="0" smtClean="0">
                <a:solidFill>
                  <a:schemeClr val="tx1"/>
                </a:solidFill>
              </a:rPr>
              <a:t>vlastní tvorbou autora.</a:t>
            </a:r>
            <a:endParaRPr lang="cs-CZ" sz="14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6052207"/>
      </p:ext>
    </p:extLst>
  </p:cSld>
  <p:clrMapOvr>
    <a:masterClrMapping/>
  </p:clrMapOvr>
</p:sld>
</file>

<file path=ppt/theme/theme1.xml><?xml version="1.0" encoding="utf-8"?>
<a:theme xmlns:a="http://schemas.openxmlformats.org/drawingml/2006/main" name="motyl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motyl</Template>
  <TotalTime>19</TotalTime>
  <Words>197</Words>
  <Application>Microsoft Office PowerPoint</Application>
  <PresentationFormat>Předvádění na obrazovce (4:3)</PresentationFormat>
  <Paragraphs>62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motyl</vt:lpstr>
      <vt:lpstr>Prezentace aplikace PowerPoint</vt:lpstr>
      <vt:lpstr>Word - úpravy odstavce</vt:lpstr>
      <vt:lpstr>ODSTAVEC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Word</dc:title>
  <dc:creator>spravce</dc:creator>
  <cp:lastModifiedBy>spravce</cp:lastModifiedBy>
  <cp:revision>11</cp:revision>
  <cp:lastPrinted>2012-02-16T12:22:49Z</cp:lastPrinted>
  <dcterms:created xsi:type="dcterms:W3CDTF">2012-02-13T17:51:02Z</dcterms:created>
  <dcterms:modified xsi:type="dcterms:W3CDTF">2012-04-13T19:34:36Z</dcterms:modified>
</cp:coreProperties>
</file>