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19DA69-703D-4C6F-B9C4-56A9B58FBE91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367A4D-2D2C-4D06-83EE-EF7550084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547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81D8E5-45C6-4F0F-8701-0F38106C8D1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F5BF53E-9338-4B61-ABA7-CC5F5572D6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7471631"/>
              </p:ext>
            </p:extLst>
          </p:nvPr>
        </p:nvGraphicFramePr>
        <p:xfrm>
          <a:off x="291216" y="692696"/>
          <a:ext cx="8784976" cy="547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652"/>
                <a:gridCol w="7076324"/>
              </a:tblGrid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VY_32_INOVACE_VDT_6B_4A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86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 s obrázky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30.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</a:rPr>
                        <a:t>1.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69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Výkladová a procvičovací hodina je zaměřena na práci s obrázky v dokumentu. Je rozdělena na dvě hodiny – v této hodině se žáci naučí základní funkce s obrázky - vkládat obrázek, zmenšovat, zvětšovat a otáčet obrázky, odebrat pozadí …. Vše si žáci důkladně procvičují u svých PC.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71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060848"/>
            <a:ext cx="7117180" cy="1872208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 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práce s obrázky</a:t>
            </a: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82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Pás karet - VLOŽENÍ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204864"/>
            <a:ext cx="8772792" cy="864096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51520" y="3717032"/>
            <a:ext cx="8424936" cy="2504059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Pomocí tohoto pásu vložíte do dokumentu obrázek, klipart, obrazec, graf, záhlaví, zápatí, textové pole, písmo WordArt…</a:t>
            </a:r>
            <a:endParaRPr lang="cs-CZ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20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123080" cy="92447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Obrázek  (klipart)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8712968" cy="5328592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Kliknutím na pás karet VLOŽENÍ – OBRÁZEK se otevře nabídka, kde je obrázek uložený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Pokud </a:t>
            </a:r>
            <a:r>
              <a:rPr lang="cs-CZ" sz="2200" dirty="0">
                <a:solidFill>
                  <a:schemeClr val="tx1"/>
                </a:solidFill>
              </a:rPr>
              <a:t>chcete s obrázkem 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pracovat (otočit </a:t>
            </a:r>
            <a:r>
              <a:rPr lang="cs-CZ" sz="2200" dirty="0">
                <a:solidFill>
                  <a:schemeClr val="tx1"/>
                </a:solidFill>
              </a:rPr>
              <a:t>obrázek</a:t>
            </a:r>
            <a:r>
              <a:rPr lang="cs-CZ" sz="2200" dirty="0" smtClean="0">
                <a:solidFill>
                  <a:schemeClr val="tx1"/>
                </a:solidFill>
              </a:rPr>
              <a:t>,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změnit </a:t>
            </a:r>
            <a:r>
              <a:rPr lang="cs-CZ" sz="2200" dirty="0">
                <a:solidFill>
                  <a:schemeClr val="tx1"/>
                </a:solidFill>
              </a:rPr>
              <a:t>velikost …) musí 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být </a:t>
            </a:r>
            <a:r>
              <a:rPr lang="cs-CZ" sz="2200" dirty="0">
                <a:solidFill>
                  <a:schemeClr val="tx1"/>
                </a:solidFill>
              </a:rPr>
              <a:t>obrázek právě 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označený </a:t>
            </a:r>
            <a:r>
              <a:rPr lang="cs-CZ" sz="2200" dirty="0">
                <a:solidFill>
                  <a:schemeClr val="tx1"/>
                </a:solidFill>
              </a:rPr>
              <a:t>– tzn. že </a:t>
            </a:r>
            <a:r>
              <a:rPr lang="cs-CZ" sz="2200" dirty="0" smtClean="0">
                <a:solidFill>
                  <a:schemeClr val="tx1"/>
                </a:solidFill>
              </a:rPr>
              <a:t>kolem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obrázku </a:t>
            </a:r>
            <a:r>
              <a:rPr lang="cs-CZ" sz="2200" dirty="0">
                <a:solidFill>
                  <a:schemeClr val="tx1"/>
                </a:solidFill>
              </a:rPr>
              <a:t>vidíte rámeček </a:t>
            </a:r>
            <a:r>
              <a:rPr lang="cs-CZ" sz="2200" dirty="0" smtClean="0">
                <a:solidFill>
                  <a:schemeClr val="tx1"/>
                </a:solidFill>
              </a:rPr>
              <a:t>s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několika </a:t>
            </a:r>
            <a:r>
              <a:rPr lang="cs-CZ" sz="2200" dirty="0">
                <a:solidFill>
                  <a:schemeClr val="tx1"/>
                </a:solidFill>
              </a:rPr>
              <a:t>body.</a:t>
            </a:r>
          </a:p>
        </p:txBody>
      </p:sp>
      <p:pic>
        <p:nvPicPr>
          <p:cNvPr id="8" name="obrázek 38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8024" y="2492896"/>
            <a:ext cx="4176117" cy="3291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2502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8136904" cy="5760639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Změna velikosti obrázku myší</a:t>
            </a:r>
            <a:endParaRPr lang="cs-CZ" sz="2200" dirty="0">
              <a:solidFill>
                <a:schemeClr val="tx1"/>
              </a:solidFill>
            </a:endParaRPr>
          </a:p>
          <a:p>
            <a:pPr marL="800100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najeďte </a:t>
            </a:r>
            <a:r>
              <a:rPr lang="cs-CZ" sz="2200" dirty="0">
                <a:solidFill>
                  <a:schemeClr val="tx1"/>
                </a:solidFill>
              </a:rPr>
              <a:t>myší na libovolný roh obrázku, změní se  kurzor myši na tento tvar </a:t>
            </a:r>
            <a:r>
              <a:rPr lang="cs-CZ" sz="2200" dirty="0" smtClean="0">
                <a:solidFill>
                  <a:schemeClr val="tx1"/>
                </a:solidFill>
              </a:rPr>
              <a:t>       .  </a:t>
            </a:r>
            <a:r>
              <a:rPr lang="cs-CZ" sz="2200" dirty="0">
                <a:solidFill>
                  <a:schemeClr val="tx1"/>
                </a:solidFill>
              </a:rPr>
              <a:t>Pak stiskněte a držte levé tlačítko myši a táhněte na požadovanou velikost obrázku.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 </a:t>
            </a:r>
            <a:r>
              <a:rPr lang="cs-CZ" sz="2200" b="1" dirty="0" smtClean="0">
                <a:solidFill>
                  <a:schemeClr val="tx1"/>
                </a:solidFill>
              </a:rPr>
              <a:t>Otočení </a:t>
            </a:r>
            <a:r>
              <a:rPr lang="cs-CZ" sz="2200" b="1" dirty="0">
                <a:solidFill>
                  <a:schemeClr val="tx1"/>
                </a:solidFill>
              </a:rPr>
              <a:t>obrázku</a:t>
            </a:r>
            <a:endParaRPr lang="cs-CZ" sz="2200" dirty="0">
              <a:solidFill>
                <a:schemeClr val="tx1"/>
              </a:solidFill>
            </a:endParaRPr>
          </a:p>
          <a:p>
            <a:pPr marL="895350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najeďte </a:t>
            </a:r>
            <a:r>
              <a:rPr lang="cs-CZ" sz="2200" dirty="0">
                <a:solidFill>
                  <a:schemeClr val="tx1"/>
                </a:solidFill>
              </a:rPr>
              <a:t>myší na zeleně označený bod nad obrázkem, držte levé tlačítko myši a tažením proveďte otáčení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5" name="Obousměrná vodorovná šipka 4"/>
          <p:cNvSpPr/>
          <p:nvPr/>
        </p:nvSpPr>
        <p:spPr>
          <a:xfrm>
            <a:off x="5076056" y="1484784"/>
            <a:ext cx="432048" cy="216024"/>
          </a:xfrm>
          <a:prstGeom prst="left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38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0205" y="4221088"/>
            <a:ext cx="3312021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nice se šipkou 7"/>
          <p:cNvCxnSpPr/>
          <p:nvPr/>
        </p:nvCxnSpPr>
        <p:spPr>
          <a:xfrm>
            <a:off x="4283968" y="3789040"/>
            <a:ext cx="2016224" cy="576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925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809749"/>
            <a:ext cx="8712968" cy="1259211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K další úpravě obrázků slouží záložka </a:t>
            </a:r>
            <a:r>
              <a:rPr lang="cs-CZ" sz="2200" b="1" dirty="0" smtClean="0">
                <a:solidFill>
                  <a:schemeClr val="tx1"/>
                </a:solidFill>
              </a:rPr>
              <a:t>FORMÁT</a:t>
            </a:r>
            <a:r>
              <a:rPr lang="cs-CZ" sz="2200" dirty="0" smtClean="0">
                <a:solidFill>
                  <a:schemeClr val="tx1"/>
                </a:solidFill>
              </a:rPr>
              <a:t>, která se na pásu karet objeví pouze v případě, máte-li označený obrázek (kliknutím)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half" idx="2"/>
          </p:nvPr>
        </p:nvSpPr>
        <p:spPr>
          <a:xfrm>
            <a:off x="181672" y="3212976"/>
            <a:ext cx="8712968" cy="3528392"/>
          </a:xfrm>
        </p:spPr>
        <p:txBody>
          <a:bodyPr anchor="t">
            <a:normAutofit/>
          </a:bodyPr>
          <a:lstStyle/>
          <a:p>
            <a:pPr marL="0" indent="0">
              <a:buClrTx/>
              <a:buNone/>
            </a:pPr>
            <a:r>
              <a:rPr lang="cs-CZ" sz="2400" dirty="0" smtClean="0">
                <a:solidFill>
                  <a:schemeClr val="tx1"/>
                </a:solidFill>
                <a:latin typeface="Belwe Bd AT" pitchFamily="2" charset="0"/>
              </a:rPr>
              <a:t>ÚPRAVY S OBRÁZKY</a:t>
            </a:r>
            <a:r>
              <a:rPr lang="cs-CZ" sz="2200" dirty="0" smtClean="0">
                <a:solidFill>
                  <a:schemeClr val="tx1"/>
                </a:solidFill>
                <a:latin typeface="Belwe Bd AT" pitchFamily="2" charset="0"/>
              </a:rPr>
              <a:t/>
            </a:r>
            <a:br>
              <a:rPr lang="cs-CZ" sz="2200" dirty="0" smtClean="0">
                <a:solidFill>
                  <a:schemeClr val="tx1"/>
                </a:solidFill>
                <a:latin typeface="Belwe Bd AT" pitchFamily="2" charset="0"/>
              </a:rPr>
            </a:br>
            <a:endParaRPr lang="cs-CZ" sz="2200" dirty="0" smtClean="0">
              <a:solidFill>
                <a:schemeClr val="tx1"/>
              </a:solidFill>
              <a:latin typeface="Belwe Bd AT" pitchFamily="2" charset="0"/>
            </a:endParaRPr>
          </a:p>
          <a:p>
            <a:pPr marL="1619250">
              <a:buClrTx/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  <a:latin typeface="Belwe Bd AT" pitchFamily="2" charset="0"/>
              </a:rPr>
              <a:t>	</a:t>
            </a:r>
            <a:r>
              <a:rPr lang="cs-CZ" sz="2200" b="1" dirty="0" smtClean="0">
                <a:solidFill>
                  <a:schemeClr val="tx1"/>
                </a:solidFill>
              </a:rPr>
              <a:t>odebrat pozadí</a:t>
            </a:r>
          </a:p>
          <a:p>
            <a:pPr marL="2252663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klikněte na obrázek, pak klikněte na ikonu „Odebrat pozadí“ a u daného obrázku postupným odebíráním jednotlivých částí pozadí upravíte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8840583" cy="119804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ál 5"/>
          <p:cNvSpPr/>
          <p:nvPr/>
        </p:nvSpPr>
        <p:spPr>
          <a:xfrm>
            <a:off x="3707904" y="188640"/>
            <a:ext cx="1656184" cy="57606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149080"/>
            <a:ext cx="914772" cy="1257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484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xfrm>
            <a:off x="1691680" y="836712"/>
            <a:ext cx="7056784" cy="5400599"/>
          </a:xfrm>
        </p:spPr>
        <p:txBody>
          <a:bodyPr anchor="t">
            <a:normAutofit/>
          </a:bodyPr>
          <a:lstStyle/>
          <a:p>
            <a:pPr marL="1619250">
              <a:buClrTx/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  <a:latin typeface="Belwe Bd AT" pitchFamily="2" charset="0"/>
              </a:rPr>
              <a:t>	</a:t>
            </a:r>
            <a:r>
              <a:rPr lang="cs-CZ" sz="2200" b="1" dirty="0" smtClean="0">
                <a:solidFill>
                  <a:schemeClr val="tx1"/>
                </a:solidFill>
              </a:rPr>
              <a:t>automatické opravy</a:t>
            </a:r>
          </a:p>
          <a:p>
            <a:pPr marL="2332038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úpravy jasu, kontrastu a ostrosti obrázku</a:t>
            </a:r>
          </a:p>
          <a:p>
            <a:pPr marL="2776538"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1782763" indent="-531813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barva</a:t>
            </a:r>
          </a:p>
          <a:p>
            <a:pPr marL="2332038" indent="-355600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změna barvy obrázku – zlepšení kvality</a:t>
            </a:r>
          </a:p>
          <a:p>
            <a:pPr marL="2332038" indent="-355600"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1782763" indent="-35560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grafické efekty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</a:p>
          <a:p>
            <a:pPr marL="2332038" indent="-355600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Možnost dát obrázku zajímavé efekty (voda, sklo, mozaika..)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36912"/>
            <a:ext cx="2436233" cy="1499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21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836713"/>
            <a:ext cx="7848872" cy="5024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Obrázky </a:t>
            </a:r>
            <a:r>
              <a:rPr lang="cs-CZ" sz="1400" dirty="0" smtClean="0">
                <a:solidFill>
                  <a:schemeClr val="tx1"/>
                </a:solidFill>
              </a:rPr>
              <a:t>jsou </a:t>
            </a:r>
            <a:r>
              <a:rPr lang="cs-CZ" sz="1400" dirty="0" smtClean="0">
                <a:solidFill>
                  <a:schemeClr val="tx1"/>
                </a:solidFill>
              </a:rPr>
              <a:t>vlastní tvorbou autora.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978623"/>
      </p:ext>
    </p:extLst>
  </p:cSld>
  <p:clrMapOvr>
    <a:masterClrMapping/>
  </p:clrMapOvr>
</p:sld>
</file>

<file path=ppt/theme/theme1.xml><?xml version="1.0" encoding="utf-8"?>
<a:theme xmlns:a="http://schemas.openxmlformats.org/drawingml/2006/main" name="motyl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motyl</Template>
  <TotalTime>7</TotalTime>
  <Words>233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motyl</vt:lpstr>
      <vt:lpstr>Prezentace aplikace PowerPoint</vt:lpstr>
      <vt:lpstr>Word -  práce s obrázky</vt:lpstr>
      <vt:lpstr>Pás karet - VLOŽENÍ</vt:lpstr>
      <vt:lpstr>Obrázek  (klipart)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spravce</dc:creator>
  <cp:lastModifiedBy>spravce</cp:lastModifiedBy>
  <cp:revision>7</cp:revision>
  <cp:lastPrinted>2012-02-16T12:24:21Z</cp:lastPrinted>
  <dcterms:created xsi:type="dcterms:W3CDTF">2012-02-13T18:39:26Z</dcterms:created>
  <dcterms:modified xsi:type="dcterms:W3CDTF">2012-04-13T19:38:47Z</dcterms:modified>
</cp:coreProperties>
</file>