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handoutMasterIdLst>
    <p:handoutMasterId r:id="rId11"/>
  </p:handoutMasterIdLst>
  <p:sldIdLst>
    <p:sldId id="272" r:id="rId2"/>
    <p:sldId id="256" r:id="rId3"/>
    <p:sldId id="264" r:id="rId4"/>
    <p:sldId id="267" r:id="rId5"/>
    <p:sldId id="269" r:id="rId6"/>
    <p:sldId id="265" r:id="rId7"/>
    <p:sldId id="266" r:id="rId8"/>
    <p:sldId id="268" r:id="rId9"/>
    <p:sldId id="271" r:id="rId10"/>
  </p:sldIdLst>
  <p:sldSz cx="9144000" cy="6858000" type="screen4x3"/>
  <p:notesSz cx="9926638" cy="679767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44" y="-3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CBA0C-1F7E-4563-B760-33FA61F2268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55AADB-5A18-43D7-BDC6-C4C8871633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1171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A9D8B-0A3B-4AFC-930D-997BC6FA5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FA757-7546-4436-AE4F-48F5DAB8A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A74D-8D41-4857-9328-316AD499A0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73828-45EB-42E6-BE9A-3FB68F7C7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645A1-C45C-425D-A86C-B80A113FB4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E5E6B-AE7C-40CB-8179-F5481EFA4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2E88-2436-40C2-AFBA-97EE80C32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1D434-8B33-480A-97A2-A3B2ED4EB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3ED8D-8426-4C17-BAA1-1F9C7DB94AF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B3132-73FE-4996-A9E8-4363C9FA8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91450-2081-4158-B7BB-C9980D0069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95E7FD-C4D3-4AD1-9934-F2571A00D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59159"/>
              </p:ext>
            </p:extLst>
          </p:nvPr>
        </p:nvGraphicFramePr>
        <p:xfrm>
          <a:off x="179512" y="836712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VY_32_INOVACE_VDT_6B_6A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 s tabulkami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1. 2.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Další částí Wordu je práce s tabulkami. Toto učivo je také rozděleno do dvou hodin. V první hodině se žáci naučí vložit tabulku a jednoduše ji upravit, barva buněk, tloušťka čar, atd..  Při výkladu žáci pracují na svých PC.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5745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780928"/>
            <a:ext cx="7117180" cy="2592288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práce s tabulkami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348880"/>
            <a:ext cx="2375051" cy="4223612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75" y="476672"/>
            <a:ext cx="8266157" cy="5472608"/>
          </a:xfrm>
        </p:spPr>
        <p:txBody>
          <a:bodyPr anchor="t"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Tabulky se vloží pomocí pásu karet VLOŽENÍ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 kliknutí na danou ikonu se zobrazí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pole řádků a sloupců, pomocí kterého si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zvolíme, přejetím myší přes čtverečky a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kliknutím, velikost tabulky.</a:t>
            </a: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74" y="1221612"/>
            <a:ext cx="8772792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28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692696"/>
            <a:ext cx="8495731" cy="5328592"/>
          </a:xfrm>
        </p:spPr>
        <p:txBody>
          <a:bodyPr anchor="t"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>
                <a:solidFill>
                  <a:schemeClr val="tx1"/>
                </a:solidFill>
              </a:rPr>
              <a:t>Další možnosti</a:t>
            </a:r>
            <a:r>
              <a:rPr lang="cs-CZ" sz="2400" b="1" u="sng" dirty="0" smtClean="0">
                <a:solidFill>
                  <a:schemeClr val="tx1"/>
                </a:solidFill>
              </a:rPr>
              <a:t>:</a:t>
            </a:r>
            <a:r>
              <a:rPr lang="cs-CZ" sz="2200" u="sng" dirty="0" smtClean="0">
                <a:solidFill>
                  <a:schemeClr val="tx1"/>
                </a:solidFill>
              </a:rPr>
              <a:t/>
            </a:r>
            <a:br>
              <a:rPr lang="cs-CZ" sz="2200" u="sng" dirty="0" smtClean="0">
                <a:solidFill>
                  <a:schemeClr val="tx1"/>
                </a:solidFill>
              </a:rPr>
            </a:br>
            <a:endParaRPr lang="cs-CZ" sz="2200" u="sng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VLOŽIT TABULKU</a:t>
            </a:r>
            <a:r>
              <a:rPr lang="cs-CZ" sz="2200" dirty="0">
                <a:solidFill>
                  <a:schemeClr val="tx1"/>
                </a:solidFill>
              </a:rPr>
              <a:t> – umožňuje </a:t>
            </a:r>
            <a:r>
              <a:rPr lang="cs-CZ" sz="2200" dirty="0" smtClean="0">
                <a:solidFill>
                  <a:schemeClr val="tx1"/>
                </a:solidFill>
              </a:rPr>
              <a:t>vložit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tabulku </a:t>
            </a:r>
            <a:r>
              <a:rPr lang="cs-CZ" sz="2200" dirty="0">
                <a:solidFill>
                  <a:schemeClr val="tx1"/>
                </a:solidFill>
              </a:rPr>
              <a:t>s více řádky a </a:t>
            </a:r>
            <a:r>
              <a:rPr lang="cs-CZ" sz="2200" dirty="0" smtClean="0">
                <a:solidFill>
                  <a:schemeClr val="tx1"/>
                </a:solidFill>
              </a:rPr>
              <a:t>sloupci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NAVRHNOUT TABULKU</a:t>
            </a:r>
            <a:r>
              <a:rPr lang="cs-CZ" sz="2200" dirty="0">
                <a:solidFill>
                  <a:schemeClr val="tx1"/>
                </a:solidFill>
              </a:rPr>
              <a:t> – </a:t>
            </a:r>
            <a:r>
              <a:rPr lang="cs-CZ" sz="2200" dirty="0" smtClean="0">
                <a:solidFill>
                  <a:schemeClr val="tx1"/>
                </a:solidFill>
              </a:rPr>
              <a:t>nakreslení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 </a:t>
            </a:r>
            <a:r>
              <a:rPr lang="cs-CZ" sz="2200" dirty="0">
                <a:solidFill>
                  <a:schemeClr val="tx1"/>
                </a:solidFill>
              </a:rPr>
              <a:t>podle naší </a:t>
            </a:r>
            <a:r>
              <a:rPr lang="cs-CZ" sz="2200" dirty="0" smtClean="0">
                <a:solidFill>
                  <a:schemeClr val="tx1"/>
                </a:solidFill>
              </a:rPr>
              <a:t>potřeby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TABULKA EXCEL </a:t>
            </a:r>
            <a:r>
              <a:rPr lang="cs-CZ" sz="2200" dirty="0">
                <a:solidFill>
                  <a:schemeClr val="tx1"/>
                </a:solidFill>
              </a:rPr>
              <a:t>– vloží tabulku 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Excelu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 marL="539750"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RYCHLÉ TABULKY</a:t>
            </a:r>
            <a:r>
              <a:rPr lang="cs-CZ" sz="2200" dirty="0">
                <a:solidFill>
                  <a:schemeClr val="tx1"/>
                </a:solidFill>
              </a:rPr>
              <a:t> – předdefinované </a:t>
            </a:r>
            <a:r>
              <a:rPr lang="cs-CZ" sz="2200" dirty="0" smtClean="0">
                <a:solidFill>
                  <a:schemeClr val="tx1"/>
                </a:solidFill>
              </a:rPr>
              <a:t>tabulky </a:t>
            </a:r>
            <a:r>
              <a:rPr lang="cs-CZ" sz="2200" dirty="0">
                <a:solidFill>
                  <a:schemeClr val="tx1"/>
                </a:solidFill>
              </a:rPr>
              <a:t>programem</a:t>
            </a:r>
            <a:endParaRPr lang="cs-CZ" sz="22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0648"/>
            <a:ext cx="2375051" cy="422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27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Popis tabulky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960024"/>
              </p:ext>
            </p:extLst>
          </p:nvPr>
        </p:nvGraphicFramePr>
        <p:xfrm>
          <a:off x="2627784" y="2852936"/>
          <a:ext cx="5472610" cy="1512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22"/>
                <a:gridCol w="1094522"/>
                <a:gridCol w="1094522"/>
                <a:gridCol w="1094522"/>
                <a:gridCol w="1094522"/>
              </a:tblGrid>
              <a:tr h="37804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ČJ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AJ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Karel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Marek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Martina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3429000"/>
            <a:ext cx="108012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řádky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0013" y="1619350"/>
            <a:ext cx="136815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sloupce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5947" y="5229200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jedno okénko v tabulce (například žlutě označená buňka)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652120" y="2111685"/>
            <a:ext cx="1872208" cy="59723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21049" y="3407804"/>
            <a:ext cx="834727" cy="25202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763688" y="3785846"/>
            <a:ext cx="792088" cy="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691680" y="3890665"/>
            <a:ext cx="864096" cy="2584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508104" y="2121744"/>
            <a:ext cx="936104" cy="65918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4" idx="0"/>
          </p:cNvCxnSpPr>
          <p:nvPr/>
        </p:nvCxnSpPr>
        <p:spPr>
          <a:xfrm>
            <a:off x="5364088" y="2111685"/>
            <a:ext cx="1" cy="74125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427984" y="2110172"/>
            <a:ext cx="792088" cy="67075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3203848" y="2090490"/>
            <a:ext cx="1872208" cy="69043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691680" y="2996952"/>
            <a:ext cx="864096" cy="53686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547664" y="4365104"/>
            <a:ext cx="1656184" cy="7920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11076" y="5229200"/>
            <a:ext cx="118487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buňka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13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348880"/>
            <a:ext cx="7718490" cy="3010210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95536" y="764704"/>
            <a:ext cx="8280920" cy="5616624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 vložení tabulky se nám zobrazí další dvě záložky na pásu karet – záložka </a:t>
            </a:r>
            <a:r>
              <a:rPr lang="cs-CZ" sz="2200" b="1" dirty="0" smtClean="0">
                <a:solidFill>
                  <a:schemeClr val="tx1"/>
                </a:solidFill>
              </a:rPr>
              <a:t>NÁVRH</a:t>
            </a:r>
            <a:r>
              <a:rPr lang="cs-CZ" sz="2200" dirty="0" smtClean="0">
                <a:solidFill>
                  <a:schemeClr val="tx1"/>
                </a:solidFill>
              </a:rPr>
              <a:t> a záložka </a:t>
            </a:r>
            <a:r>
              <a:rPr lang="cs-CZ" sz="2200" b="1" dirty="0" smtClean="0">
                <a:solidFill>
                  <a:schemeClr val="tx1"/>
                </a:solidFill>
              </a:rPr>
              <a:t>ROZLOŽENÍ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Tyto dvě záložky nám umožňují provádět úpravy tabulky.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283968" y="1491283"/>
            <a:ext cx="2016224" cy="71358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7020272" y="1484784"/>
            <a:ext cx="288032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228184" y="2276872"/>
            <a:ext cx="1080120" cy="2880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763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11882" y="116632"/>
            <a:ext cx="4555732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Záložka – NÁVRH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5536" y="2852936"/>
            <a:ext cx="8442334" cy="3446764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Na této záložce je možné upravit </a:t>
            </a:r>
            <a:r>
              <a:rPr lang="cs-CZ" sz="2200" u="sng" dirty="0" smtClean="0">
                <a:solidFill>
                  <a:schemeClr val="tx1"/>
                </a:solidFill>
              </a:rPr>
              <a:t>styl tabulky</a:t>
            </a:r>
            <a:r>
              <a:rPr lang="cs-CZ" sz="2200" dirty="0" smtClean="0">
                <a:solidFill>
                  <a:schemeClr val="tx1"/>
                </a:solidFill>
              </a:rPr>
              <a:t> – již předdefinované barvené úpravy tabulek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STÍNOVÁNÍ</a:t>
            </a:r>
            <a:r>
              <a:rPr lang="cs-CZ" sz="2200" dirty="0" smtClean="0">
                <a:solidFill>
                  <a:schemeClr val="tx1"/>
                </a:solidFill>
              </a:rPr>
              <a:t> – slouží k barevné úpravě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tabulky, možnost vybarvovat jednotlivé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buňky, celé řádky a sloupce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221088"/>
            <a:ext cx="1635278" cy="2016224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5292080" y="2091640"/>
            <a:ext cx="72008" cy="7612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8676456" cy="892259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2123728" y="1340768"/>
            <a:ext cx="4104456" cy="748243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952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821" y="5445224"/>
            <a:ext cx="2966080" cy="1055924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60648"/>
            <a:ext cx="2037338" cy="3816424"/>
          </a:xfrm>
          <a:prstGeom prst="rect">
            <a:avLst/>
          </a:prstGeom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395536" y="576478"/>
            <a:ext cx="6264696" cy="5723222"/>
          </a:xfrm>
          <a:prstGeom prst="rect">
            <a:avLst/>
          </a:prstGeom>
        </p:spPr>
        <p:txBody>
          <a:bodyPr anchor="t"/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OHRANIČENÍ</a:t>
            </a:r>
            <a:r>
              <a:rPr lang="cs-CZ" sz="2200" dirty="0" smtClean="0">
                <a:solidFill>
                  <a:schemeClr val="tx1"/>
                </a:solidFill>
              </a:rPr>
              <a:t> – slouží k vlastnímu ohraničení tabulky nebo buňky, můžete použít předdefinované ohraničení nebo své vlastní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 smtClean="0">
              <a:solidFill>
                <a:schemeClr val="tx1"/>
              </a:solidFill>
            </a:endParaRPr>
          </a:p>
          <a:p>
            <a:pPr marL="9906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ohraničení a stínování</a:t>
            </a:r>
            <a:r>
              <a:rPr lang="cs-CZ" sz="2200" dirty="0" smtClean="0">
                <a:solidFill>
                  <a:schemeClr val="tx1"/>
                </a:solidFill>
              </a:rPr>
              <a:t> – poslední nabídka v rozbaleném okně nám umožňuje pokročilejší úpravy ohraničení – výběr konkrétní čáry, změnit barvu, tloušťku …</a:t>
            </a:r>
          </a:p>
          <a:p>
            <a:pPr marL="990600"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36195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NAKRESLIT OHRANIČENÍ</a:t>
            </a:r>
            <a:r>
              <a:rPr lang="cs-CZ" sz="2200" dirty="0" smtClean="0">
                <a:solidFill>
                  <a:schemeClr val="tx1"/>
                </a:solidFill>
              </a:rPr>
              <a:t> – vpravo v záložce návrh se nachází tato funkce, umožňuje nakreslení vlastní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tabulky, její barvy, tloušťky čar,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možnost i mazat nepovedené čáry</a:t>
            </a:r>
            <a:endParaRPr lang="cs-CZ" sz="2200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6084168" y="3212976"/>
            <a:ext cx="720080" cy="71716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896224" y="3793179"/>
            <a:ext cx="1564208" cy="273932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4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836712"/>
            <a:ext cx="7647741" cy="49874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</a:t>
            </a:r>
            <a:r>
              <a:rPr lang="cs-CZ" sz="1400" dirty="0" smtClean="0">
                <a:solidFill>
                  <a:schemeClr val="tx1"/>
                </a:solidFill>
              </a:rPr>
              <a:t>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544074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756</TotalTime>
  <Words>240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Word - práce s tabulkami  </vt:lpstr>
      <vt:lpstr>Prezentace aplikace PowerPoint</vt:lpstr>
      <vt:lpstr>Prezentace aplikace PowerPoint</vt:lpstr>
      <vt:lpstr>Popis tabulky</vt:lpstr>
      <vt:lpstr>Prezentace aplikace PowerPoint</vt:lpstr>
      <vt:lpstr>Záložka – NÁVRH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Vackovi</dc:creator>
  <cp:lastModifiedBy>spravce</cp:lastModifiedBy>
  <cp:revision>56</cp:revision>
  <cp:lastPrinted>2012-02-16T12:27:33Z</cp:lastPrinted>
  <dcterms:created xsi:type="dcterms:W3CDTF">2005-10-12T14:23:51Z</dcterms:created>
  <dcterms:modified xsi:type="dcterms:W3CDTF">2012-04-13T19:45:14Z</dcterms:modified>
</cp:coreProperties>
</file>