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handoutMasterIdLst>
    <p:handoutMasterId r:id="rId8"/>
  </p:handoutMasterIdLst>
  <p:sldIdLst>
    <p:sldId id="274" r:id="rId2"/>
    <p:sldId id="256" r:id="rId3"/>
    <p:sldId id="266" r:id="rId4"/>
    <p:sldId id="272" r:id="rId5"/>
    <p:sldId id="273" r:id="rId6"/>
    <p:sldId id="271" r:id="rId7"/>
  </p:sldIdLst>
  <p:sldSz cx="9144000" cy="6858000" type="screen4x3"/>
  <p:notesSz cx="9926638" cy="679767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9" d="100"/>
          <a:sy n="59" d="100"/>
        </p:scale>
        <p:origin x="-1374" y="-3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E90FD2-EE7F-492A-87EA-07C8E25530F7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5453C4-AC02-4277-AE74-CDE3BD6AE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72706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A9D8B-0A3B-4AFC-930D-997BC6FA5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FA757-7546-4436-AE4F-48F5DAB8A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A74D-8D41-4857-9328-316AD499A0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73828-45EB-42E6-BE9A-3FB68F7C7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645A1-C45C-425D-A86C-B80A113FB4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E5E6B-AE7C-40CB-8179-F5481EFA4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2E88-2436-40C2-AFBA-97EE80C32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1D434-8B33-480A-97A2-A3B2ED4EB8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3ED8D-8426-4C17-BAA1-1F9C7DB94AF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B3132-73FE-4996-A9E8-4363C9FA8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91450-2081-4158-B7BB-C9980D0069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F95E7FD-C4D3-4AD1-9934-F2571A00D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mp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tmp"/><Relationship Id="rId4" Type="http://schemas.openxmlformats.org/officeDocument/2006/relationships/image" Target="../media/image3.tm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tmp"/><Relationship Id="rId4" Type="http://schemas.openxmlformats.org/officeDocument/2006/relationships/image" Target="../media/image7.tm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6830999"/>
              </p:ext>
            </p:extLst>
          </p:nvPr>
        </p:nvGraphicFramePr>
        <p:xfrm>
          <a:off x="179512" y="620688"/>
          <a:ext cx="8784976" cy="54726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08652"/>
                <a:gridCol w="7076324"/>
              </a:tblGrid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VY_32_INOVACE_VDT_6B_7A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00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Základní škola Nové Město nad Metují, Školní 1000, okres Náchod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6.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986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informačních a komunikačních technologií, </a:t>
                      </a:r>
                      <a:r>
                        <a:rPr lang="cs-CZ" sz="1200" dirty="0" smtClean="0">
                          <a:effectLst/>
                        </a:rPr>
                        <a:t>Využití digitálních technologií (VDT),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Word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pokročilejší úpravy s tabulkami 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00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</a:rPr>
                        <a:t>8. </a:t>
                      </a:r>
                      <a:r>
                        <a:rPr lang="cs-CZ" sz="1200" baseline="0" dirty="0" smtClean="0">
                          <a:effectLst/>
                        </a:rPr>
                        <a:t>2. </a:t>
                      </a:r>
                      <a:r>
                        <a:rPr lang="cs-CZ" sz="1200" dirty="0" smtClean="0">
                          <a:effectLst/>
                        </a:rPr>
                        <a:t>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169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buClrTx/>
                        <a:buFont typeface="Wingdings" pitchFamily="2" charset="2"/>
                        <a:buNone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Druhá výkladová a procvičovací hodina je zaměřena na pokročilejší úpravy s tabulkami. Žáci pracují s již vytvořenou tabulkou. Procvičují přidání a odebrání sloupců a řádků, sloučení buněk, zarovnání textu v buňkách.</a:t>
                      </a:r>
                      <a:endParaRPr lang="cs-CZ" sz="120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2006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600" y="2780928"/>
            <a:ext cx="7117180" cy="2952328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Word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-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pokročilejší úpravy s tabulkami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/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endParaRPr lang="cs-CZ" sz="4400" dirty="0">
              <a:solidFill>
                <a:schemeClr val="tx1"/>
              </a:solidFill>
              <a:latin typeface="Belwe Bd AT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11882" y="116632"/>
            <a:ext cx="4555732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we Bd AT" pitchFamily="2" charset="0"/>
              </a:rPr>
              <a:t>Záložka – ROZLOŽENÍ</a:t>
            </a:r>
            <a:endParaRPr lang="cs-CZ" b="1" dirty="0">
              <a:solidFill>
                <a:schemeClr val="tx1"/>
              </a:solidFill>
              <a:latin typeface="Belwe Bd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308943" y="2564904"/>
            <a:ext cx="7528926" cy="4104456"/>
          </a:xfrm>
        </p:spPr>
        <p:txBody>
          <a:bodyPr anchor="t"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vlevo této tabulky jsou základní funkce tabulky – výběr řádku, sloupce, vlastnosti tabulky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 marL="188595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ŘÁDKY A SLOUPCE </a:t>
            </a:r>
            <a:r>
              <a:rPr lang="cs-CZ" sz="2200" dirty="0" smtClean="0">
                <a:solidFill>
                  <a:schemeClr val="tx1"/>
                </a:solidFill>
              </a:rPr>
              <a:t> – v této části můžeme upravovat tabulku – odstranit řádky s sloupce nebo naopak nějaké řádky nebo sloupce přidat do tabulky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24" name="Obrázek 2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052736"/>
            <a:ext cx="8748464" cy="858885"/>
          </a:xfrm>
          <a:prstGeom prst="rect">
            <a:avLst/>
          </a:prstGeom>
        </p:spPr>
      </p:pic>
      <p:pic>
        <p:nvPicPr>
          <p:cNvPr id="25" name="Obrázek 2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420888"/>
            <a:ext cx="1057423" cy="828791"/>
          </a:xfrm>
          <a:prstGeom prst="rect">
            <a:avLst/>
          </a:prstGeom>
        </p:spPr>
      </p:pic>
      <p:pic>
        <p:nvPicPr>
          <p:cNvPr id="26" name="Obrázek 25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314" y="3861048"/>
            <a:ext cx="2324425" cy="847843"/>
          </a:xfrm>
          <a:prstGeom prst="rect">
            <a:avLst/>
          </a:prstGeom>
        </p:spPr>
      </p:pic>
      <p:pic>
        <p:nvPicPr>
          <p:cNvPr id="27" name="Zástupný symbol pro obsah 3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678" y="4869160"/>
            <a:ext cx="1448002" cy="1552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952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1" y="548681"/>
            <a:ext cx="7128792" cy="2232247"/>
          </a:xfrm>
        </p:spPr>
        <p:txBody>
          <a:bodyPr anchor="t"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SLOUČIT</a:t>
            </a:r>
            <a:r>
              <a:rPr lang="cs-CZ" sz="2200" dirty="0" smtClean="0">
                <a:solidFill>
                  <a:schemeClr val="tx1"/>
                </a:solidFill>
              </a:rPr>
              <a:t> – sloučení a rozdělení buňky, popř. rozdělení tabulky</a:t>
            </a:r>
          </a:p>
          <a:p>
            <a:pPr marL="0" indent="0">
              <a:buClrTx/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              sloučení buněk           rozdělení buněk</a:t>
            </a:r>
          </a:p>
          <a:p>
            <a:pPr marL="0" indent="0">
              <a:buClrTx/>
              <a:buNone/>
            </a:pPr>
            <a:endParaRPr lang="cs-CZ" sz="2200" dirty="0">
              <a:solidFill>
                <a:schemeClr val="tx1"/>
              </a:solidFill>
            </a:endParaRPr>
          </a:p>
          <a:p>
            <a:pPr marL="0" indent="0">
              <a:buClrTx/>
              <a:buNone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None/>
            </a:pPr>
            <a:endParaRPr lang="cs-CZ" sz="2200" dirty="0">
              <a:solidFill>
                <a:schemeClr val="tx1"/>
              </a:solidFill>
            </a:endParaRPr>
          </a:p>
          <a:p>
            <a:pPr marL="0" indent="0">
              <a:buClrTx/>
              <a:buNone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None/>
            </a:pPr>
            <a:endParaRPr lang="cs-CZ" sz="2200" dirty="0">
              <a:solidFill>
                <a:schemeClr val="tx1"/>
              </a:solidFill>
            </a:endParaRPr>
          </a:p>
          <a:p>
            <a:pPr marL="0" indent="0">
              <a:buClrTx/>
              <a:buNone/>
            </a:pPr>
            <a:endParaRPr lang="cs-CZ" sz="2200" dirty="0" smtClean="0">
              <a:solidFill>
                <a:schemeClr val="tx1"/>
              </a:solidFill>
            </a:endParaRPr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836712"/>
            <a:ext cx="1390844" cy="857370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968119"/>
            <a:ext cx="3391374" cy="828791"/>
          </a:xfrm>
          <a:prstGeom prst="rect">
            <a:avLst/>
          </a:prstGeom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920810"/>
              </p:ext>
            </p:extLst>
          </p:nvPr>
        </p:nvGraphicFramePr>
        <p:xfrm>
          <a:off x="2339752" y="1752497"/>
          <a:ext cx="60960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/>
                <a:gridCol w="2032000"/>
                <a:gridCol w="338667"/>
                <a:gridCol w="338666"/>
                <a:gridCol w="338667"/>
                <a:gridCol w="338667"/>
                <a:gridCol w="338666"/>
                <a:gridCol w="338667"/>
              </a:tblGrid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Zástupný symbol pro obsah 2"/>
          <p:cNvSpPr txBox="1">
            <a:spLocks/>
          </p:cNvSpPr>
          <p:nvPr/>
        </p:nvSpPr>
        <p:spPr>
          <a:xfrm>
            <a:off x="1691680" y="4077073"/>
            <a:ext cx="7137927" cy="24770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PŘIZPŮSOBIT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  <a:r>
              <a:rPr lang="cs-CZ" sz="2200" dirty="0">
                <a:solidFill>
                  <a:schemeClr val="tx1"/>
                </a:solidFill>
              </a:rPr>
              <a:t>– automaticky přizpůsobí šířku sloupce </a:t>
            </a:r>
            <a:r>
              <a:rPr lang="cs-CZ" sz="2200" dirty="0" smtClean="0">
                <a:solidFill>
                  <a:schemeClr val="tx1"/>
                </a:solidFill>
              </a:rPr>
              <a:t>textu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 marL="1704975"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v tomto poli se nastavuje výška a šířka řádků a sloupců</a:t>
            </a:r>
            <a:endParaRPr lang="cs-CZ" sz="2200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Font typeface="Wingdings 2" charset="2"/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                 </a:t>
            </a:r>
          </a:p>
          <a:p>
            <a:pPr marL="0" indent="0">
              <a:buClrTx/>
              <a:buFont typeface="Wingdings 2" charset="2"/>
              <a:buNone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Font typeface="Wingdings 2" charset="2"/>
              <a:buNone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Font typeface="Wingdings 2" charset="2"/>
              <a:buNone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Font typeface="Wingdings 2" charset="2"/>
              <a:buNone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Font typeface="Wingdings 2" charset="2"/>
              <a:buNone/>
            </a:pPr>
            <a:endParaRPr lang="cs-CZ" sz="2200" dirty="0" smtClean="0">
              <a:solidFill>
                <a:schemeClr val="tx1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149080"/>
            <a:ext cx="724001" cy="704948"/>
          </a:xfrm>
          <a:prstGeom prst="rect">
            <a:avLst/>
          </a:prstGeom>
        </p:spPr>
      </p:pic>
      <p:sp>
        <p:nvSpPr>
          <p:cNvPr id="11" name="Zástupný symbol pro obsah 2"/>
          <p:cNvSpPr txBox="1">
            <a:spLocks/>
          </p:cNvSpPr>
          <p:nvPr/>
        </p:nvSpPr>
        <p:spPr>
          <a:xfrm>
            <a:off x="683567" y="3153031"/>
            <a:ext cx="3035349" cy="64387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Velikost buňky</a:t>
            </a: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Font typeface="Wingdings 2" charset="2"/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   </a:t>
            </a: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5325101"/>
            <a:ext cx="2705478" cy="64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654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404665"/>
            <a:ext cx="7488830" cy="5454134"/>
          </a:xfrm>
        </p:spPr>
        <p:txBody>
          <a:bodyPr anchor="t">
            <a:normAutofit/>
          </a:bodyPr>
          <a:lstStyle/>
          <a:p>
            <a:pPr marL="1343025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ZAROVNÁNÍ</a:t>
            </a:r>
            <a:r>
              <a:rPr lang="cs-CZ" sz="2200" dirty="0" smtClean="0">
                <a:solidFill>
                  <a:schemeClr val="tx1"/>
                </a:solidFill>
              </a:rPr>
              <a:t> – tato funkce slouží pro zarovnání textu v buňce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SMĚR TEXTU </a:t>
            </a:r>
            <a:r>
              <a:rPr lang="cs-CZ" sz="2200" dirty="0" smtClean="0">
                <a:solidFill>
                  <a:schemeClr val="tx1"/>
                </a:solidFill>
              </a:rPr>
              <a:t>– zvolíte směr textu v tabulce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 marL="0" indent="0">
              <a:buClrTx/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V následující tabulce je ukázka zarovnání textu.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32656"/>
            <a:ext cx="1865586" cy="1008112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645664"/>
              </p:ext>
            </p:extLst>
          </p:nvPr>
        </p:nvGraphicFramePr>
        <p:xfrm>
          <a:off x="467544" y="3861048"/>
          <a:ext cx="8352930" cy="2330340"/>
        </p:xfrm>
        <a:graphic>
          <a:graphicData uri="http://schemas.openxmlformats.org/drawingml/2006/table">
            <a:tbl>
              <a:tblPr firstRow="1" firstCol="1" bandRow="1"/>
              <a:tblGrid>
                <a:gridCol w="2783706"/>
                <a:gridCol w="2784612"/>
                <a:gridCol w="2784612"/>
              </a:tblGrid>
              <a:tr h="7767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767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767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501" y="1772816"/>
            <a:ext cx="466790" cy="685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270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899592" y="836712"/>
            <a:ext cx="7647741" cy="49874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ZDROJE: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O</a:t>
            </a:r>
            <a:r>
              <a:rPr lang="cs-CZ" sz="1400" dirty="0" smtClean="0">
                <a:solidFill>
                  <a:schemeClr val="tx1"/>
                </a:solidFill>
              </a:rPr>
              <a:t>brázky </a:t>
            </a:r>
            <a:r>
              <a:rPr lang="cs-CZ" sz="1400" dirty="0" smtClean="0">
                <a:solidFill>
                  <a:schemeClr val="tx1"/>
                </a:solidFill>
              </a:rPr>
              <a:t>jsou </a:t>
            </a:r>
            <a:r>
              <a:rPr lang="cs-CZ" sz="1400" dirty="0" smtClean="0">
                <a:solidFill>
                  <a:schemeClr val="tx1"/>
                </a:solidFill>
              </a:rPr>
              <a:t>vlastní tvorbou autora.</a:t>
            </a:r>
            <a:endParaRPr lang="cs-CZ" sz="1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544074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786</TotalTime>
  <Words>245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Spring</vt:lpstr>
      <vt:lpstr>Prezentace aplikace PowerPoint</vt:lpstr>
      <vt:lpstr>Word - pokročilejší úpravy s tabulkami  </vt:lpstr>
      <vt:lpstr>Záložka – ROZLOŽENÍ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</dc:title>
  <dc:creator>Vackovi</dc:creator>
  <cp:lastModifiedBy>spravce</cp:lastModifiedBy>
  <cp:revision>59</cp:revision>
  <cp:lastPrinted>2012-02-17T10:45:59Z</cp:lastPrinted>
  <dcterms:created xsi:type="dcterms:W3CDTF">2005-10-12T14:23:51Z</dcterms:created>
  <dcterms:modified xsi:type="dcterms:W3CDTF">2012-04-13T19:47:57Z</dcterms:modified>
</cp:coreProperties>
</file>