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2" r:id="rId2"/>
    <p:sldId id="257" r:id="rId3"/>
    <p:sldId id="258" r:id="rId4"/>
    <p:sldId id="256" r:id="rId5"/>
    <p:sldId id="259" r:id="rId6"/>
    <p:sldId id="261"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146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CD9326-742B-4713-A6EE-4B2A62492876}" type="datetimeFigureOut">
              <a:rPr lang="cs-CZ" smtClean="0"/>
              <a:t>24.5.2012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497C47-8878-4DB6-9482-D476E31683B8}" type="slidenum">
              <a:rPr lang="cs-CZ" smtClean="0"/>
              <a:t>‹#›</a:t>
            </a:fld>
            <a:endParaRPr lang="cs-CZ"/>
          </a:p>
        </p:txBody>
      </p:sp>
    </p:spTree>
    <p:extLst>
      <p:ext uri="{BB962C8B-B14F-4D97-AF65-F5344CB8AC3E}">
        <p14:creationId xmlns:p14="http://schemas.microsoft.com/office/powerpoint/2010/main" val="3988569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7640AD3-2230-4A64-ADD8-26288441B478}"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1960292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640AD3-2230-4A64-ADD8-26288441B478}"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458593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7640AD3-2230-4A64-ADD8-26288441B478}"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1197596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7640AD3-2230-4A64-ADD8-26288441B478}" type="datetimeFigureOut">
              <a:rPr lang="cs-CZ" smtClean="0"/>
              <a:t>24.5.2012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100741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7640AD3-2230-4A64-ADD8-26288441B478}" type="datetimeFigureOut">
              <a:rPr lang="cs-CZ" smtClean="0"/>
              <a:t>24.5.2012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4258740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7640AD3-2230-4A64-ADD8-26288441B478}" type="datetimeFigureOut">
              <a:rPr lang="cs-CZ" smtClean="0"/>
              <a:t>24.5.2012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102471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7640AD3-2230-4A64-ADD8-26288441B478}" type="datetimeFigureOut">
              <a:rPr lang="cs-CZ" smtClean="0"/>
              <a:t>24.5.2012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896962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640AD3-2230-4A64-ADD8-26288441B478}" type="datetimeFigureOut">
              <a:rPr lang="cs-CZ" smtClean="0"/>
              <a:t>24.5.2012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3271773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640AD3-2230-4A64-ADD8-26288441B478}" type="datetimeFigureOut">
              <a:rPr lang="cs-CZ" smtClean="0"/>
              <a:t>24.5.2012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3051109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640AD3-2230-4A64-ADD8-26288441B478}"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4176454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640AD3-2230-4A64-ADD8-26288441B478}"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137584-FB2B-4CD1-925E-7FC5C9A23B07}" type="slidenum">
              <a:rPr lang="cs-CZ" smtClean="0"/>
              <a:t>‹#›</a:t>
            </a:fld>
            <a:endParaRPr lang="cs-CZ"/>
          </a:p>
        </p:txBody>
      </p:sp>
    </p:spTree>
    <p:extLst>
      <p:ext uri="{BB962C8B-B14F-4D97-AF65-F5344CB8AC3E}">
        <p14:creationId xmlns:p14="http://schemas.microsoft.com/office/powerpoint/2010/main" val="88970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640AD3-2230-4A64-ADD8-26288441B478}" type="datetimeFigureOut">
              <a:rPr lang="cs-CZ" smtClean="0"/>
              <a:t>24.5.2012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137584-FB2B-4CD1-925E-7FC5C9A23B07}" type="slidenum">
              <a:rPr lang="cs-CZ" smtClean="0"/>
              <a:t>‹#›</a:t>
            </a:fld>
            <a:endParaRPr lang="cs-CZ"/>
          </a:p>
        </p:txBody>
      </p:sp>
    </p:spTree>
    <p:extLst>
      <p:ext uri="{BB962C8B-B14F-4D97-AF65-F5344CB8AC3E}">
        <p14:creationId xmlns:p14="http://schemas.microsoft.com/office/powerpoint/2010/main" val="37713372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692696"/>
            <a:ext cx="7560840" cy="1200329"/>
          </a:xfrm>
          <a:prstGeom prst="rect">
            <a:avLst/>
          </a:prstGeom>
          <a:noFill/>
        </p:spPr>
        <p:txBody>
          <a:bodyPr wrap="square" rtlCol="0">
            <a:spAutoFit/>
          </a:bodyPr>
          <a:lstStyle/>
          <a:p>
            <a:r>
              <a:rPr lang="cs-CZ" dirty="0" smtClean="0"/>
              <a:t>Prezentace je určena pro výuku prvouky ve 2. ročníku. Žáci perem doplní křížovku týkající se mláďat domácích zvířat. Poté kliknou na správnou odpověď na otázku, čímž se zobrazí správné řešení křížovky a druhá otázka, kde žáci klikají na jednotlivá písmena. Prezentace je interaktivní a obsahuje animace.</a:t>
            </a:r>
            <a:endParaRPr lang="cs-CZ" dirty="0"/>
          </a:p>
        </p:txBody>
      </p:sp>
    </p:spTree>
    <p:extLst>
      <p:ext uri="{BB962C8B-B14F-4D97-AF65-F5344CB8AC3E}">
        <p14:creationId xmlns:p14="http://schemas.microsoft.com/office/powerpoint/2010/main" val="15084538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extLst>
              <p:ext uri="{D42A27DB-BD31-4B8C-83A1-F6EECF244321}">
                <p14:modId xmlns:p14="http://schemas.microsoft.com/office/powerpoint/2010/main" val="2511648894"/>
              </p:ext>
            </p:extLst>
          </p:nvPr>
        </p:nvGraphicFramePr>
        <p:xfrm>
          <a:off x="1403648" y="1340768"/>
          <a:ext cx="6480720" cy="4255488"/>
        </p:xfrm>
        <a:graphic>
          <a:graphicData uri="http://schemas.openxmlformats.org/drawingml/2006/table">
            <a:tbl>
              <a:tblPr firstRow="1" bandRow="1">
                <a:tableStyleId>{93296810-A885-4BE3-A3E7-6D5BEEA58F35}</a:tableStyleId>
              </a:tblPr>
              <a:tblGrid>
                <a:gridCol w="3240360"/>
                <a:gridCol w="3240360"/>
              </a:tblGrid>
              <a:tr h="1088249">
                <a:tc>
                  <a:txBody>
                    <a:bodyPr/>
                    <a:lstStyle/>
                    <a:p>
                      <a:r>
                        <a:rPr lang="cs-CZ" dirty="0" smtClean="0"/>
                        <a:t>Název školy:</a:t>
                      </a:r>
                      <a:endParaRPr lang="cs-CZ" dirty="0"/>
                    </a:p>
                  </a:txBody>
                  <a:tcPr/>
                </a:tc>
                <a:tc>
                  <a:txBody>
                    <a:bodyPr/>
                    <a:lstStyle/>
                    <a:p>
                      <a:r>
                        <a:rPr lang="cs-CZ" dirty="0" smtClean="0"/>
                        <a:t>ZŠ</a:t>
                      </a:r>
                      <a:r>
                        <a:rPr lang="cs-CZ" baseline="0" dirty="0" smtClean="0"/>
                        <a:t> a MŠ Unkovice, příspěvková organizace</a:t>
                      </a:r>
                    </a:p>
                    <a:p>
                      <a:r>
                        <a:rPr lang="cs-CZ" baseline="0" dirty="0" smtClean="0"/>
                        <a:t>Unkovice 28, p. Žabčice</a:t>
                      </a:r>
                      <a:endParaRPr lang="cs-CZ" dirty="0"/>
                    </a:p>
                  </a:txBody>
                  <a:tcPr/>
                </a:tc>
              </a:tr>
              <a:tr h="441346">
                <a:tc>
                  <a:txBody>
                    <a:bodyPr/>
                    <a:lstStyle/>
                    <a:p>
                      <a:r>
                        <a:rPr lang="cs-CZ" dirty="0" smtClean="0"/>
                        <a:t>Autor:</a:t>
                      </a:r>
                      <a:endParaRPr lang="cs-CZ" dirty="0"/>
                    </a:p>
                  </a:txBody>
                  <a:tcPr/>
                </a:tc>
                <a:tc>
                  <a:txBody>
                    <a:bodyPr/>
                    <a:lstStyle/>
                    <a:p>
                      <a:r>
                        <a:rPr lang="cs-CZ" dirty="0" smtClean="0"/>
                        <a:t>Bc. Jana Weisová</a:t>
                      </a:r>
                      <a:endParaRPr lang="cs-CZ" dirty="0"/>
                    </a:p>
                  </a:txBody>
                  <a:tcPr/>
                </a:tc>
              </a:tr>
              <a:tr h="441346">
                <a:tc>
                  <a:txBody>
                    <a:bodyPr/>
                    <a:lstStyle/>
                    <a:p>
                      <a:r>
                        <a:rPr lang="cs-CZ" dirty="0" smtClean="0"/>
                        <a:t>Název:</a:t>
                      </a:r>
                      <a:endParaRPr lang="cs-CZ" dirty="0"/>
                    </a:p>
                  </a:txBody>
                  <a:tcPr/>
                </a:tc>
                <a:tc>
                  <a:txBody>
                    <a:bodyPr/>
                    <a:lstStyle/>
                    <a:p>
                      <a:r>
                        <a:rPr lang="cs-CZ" dirty="0" smtClean="0"/>
                        <a:t>Mláďata - křížovka</a:t>
                      </a:r>
                      <a:endParaRPr lang="cs-CZ" dirty="0"/>
                    </a:p>
                  </a:txBody>
                  <a:tcPr/>
                </a:tc>
              </a:tr>
              <a:tr h="761775">
                <a:tc>
                  <a:txBody>
                    <a:bodyPr/>
                    <a:lstStyle/>
                    <a:p>
                      <a:r>
                        <a:rPr lang="cs-CZ" dirty="0" smtClean="0"/>
                        <a:t>Vytvořeno:</a:t>
                      </a:r>
                    </a:p>
                    <a:p>
                      <a:r>
                        <a:rPr lang="cs-CZ" dirty="0" err="1" smtClean="0"/>
                        <a:t>Odpilotováno</a:t>
                      </a:r>
                      <a:r>
                        <a:rPr lang="cs-CZ" dirty="0" smtClean="0"/>
                        <a:t>:</a:t>
                      </a:r>
                      <a:endParaRPr lang="cs-CZ" dirty="0"/>
                    </a:p>
                  </a:txBody>
                  <a:tcPr/>
                </a:tc>
                <a:tc>
                  <a:txBody>
                    <a:bodyPr/>
                    <a:lstStyle/>
                    <a:p>
                      <a:r>
                        <a:rPr lang="cs-CZ" dirty="0" smtClean="0"/>
                        <a:t>12/2011</a:t>
                      </a:r>
                      <a:endParaRPr lang="cs-CZ" dirty="0" smtClean="0"/>
                    </a:p>
                    <a:p>
                      <a:r>
                        <a:rPr lang="cs-CZ" dirty="0" smtClean="0"/>
                        <a:t>18.4.2012</a:t>
                      </a:r>
                      <a:endParaRPr lang="cs-CZ" dirty="0"/>
                    </a:p>
                  </a:txBody>
                  <a:tcPr/>
                </a:tc>
              </a:tr>
              <a:tr h="441346">
                <a:tc>
                  <a:txBody>
                    <a:bodyPr/>
                    <a:lstStyle/>
                    <a:p>
                      <a:r>
                        <a:rPr lang="cs-CZ" dirty="0" smtClean="0"/>
                        <a:t>Téma:</a:t>
                      </a:r>
                      <a:endParaRPr lang="cs-CZ" dirty="0"/>
                    </a:p>
                  </a:txBody>
                  <a:tcPr/>
                </a:tc>
                <a:tc>
                  <a:txBody>
                    <a:bodyPr/>
                    <a:lstStyle/>
                    <a:p>
                      <a:r>
                        <a:rPr lang="cs-CZ" dirty="0" smtClean="0"/>
                        <a:t>Opakování mláďat </a:t>
                      </a:r>
                      <a:r>
                        <a:rPr lang="cs-CZ" smtClean="0"/>
                        <a:t>domácích</a:t>
                      </a:r>
                      <a:r>
                        <a:rPr lang="cs-CZ" baseline="0" smtClean="0"/>
                        <a:t> zvířat</a:t>
                      </a:r>
                      <a:endParaRPr lang="cs-CZ" dirty="0"/>
                    </a:p>
                  </a:txBody>
                  <a:tcPr/>
                </a:tc>
              </a:tr>
              <a:tr h="441346">
                <a:tc>
                  <a:txBody>
                    <a:bodyPr/>
                    <a:lstStyle/>
                    <a:p>
                      <a:r>
                        <a:rPr lang="cs-CZ" dirty="0" smtClean="0"/>
                        <a:t>Vzdělávací</a:t>
                      </a:r>
                      <a:r>
                        <a:rPr lang="cs-CZ" baseline="0" dirty="0" smtClean="0"/>
                        <a:t> oblast</a:t>
                      </a:r>
                      <a:r>
                        <a:rPr lang="cs-CZ" dirty="0" smtClean="0"/>
                        <a:t>:</a:t>
                      </a:r>
                      <a:endParaRPr lang="cs-CZ" dirty="0"/>
                    </a:p>
                  </a:txBody>
                  <a:tcPr/>
                </a:tc>
                <a:tc>
                  <a:txBody>
                    <a:bodyPr/>
                    <a:lstStyle/>
                    <a:p>
                      <a:r>
                        <a:rPr lang="cs-CZ" dirty="0" smtClean="0"/>
                        <a:t>Člověk a jeho svět</a:t>
                      </a:r>
                      <a:endParaRPr lang="cs-CZ" dirty="0"/>
                    </a:p>
                  </a:txBody>
                  <a:tcPr/>
                </a:tc>
              </a:tr>
              <a:tr h="441346">
                <a:tc>
                  <a:txBody>
                    <a:bodyPr/>
                    <a:lstStyle/>
                    <a:p>
                      <a:r>
                        <a:rPr lang="cs-CZ" dirty="0" smtClean="0"/>
                        <a:t>Číslo projektu:</a:t>
                      </a:r>
                      <a:endParaRPr lang="cs-CZ" dirty="0"/>
                    </a:p>
                  </a:txBody>
                  <a:tcPr/>
                </a:tc>
                <a:tc>
                  <a:txBody>
                    <a:bodyPr/>
                    <a:lstStyle/>
                    <a:p>
                      <a:r>
                        <a:rPr lang="cs-CZ" dirty="0" smtClean="0"/>
                        <a:t>CZ.1.07/1.4.00/21.2463</a:t>
                      </a:r>
                      <a:endParaRPr lang="cs-CZ" dirty="0"/>
                    </a:p>
                  </a:txBody>
                  <a:tcPr/>
                </a:tc>
              </a:tr>
            </a:tbl>
          </a:graphicData>
        </a:graphic>
      </p:graphicFrame>
    </p:spTree>
    <p:extLst>
      <p:ext uri="{BB962C8B-B14F-4D97-AF65-F5344CB8AC3E}">
        <p14:creationId xmlns:p14="http://schemas.microsoft.com/office/powerpoint/2010/main" val="13210445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620104962"/>
              </p:ext>
            </p:extLst>
          </p:nvPr>
        </p:nvGraphicFramePr>
        <p:xfrm>
          <a:off x="971600" y="1340768"/>
          <a:ext cx="4392488" cy="3200400"/>
        </p:xfrm>
        <a:graphic>
          <a:graphicData uri="http://schemas.openxmlformats.org/drawingml/2006/table">
            <a:tbl>
              <a:tblPr>
                <a:tableStyleId>{5C22544A-7EE6-4342-B048-85BDC9FD1C3A}</a:tableStyleId>
              </a:tblPr>
              <a:tblGrid>
                <a:gridCol w="549061"/>
                <a:gridCol w="549061"/>
                <a:gridCol w="549061"/>
                <a:gridCol w="549061"/>
                <a:gridCol w="549061"/>
                <a:gridCol w="549061"/>
                <a:gridCol w="549061"/>
                <a:gridCol w="549061"/>
              </a:tblGrid>
              <a:tr h="370840">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2">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2">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3" grid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rowSpan="3"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gridSpan="2" v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row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v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vMerge="1">
                  <a:txBody>
                    <a:bodyPr/>
                    <a:lstStyle/>
                    <a:p>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hMerge="1" v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endParaRPr lang="cs-CZ" sz="2400" b="1" dirty="0">
                        <a:solidFill>
                          <a:srgbClr val="CC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v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
        <p:nvSpPr>
          <p:cNvPr id="8" name="TextovéPole 7"/>
          <p:cNvSpPr txBox="1"/>
          <p:nvPr/>
        </p:nvSpPr>
        <p:spPr>
          <a:xfrm>
            <a:off x="1115616" y="620688"/>
            <a:ext cx="3888432" cy="461665"/>
          </a:xfrm>
          <a:prstGeom prst="rect">
            <a:avLst/>
          </a:prstGeom>
          <a:noFill/>
        </p:spPr>
        <p:txBody>
          <a:bodyPr wrap="square" rtlCol="0">
            <a:spAutoFit/>
          </a:bodyPr>
          <a:lstStyle/>
          <a:p>
            <a:r>
              <a:rPr lang="cs-CZ" sz="2400" dirty="0" smtClean="0"/>
              <a:t>Doplň názvy mláďat:</a:t>
            </a:r>
            <a:endParaRPr lang="cs-CZ" sz="2400" dirty="0"/>
          </a:p>
        </p:txBody>
      </p:sp>
      <p:sp>
        <p:nvSpPr>
          <p:cNvPr id="9" name="TextovéPole 8"/>
          <p:cNvSpPr txBox="1"/>
          <p:nvPr/>
        </p:nvSpPr>
        <p:spPr>
          <a:xfrm>
            <a:off x="5796136" y="1369240"/>
            <a:ext cx="1080120" cy="461665"/>
          </a:xfrm>
          <a:prstGeom prst="rect">
            <a:avLst/>
          </a:prstGeom>
          <a:noFill/>
        </p:spPr>
        <p:txBody>
          <a:bodyPr wrap="square" rtlCol="0">
            <a:spAutoFit/>
          </a:bodyPr>
          <a:lstStyle/>
          <a:p>
            <a:r>
              <a:rPr lang="cs-CZ" sz="2400" dirty="0" smtClean="0"/>
              <a:t>koza</a:t>
            </a:r>
            <a:endParaRPr lang="cs-CZ" sz="2400" dirty="0"/>
          </a:p>
        </p:txBody>
      </p:sp>
      <p:sp>
        <p:nvSpPr>
          <p:cNvPr id="10" name="TextovéPole 9"/>
          <p:cNvSpPr txBox="1"/>
          <p:nvPr/>
        </p:nvSpPr>
        <p:spPr>
          <a:xfrm>
            <a:off x="5796136" y="1808240"/>
            <a:ext cx="1080120" cy="461665"/>
          </a:xfrm>
          <a:prstGeom prst="rect">
            <a:avLst/>
          </a:prstGeom>
          <a:noFill/>
        </p:spPr>
        <p:txBody>
          <a:bodyPr wrap="square" rtlCol="0">
            <a:spAutoFit/>
          </a:bodyPr>
          <a:lstStyle/>
          <a:p>
            <a:r>
              <a:rPr lang="cs-CZ" sz="2400" dirty="0" smtClean="0"/>
              <a:t>kočka</a:t>
            </a:r>
            <a:endParaRPr lang="cs-CZ" sz="2400" dirty="0"/>
          </a:p>
        </p:txBody>
      </p:sp>
      <p:sp>
        <p:nvSpPr>
          <p:cNvPr id="11" name="TextovéPole 10"/>
          <p:cNvSpPr txBox="1"/>
          <p:nvPr/>
        </p:nvSpPr>
        <p:spPr>
          <a:xfrm>
            <a:off x="5796136" y="2269905"/>
            <a:ext cx="1080120" cy="461665"/>
          </a:xfrm>
          <a:prstGeom prst="rect">
            <a:avLst/>
          </a:prstGeom>
          <a:noFill/>
        </p:spPr>
        <p:txBody>
          <a:bodyPr wrap="square" rtlCol="0">
            <a:spAutoFit/>
          </a:bodyPr>
          <a:lstStyle/>
          <a:p>
            <a:r>
              <a:rPr lang="cs-CZ" sz="2400" dirty="0" smtClean="0"/>
              <a:t>ovce</a:t>
            </a:r>
            <a:endParaRPr lang="cs-CZ" sz="2400" dirty="0"/>
          </a:p>
        </p:txBody>
      </p:sp>
      <p:sp>
        <p:nvSpPr>
          <p:cNvPr id="12" name="TextovéPole 11"/>
          <p:cNvSpPr txBox="1"/>
          <p:nvPr/>
        </p:nvSpPr>
        <p:spPr>
          <a:xfrm>
            <a:off x="5796136" y="2788812"/>
            <a:ext cx="1224136" cy="461665"/>
          </a:xfrm>
          <a:prstGeom prst="rect">
            <a:avLst/>
          </a:prstGeom>
          <a:noFill/>
        </p:spPr>
        <p:txBody>
          <a:bodyPr wrap="square" rtlCol="0">
            <a:spAutoFit/>
          </a:bodyPr>
          <a:lstStyle/>
          <a:p>
            <a:r>
              <a:rPr lang="cs-CZ" sz="2400" dirty="0" smtClean="0"/>
              <a:t>prasnice</a:t>
            </a:r>
            <a:endParaRPr lang="cs-CZ" sz="2400" dirty="0"/>
          </a:p>
        </p:txBody>
      </p:sp>
      <p:sp>
        <p:nvSpPr>
          <p:cNvPr id="13" name="TextovéPole 12"/>
          <p:cNvSpPr txBox="1"/>
          <p:nvPr/>
        </p:nvSpPr>
        <p:spPr>
          <a:xfrm>
            <a:off x="5796136" y="3241318"/>
            <a:ext cx="1080120" cy="461665"/>
          </a:xfrm>
          <a:prstGeom prst="rect">
            <a:avLst/>
          </a:prstGeom>
          <a:noFill/>
        </p:spPr>
        <p:txBody>
          <a:bodyPr wrap="square" rtlCol="0">
            <a:spAutoFit/>
          </a:bodyPr>
          <a:lstStyle/>
          <a:p>
            <a:r>
              <a:rPr lang="cs-CZ" sz="2400" dirty="0" smtClean="0"/>
              <a:t>fena</a:t>
            </a:r>
            <a:endParaRPr lang="cs-CZ" sz="2400" dirty="0"/>
          </a:p>
        </p:txBody>
      </p:sp>
      <p:sp>
        <p:nvSpPr>
          <p:cNvPr id="14" name="TextovéPole 13"/>
          <p:cNvSpPr txBox="1"/>
          <p:nvPr/>
        </p:nvSpPr>
        <p:spPr>
          <a:xfrm>
            <a:off x="5796136" y="3633035"/>
            <a:ext cx="1080120" cy="461665"/>
          </a:xfrm>
          <a:prstGeom prst="rect">
            <a:avLst/>
          </a:prstGeom>
          <a:noFill/>
        </p:spPr>
        <p:txBody>
          <a:bodyPr wrap="square" rtlCol="0">
            <a:spAutoFit/>
          </a:bodyPr>
          <a:lstStyle/>
          <a:p>
            <a:r>
              <a:rPr lang="cs-CZ" sz="2400" dirty="0" smtClean="0"/>
              <a:t>slepice</a:t>
            </a:r>
            <a:endParaRPr lang="cs-CZ" sz="2400" dirty="0"/>
          </a:p>
        </p:txBody>
      </p:sp>
      <p:sp>
        <p:nvSpPr>
          <p:cNvPr id="2" name="TextovéPole 1"/>
          <p:cNvSpPr txBox="1"/>
          <p:nvPr/>
        </p:nvSpPr>
        <p:spPr>
          <a:xfrm>
            <a:off x="323528" y="5733256"/>
            <a:ext cx="504056" cy="707886"/>
          </a:xfrm>
          <a:prstGeom prst="rect">
            <a:avLst/>
          </a:prstGeom>
          <a:noFill/>
        </p:spPr>
        <p:txBody>
          <a:bodyPr wrap="square" rtlCol="0">
            <a:spAutoFit/>
          </a:bodyPr>
          <a:lstStyle/>
          <a:p>
            <a:endParaRPr lang="cs-CZ" sz="4000" dirty="0"/>
          </a:p>
        </p:txBody>
      </p:sp>
      <p:sp>
        <p:nvSpPr>
          <p:cNvPr id="36" name="TextovéPole 35"/>
          <p:cNvSpPr txBox="1"/>
          <p:nvPr/>
        </p:nvSpPr>
        <p:spPr>
          <a:xfrm>
            <a:off x="539425" y="4806555"/>
            <a:ext cx="7416824" cy="523220"/>
          </a:xfrm>
          <a:prstGeom prst="rect">
            <a:avLst/>
          </a:prstGeom>
          <a:noFill/>
        </p:spPr>
        <p:txBody>
          <a:bodyPr wrap="square" rtlCol="0">
            <a:spAutoFit/>
          </a:bodyPr>
          <a:lstStyle/>
          <a:p>
            <a:pPr algn="ctr"/>
            <a:r>
              <a:rPr lang="cs-CZ" sz="2800" dirty="0" smtClean="0"/>
              <a:t>Jaké písmeno patří do modrého pole?</a:t>
            </a:r>
            <a:endParaRPr lang="cs-CZ" sz="2800" dirty="0"/>
          </a:p>
        </p:txBody>
      </p:sp>
      <p:sp>
        <p:nvSpPr>
          <p:cNvPr id="37" name="Obdélník 36"/>
          <p:cNvSpPr/>
          <p:nvPr/>
        </p:nvSpPr>
        <p:spPr>
          <a:xfrm>
            <a:off x="801267" y="5445224"/>
            <a:ext cx="628698"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H</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38" name="Obdélník 37"/>
          <p:cNvSpPr/>
          <p:nvPr/>
        </p:nvSpPr>
        <p:spPr>
          <a:xfrm>
            <a:off x="3763409" y="5449308"/>
            <a:ext cx="484428"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L</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39" name="Obdélník 38"/>
          <p:cNvSpPr/>
          <p:nvPr/>
        </p:nvSpPr>
        <p:spPr>
          <a:xfrm>
            <a:off x="5202704" y="5445224"/>
            <a:ext cx="558166"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C</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40" name="Obdélník 39"/>
          <p:cNvSpPr/>
          <p:nvPr/>
        </p:nvSpPr>
        <p:spPr>
          <a:xfrm>
            <a:off x="2225390" y="5439512"/>
            <a:ext cx="569388"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K</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41" name="Obdélník 40"/>
          <p:cNvSpPr/>
          <p:nvPr/>
        </p:nvSpPr>
        <p:spPr>
          <a:xfrm>
            <a:off x="6609195" y="5439512"/>
            <a:ext cx="534121"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4054765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1549277921"/>
              </p:ext>
            </p:extLst>
          </p:nvPr>
        </p:nvGraphicFramePr>
        <p:xfrm>
          <a:off x="971600" y="1340768"/>
          <a:ext cx="4392488" cy="3200400"/>
        </p:xfrm>
        <a:graphic>
          <a:graphicData uri="http://schemas.openxmlformats.org/drawingml/2006/table">
            <a:tbl>
              <a:tblPr>
                <a:tableStyleId>{5C22544A-7EE6-4342-B048-85BDC9FD1C3A}</a:tableStyleId>
              </a:tblPr>
              <a:tblGrid>
                <a:gridCol w="549061"/>
                <a:gridCol w="549061"/>
                <a:gridCol w="549061"/>
                <a:gridCol w="549061"/>
                <a:gridCol w="549061"/>
                <a:gridCol w="549061"/>
                <a:gridCol w="549061"/>
                <a:gridCol w="549061"/>
              </a:tblGrid>
              <a:tr h="370840">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K</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cs-CZ" sz="2400" dirty="0" smtClean="0"/>
                        <a:t>Ů</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Z</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L</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E</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2">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K</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O</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cs-CZ" sz="2400" dirty="0" smtClean="0"/>
                        <a:t>T</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Ě</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J</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cs-CZ" sz="2400" dirty="0" smtClean="0"/>
                        <a:t>E</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H</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N</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Ě</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2">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S</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E</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cs-CZ" sz="2400" dirty="0" smtClean="0"/>
                        <a:t>L</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E</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3" grid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rowSpan="3"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a:txBody>
                    <a:bodyPr/>
                    <a:lstStyle/>
                    <a:p>
                      <a:pPr algn="ctr"/>
                      <a:r>
                        <a:rPr lang="cs-CZ" sz="2400" dirty="0" smtClean="0"/>
                        <a:t>Š</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T</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Ě</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N</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cs-CZ" sz="2400" dirty="0" smtClean="0"/>
                        <a:t>Ě</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gridSpan="2" v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cs-CZ" sz="24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a:txBody>
                    <a:bodyPr/>
                    <a:lstStyle/>
                    <a:p>
                      <a:pPr algn="ctr"/>
                      <a:r>
                        <a:rPr lang="cs-CZ" sz="2400" dirty="0" smtClean="0"/>
                        <a:t>K</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U</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Ř</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dirty="0" smtClean="0"/>
                        <a:t>E</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rowSpan="2">
                  <a:txBody>
                    <a:bodyPr/>
                    <a:lstStyle/>
                    <a:p>
                      <a:pPr algn="ctr"/>
                      <a:endParaRPr lang="cs-CZ" sz="2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v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vMerge="1">
                  <a:txBody>
                    <a:bodyPr/>
                    <a:lstStyle/>
                    <a:p>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hMerge="1" v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70840">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cs-CZ" sz="2400" b="1" dirty="0" smtClean="0">
                          <a:solidFill>
                            <a:srgbClr val="CC0000"/>
                          </a:solidFill>
                        </a:rPr>
                        <a:t>C</a:t>
                      </a:r>
                      <a:endParaRPr lang="cs-CZ" sz="2400" b="1" dirty="0">
                        <a:solidFill>
                          <a:srgbClr val="CC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v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endParaRPr lang="cs-CZ" sz="24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
        <p:nvSpPr>
          <p:cNvPr id="8" name="TextovéPole 7"/>
          <p:cNvSpPr txBox="1"/>
          <p:nvPr/>
        </p:nvSpPr>
        <p:spPr>
          <a:xfrm>
            <a:off x="1115616" y="620688"/>
            <a:ext cx="3888432" cy="461665"/>
          </a:xfrm>
          <a:prstGeom prst="rect">
            <a:avLst/>
          </a:prstGeom>
          <a:noFill/>
        </p:spPr>
        <p:txBody>
          <a:bodyPr wrap="square" rtlCol="0">
            <a:spAutoFit/>
          </a:bodyPr>
          <a:lstStyle/>
          <a:p>
            <a:r>
              <a:rPr lang="cs-CZ" sz="2400" dirty="0" smtClean="0"/>
              <a:t>Doplň názvy mláďat:</a:t>
            </a:r>
            <a:endParaRPr lang="cs-CZ" sz="2400" dirty="0"/>
          </a:p>
        </p:txBody>
      </p:sp>
      <p:sp>
        <p:nvSpPr>
          <p:cNvPr id="9" name="TextovéPole 8"/>
          <p:cNvSpPr txBox="1"/>
          <p:nvPr/>
        </p:nvSpPr>
        <p:spPr>
          <a:xfrm>
            <a:off x="5796136" y="1369240"/>
            <a:ext cx="1080120" cy="461665"/>
          </a:xfrm>
          <a:prstGeom prst="rect">
            <a:avLst/>
          </a:prstGeom>
          <a:noFill/>
        </p:spPr>
        <p:txBody>
          <a:bodyPr wrap="square" rtlCol="0">
            <a:spAutoFit/>
          </a:bodyPr>
          <a:lstStyle/>
          <a:p>
            <a:r>
              <a:rPr lang="cs-CZ" sz="2400" dirty="0" smtClean="0"/>
              <a:t>koza</a:t>
            </a:r>
            <a:endParaRPr lang="cs-CZ" sz="2400" dirty="0"/>
          </a:p>
        </p:txBody>
      </p:sp>
      <p:sp>
        <p:nvSpPr>
          <p:cNvPr id="10" name="TextovéPole 9"/>
          <p:cNvSpPr txBox="1"/>
          <p:nvPr/>
        </p:nvSpPr>
        <p:spPr>
          <a:xfrm>
            <a:off x="5796136" y="1808240"/>
            <a:ext cx="1080120" cy="461665"/>
          </a:xfrm>
          <a:prstGeom prst="rect">
            <a:avLst/>
          </a:prstGeom>
          <a:noFill/>
        </p:spPr>
        <p:txBody>
          <a:bodyPr wrap="square" rtlCol="0">
            <a:spAutoFit/>
          </a:bodyPr>
          <a:lstStyle/>
          <a:p>
            <a:r>
              <a:rPr lang="cs-CZ" sz="2400" dirty="0" smtClean="0"/>
              <a:t>kočka</a:t>
            </a:r>
            <a:endParaRPr lang="cs-CZ" sz="2400" dirty="0"/>
          </a:p>
        </p:txBody>
      </p:sp>
      <p:sp>
        <p:nvSpPr>
          <p:cNvPr id="11" name="TextovéPole 10"/>
          <p:cNvSpPr txBox="1"/>
          <p:nvPr/>
        </p:nvSpPr>
        <p:spPr>
          <a:xfrm>
            <a:off x="5796136" y="2269905"/>
            <a:ext cx="1080120" cy="461665"/>
          </a:xfrm>
          <a:prstGeom prst="rect">
            <a:avLst/>
          </a:prstGeom>
          <a:noFill/>
        </p:spPr>
        <p:txBody>
          <a:bodyPr wrap="square" rtlCol="0">
            <a:spAutoFit/>
          </a:bodyPr>
          <a:lstStyle/>
          <a:p>
            <a:r>
              <a:rPr lang="cs-CZ" sz="2400" dirty="0" smtClean="0"/>
              <a:t>ovce</a:t>
            </a:r>
            <a:endParaRPr lang="cs-CZ" sz="2400" dirty="0"/>
          </a:p>
        </p:txBody>
      </p:sp>
      <p:sp>
        <p:nvSpPr>
          <p:cNvPr id="12" name="TextovéPole 11"/>
          <p:cNvSpPr txBox="1"/>
          <p:nvPr/>
        </p:nvSpPr>
        <p:spPr>
          <a:xfrm>
            <a:off x="5796136" y="2788812"/>
            <a:ext cx="1224136" cy="461665"/>
          </a:xfrm>
          <a:prstGeom prst="rect">
            <a:avLst/>
          </a:prstGeom>
          <a:noFill/>
        </p:spPr>
        <p:txBody>
          <a:bodyPr wrap="square" rtlCol="0">
            <a:spAutoFit/>
          </a:bodyPr>
          <a:lstStyle/>
          <a:p>
            <a:r>
              <a:rPr lang="cs-CZ" sz="2400" dirty="0" smtClean="0"/>
              <a:t>prasnice</a:t>
            </a:r>
            <a:endParaRPr lang="cs-CZ" sz="2400" dirty="0"/>
          </a:p>
        </p:txBody>
      </p:sp>
      <p:sp>
        <p:nvSpPr>
          <p:cNvPr id="13" name="TextovéPole 12"/>
          <p:cNvSpPr txBox="1"/>
          <p:nvPr/>
        </p:nvSpPr>
        <p:spPr>
          <a:xfrm>
            <a:off x="5796136" y="3241318"/>
            <a:ext cx="1080120" cy="461665"/>
          </a:xfrm>
          <a:prstGeom prst="rect">
            <a:avLst/>
          </a:prstGeom>
          <a:noFill/>
        </p:spPr>
        <p:txBody>
          <a:bodyPr wrap="square" rtlCol="0">
            <a:spAutoFit/>
          </a:bodyPr>
          <a:lstStyle/>
          <a:p>
            <a:r>
              <a:rPr lang="cs-CZ" sz="2400" dirty="0" smtClean="0"/>
              <a:t>fena</a:t>
            </a:r>
            <a:endParaRPr lang="cs-CZ" sz="2400" dirty="0"/>
          </a:p>
        </p:txBody>
      </p:sp>
      <p:sp>
        <p:nvSpPr>
          <p:cNvPr id="14" name="TextovéPole 13"/>
          <p:cNvSpPr txBox="1"/>
          <p:nvPr/>
        </p:nvSpPr>
        <p:spPr>
          <a:xfrm>
            <a:off x="5796136" y="3633035"/>
            <a:ext cx="1080120" cy="461665"/>
          </a:xfrm>
          <a:prstGeom prst="rect">
            <a:avLst/>
          </a:prstGeom>
          <a:noFill/>
        </p:spPr>
        <p:txBody>
          <a:bodyPr wrap="square" rtlCol="0">
            <a:spAutoFit/>
          </a:bodyPr>
          <a:lstStyle/>
          <a:p>
            <a:r>
              <a:rPr lang="cs-CZ" sz="2400" dirty="0" smtClean="0"/>
              <a:t>slepice</a:t>
            </a:r>
            <a:endParaRPr lang="cs-CZ" sz="2400" dirty="0"/>
          </a:p>
        </p:txBody>
      </p:sp>
      <p:sp>
        <p:nvSpPr>
          <p:cNvPr id="22" name="Obdélník 21"/>
          <p:cNvSpPr/>
          <p:nvPr/>
        </p:nvSpPr>
        <p:spPr>
          <a:xfrm>
            <a:off x="3726038" y="5449308"/>
            <a:ext cx="558166"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Č</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23" name="Obdélník 22"/>
          <p:cNvSpPr/>
          <p:nvPr/>
        </p:nvSpPr>
        <p:spPr>
          <a:xfrm>
            <a:off x="5894499" y="5449308"/>
            <a:ext cx="484428"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L</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24" name="Obdélník 23"/>
          <p:cNvSpPr/>
          <p:nvPr/>
        </p:nvSpPr>
        <p:spPr>
          <a:xfrm>
            <a:off x="6546678" y="5449308"/>
            <a:ext cx="659156"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O</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25" name="Obdélník 24"/>
          <p:cNvSpPr/>
          <p:nvPr/>
        </p:nvSpPr>
        <p:spPr>
          <a:xfrm>
            <a:off x="4386601" y="5449308"/>
            <a:ext cx="569388"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K</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30" name="Obdélník 29"/>
          <p:cNvSpPr/>
          <p:nvPr/>
        </p:nvSpPr>
        <p:spPr>
          <a:xfrm>
            <a:off x="7428540" y="5449308"/>
            <a:ext cx="599844"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V</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32" name="Obdélník 31"/>
          <p:cNvSpPr/>
          <p:nvPr/>
        </p:nvSpPr>
        <p:spPr>
          <a:xfrm>
            <a:off x="5148064" y="5449308"/>
            <a:ext cx="529312"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Ě</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33" name="Obdélník 32"/>
          <p:cNvSpPr/>
          <p:nvPr/>
        </p:nvSpPr>
        <p:spPr>
          <a:xfrm>
            <a:off x="8238798" y="5420107"/>
            <a:ext cx="611065" cy="92333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A</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34" name="TextovéPole 33"/>
          <p:cNvSpPr txBox="1"/>
          <p:nvPr/>
        </p:nvSpPr>
        <p:spPr>
          <a:xfrm>
            <a:off x="29689" y="5664752"/>
            <a:ext cx="504056" cy="707886"/>
          </a:xfrm>
          <a:prstGeom prst="rect">
            <a:avLst/>
          </a:prstGeom>
          <a:noFill/>
        </p:spPr>
        <p:txBody>
          <a:bodyPr wrap="square" rtlCol="0">
            <a:spAutoFit/>
          </a:bodyPr>
          <a:lstStyle/>
          <a:p>
            <a:r>
              <a:rPr lang="cs-CZ" sz="4000" dirty="0" smtClean="0"/>
              <a:t>Č</a:t>
            </a:r>
            <a:endParaRPr lang="cs-CZ" sz="4000" dirty="0"/>
          </a:p>
        </p:txBody>
      </p:sp>
      <p:sp>
        <p:nvSpPr>
          <p:cNvPr id="35" name="TextovéPole 34"/>
          <p:cNvSpPr txBox="1"/>
          <p:nvPr/>
        </p:nvSpPr>
        <p:spPr>
          <a:xfrm>
            <a:off x="916594" y="5689645"/>
            <a:ext cx="504056" cy="707886"/>
          </a:xfrm>
          <a:prstGeom prst="rect">
            <a:avLst/>
          </a:prstGeom>
          <a:noFill/>
        </p:spPr>
        <p:txBody>
          <a:bodyPr wrap="square" rtlCol="0">
            <a:spAutoFit/>
          </a:bodyPr>
          <a:lstStyle/>
          <a:p>
            <a:r>
              <a:rPr lang="cs-CZ" sz="4000" dirty="0"/>
              <a:t>O</a:t>
            </a:r>
          </a:p>
        </p:txBody>
      </p:sp>
      <p:sp>
        <p:nvSpPr>
          <p:cNvPr id="36" name="TextovéPole 35"/>
          <p:cNvSpPr txBox="1"/>
          <p:nvPr/>
        </p:nvSpPr>
        <p:spPr>
          <a:xfrm>
            <a:off x="498314" y="5685150"/>
            <a:ext cx="504056" cy="707886"/>
          </a:xfrm>
          <a:prstGeom prst="rect">
            <a:avLst/>
          </a:prstGeom>
          <a:noFill/>
        </p:spPr>
        <p:txBody>
          <a:bodyPr wrap="square" rtlCol="0">
            <a:spAutoFit/>
          </a:bodyPr>
          <a:lstStyle/>
          <a:p>
            <a:r>
              <a:rPr lang="cs-CZ" sz="4000" dirty="0"/>
              <a:t>L</a:t>
            </a:r>
          </a:p>
        </p:txBody>
      </p:sp>
      <p:sp>
        <p:nvSpPr>
          <p:cNvPr id="37" name="TextovéPole 36"/>
          <p:cNvSpPr txBox="1"/>
          <p:nvPr/>
        </p:nvSpPr>
        <p:spPr>
          <a:xfrm>
            <a:off x="2807804" y="5712977"/>
            <a:ext cx="504056" cy="707886"/>
          </a:xfrm>
          <a:prstGeom prst="rect">
            <a:avLst/>
          </a:prstGeom>
          <a:noFill/>
        </p:spPr>
        <p:txBody>
          <a:bodyPr wrap="square" rtlCol="0">
            <a:spAutoFit/>
          </a:bodyPr>
          <a:lstStyle/>
          <a:p>
            <a:r>
              <a:rPr lang="cs-CZ" sz="4000" dirty="0"/>
              <a:t>A</a:t>
            </a:r>
          </a:p>
        </p:txBody>
      </p:sp>
      <p:sp>
        <p:nvSpPr>
          <p:cNvPr id="38" name="TextovéPole 37"/>
          <p:cNvSpPr txBox="1"/>
          <p:nvPr/>
        </p:nvSpPr>
        <p:spPr>
          <a:xfrm>
            <a:off x="2339752" y="5712977"/>
            <a:ext cx="504056" cy="707886"/>
          </a:xfrm>
          <a:prstGeom prst="rect">
            <a:avLst/>
          </a:prstGeom>
          <a:noFill/>
        </p:spPr>
        <p:txBody>
          <a:bodyPr wrap="square" rtlCol="0">
            <a:spAutoFit/>
          </a:bodyPr>
          <a:lstStyle/>
          <a:p>
            <a:r>
              <a:rPr lang="cs-CZ" sz="4000" dirty="0"/>
              <a:t>K</a:t>
            </a:r>
          </a:p>
        </p:txBody>
      </p:sp>
      <p:sp>
        <p:nvSpPr>
          <p:cNvPr id="39" name="TextovéPole 38"/>
          <p:cNvSpPr txBox="1"/>
          <p:nvPr/>
        </p:nvSpPr>
        <p:spPr>
          <a:xfrm>
            <a:off x="1875854" y="5694140"/>
            <a:ext cx="504056" cy="707886"/>
          </a:xfrm>
          <a:prstGeom prst="rect">
            <a:avLst/>
          </a:prstGeom>
          <a:noFill/>
        </p:spPr>
        <p:txBody>
          <a:bodyPr wrap="square" rtlCol="0">
            <a:spAutoFit/>
          </a:bodyPr>
          <a:lstStyle/>
          <a:p>
            <a:r>
              <a:rPr lang="cs-CZ" sz="4000" dirty="0" smtClean="0"/>
              <a:t>Ě</a:t>
            </a:r>
            <a:endParaRPr lang="cs-CZ" sz="4000" dirty="0"/>
          </a:p>
        </p:txBody>
      </p:sp>
      <p:sp>
        <p:nvSpPr>
          <p:cNvPr id="40" name="TextovéPole 39"/>
          <p:cNvSpPr txBox="1"/>
          <p:nvPr/>
        </p:nvSpPr>
        <p:spPr>
          <a:xfrm>
            <a:off x="1357397" y="5685150"/>
            <a:ext cx="504056" cy="707886"/>
          </a:xfrm>
          <a:prstGeom prst="rect">
            <a:avLst/>
          </a:prstGeom>
          <a:noFill/>
        </p:spPr>
        <p:txBody>
          <a:bodyPr wrap="square" rtlCol="0">
            <a:spAutoFit/>
          </a:bodyPr>
          <a:lstStyle/>
          <a:p>
            <a:r>
              <a:rPr lang="cs-CZ" sz="4000" dirty="0"/>
              <a:t>V</a:t>
            </a:r>
          </a:p>
        </p:txBody>
      </p:sp>
      <p:sp>
        <p:nvSpPr>
          <p:cNvPr id="55" name="TextovéPole 54"/>
          <p:cNvSpPr txBox="1"/>
          <p:nvPr/>
        </p:nvSpPr>
        <p:spPr>
          <a:xfrm>
            <a:off x="533745" y="4806555"/>
            <a:ext cx="7416824" cy="523220"/>
          </a:xfrm>
          <a:prstGeom prst="rect">
            <a:avLst/>
          </a:prstGeom>
          <a:noFill/>
        </p:spPr>
        <p:txBody>
          <a:bodyPr wrap="square" rtlCol="0">
            <a:spAutoFit/>
          </a:bodyPr>
          <a:lstStyle/>
          <a:p>
            <a:pPr algn="ctr"/>
            <a:r>
              <a:rPr lang="cs-CZ" sz="2800" dirty="0" smtClean="0"/>
              <a:t>Kojenec je mládě?</a:t>
            </a:r>
            <a:endParaRPr lang="cs-CZ" sz="2800" dirty="0"/>
          </a:p>
        </p:txBody>
      </p:sp>
      <p:pic>
        <p:nvPicPr>
          <p:cNvPr id="2050" name="Picture 2" descr="C:\Users\Admin\AppData\Local\Microsoft\Windows\Temporary Internet Files\Content.IE5\XDF6EYBF\MM900365299[1].gif">
            <a:hlinkClick r:id="" action="ppaction://hlinkshowjump?jump=nextslide"/>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308304" y="3863867"/>
            <a:ext cx="1028700" cy="102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24879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2"/>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childTnLst>
                          </p:cTn>
                        </p:par>
                      </p:childTnLst>
                    </p:cTn>
                  </p:par>
                </p:childTnLst>
              </p:cTn>
              <p:nextCondLst>
                <p:cond evt="onClick" delay="0">
                  <p:tgtEl>
                    <p:spTgt spid="22"/>
                  </p:tgtEl>
                </p:cond>
              </p:nextCondLst>
            </p:seq>
            <p:seq concurrent="1" nextAc="seek">
              <p:cTn id="7" restart="whenNotActive" fill="hold" evtFilter="cancelBubble" nodeType="interactiveSeq">
                <p:stCondLst>
                  <p:cond evt="onClick" delay="0">
                    <p:tgtEl>
                      <p:spTgt spid="24"/>
                    </p:tgtEl>
                  </p:cond>
                </p:stCondLst>
                <p:endSync evt="end" delay="0">
                  <p:rtn val="all"/>
                </p:endSync>
                <p:childTnLst>
                  <p:par>
                    <p:cTn id="8" fill="hold">
                      <p:stCondLst>
                        <p:cond delay="0"/>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5"/>
                                        </p:tgtEl>
                                        <p:attrNameLst>
                                          <p:attrName>style.visibility</p:attrName>
                                        </p:attrNameLst>
                                      </p:cBhvr>
                                      <p:to>
                                        <p:strVal val="visible"/>
                                      </p:to>
                                    </p:set>
                                  </p:childTnLst>
                                </p:cTn>
                              </p:par>
                            </p:childTnLst>
                          </p:cTn>
                        </p:par>
                      </p:childTnLst>
                    </p:cTn>
                  </p:par>
                </p:childTnLst>
              </p:cTn>
              <p:nextCondLst>
                <p:cond evt="onClick" delay="0">
                  <p:tgtEl>
                    <p:spTgt spid="24"/>
                  </p:tgtEl>
                </p:cond>
              </p:nextCondLst>
            </p:seq>
            <p:seq concurrent="1" nextAc="seek">
              <p:cTn id="12" restart="whenNotActive" fill="hold" evtFilter="cancelBubble" nodeType="interactiveSeq">
                <p:stCondLst>
                  <p:cond evt="onClick" delay="0">
                    <p:tgtEl>
                      <p:spTgt spid="23"/>
                    </p:tgtEl>
                  </p:cond>
                </p:stCondLst>
                <p:endSync evt="end" delay="0">
                  <p:rtn val="all"/>
                </p:endSync>
                <p:childTnLst>
                  <p:par>
                    <p:cTn id="13" fill="hold">
                      <p:stCondLst>
                        <p:cond delay="0"/>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6"/>
                                        </p:tgtEl>
                                        <p:attrNameLst>
                                          <p:attrName>style.visibility</p:attrName>
                                        </p:attrNameLst>
                                      </p:cBhvr>
                                      <p:to>
                                        <p:strVal val="visible"/>
                                      </p:to>
                                    </p:set>
                                  </p:childTnLst>
                                </p:cTn>
                              </p:par>
                            </p:childTnLst>
                          </p:cTn>
                        </p:par>
                      </p:childTnLst>
                    </p:cTn>
                  </p:par>
                </p:childTnLst>
              </p:cTn>
              <p:nextCondLst>
                <p:cond evt="onClick" delay="0">
                  <p:tgtEl>
                    <p:spTgt spid="23"/>
                  </p:tgtEl>
                </p:cond>
              </p:nextCondLst>
            </p:seq>
            <p:seq concurrent="1" nextAc="seek">
              <p:cTn id="17" restart="whenNotActive" fill="hold" evtFilter="cancelBubble" nodeType="interactiveSeq">
                <p:stCondLst>
                  <p:cond evt="onClick" delay="0">
                    <p:tgtEl>
                      <p:spTgt spid="30"/>
                    </p:tgtEl>
                  </p:cond>
                </p:stCondLst>
                <p:endSync evt="end" delay="0">
                  <p:rtn val="all"/>
                </p:endSync>
                <p:childTnLst>
                  <p:par>
                    <p:cTn id="18" fill="hold">
                      <p:stCondLst>
                        <p:cond delay="0"/>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0"/>
                                        </p:tgtEl>
                                        <p:attrNameLst>
                                          <p:attrName>style.visibility</p:attrName>
                                        </p:attrNameLst>
                                      </p:cBhvr>
                                      <p:to>
                                        <p:strVal val="visible"/>
                                      </p:to>
                                    </p:set>
                                  </p:childTnLst>
                                </p:cTn>
                              </p:par>
                            </p:childTnLst>
                          </p:cTn>
                        </p:par>
                      </p:childTnLst>
                    </p:cTn>
                  </p:par>
                </p:childTnLst>
              </p:cTn>
              <p:nextCondLst>
                <p:cond evt="onClick" delay="0">
                  <p:tgtEl>
                    <p:spTgt spid="30"/>
                  </p:tgtEl>
                </p:cond>
              </p:nextCondLst>
            </p:seq>
            <p:seq concurrent="1" nextAc="seek">
              <p:cTn id="22" restart="whenNotActive" fill="hold" evtFilter="cancelBubble" nodeType="interactiveSeq">
                <p:stCondLst>
                  <p:cond evt="onClick" delay="0">
                    <p:tgtEl>
                      <p:spTgt spid="25"/>
                    </p:tgtEl>
                  </p:cond>
                </p:stCondLst>
                <p:endSync evt="end" delay="0">
                  <p:rtn val="all"/>
                </p:endSync>
                <p:childTnLst>
                  <p:par>
                    <p:cTn id="23" fill="hold">
                      <p:stCondLst>
                        <p:cond delay="0"/>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8"/>
                                        </p:tgtEl>
                                        <p:attrNameLst>
                                          <p:attrName>style.visibility</p:attrName>
                                        </p:attrNameLst>
                                      </p:cBhvr>
                                      <p:to>
                                        <p:strVal val="visible"/>
                                      </p:to>
                                    </p:set>
                                  </p:childTnLst>
                                </p:cTn>
                              </p:par>
                            </p:childTnLst>
                          </p:cTn>
                        </p:par>
                      </p:childTnLst>
                    </p:cTn>
                  </p:par>
                </p:childTnLst>
              </p:cTn>
              <p:nextCondLst>
                <p:cond evt="onClick" delay="0">
                  <p:tgtEl>
                    <p:spTgt spid="25"/>
                  </p:tgtEl>
                </p:cond>
              </p:nextCondLst>
            </p:seq>
            <p:seq concurrent="1" nextAc="seek">
              <p:cTn id="27" restart="whenNotActive" fill="hold" evtFilter="cancelBubble" nodeType="interactiveSeq">
                <p:stCondLst>
                  <p:cond evt="onClick" delay="0">
                    <p:tgtEl>
                      <p:spTgt spid="32"/>
                    </p:tgtEl>
                  </p:cond>
                </p:stCondLst>
                <p:endSync evt="end" delay="0">
                  <p:rtn val="all"/>
                </p:endSync>
                <p:childTnLst>
                  <p:par>
                    <p:cTn id="28" fill="hold">
                      <p:stCondLst>
                        <p:cond delay="0"/>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9"/>
                                        </p:tgtEl>
                                        <p:attrNameLst>
                                          <p:attrName>style.visibility</p:attrName>
                                        </p:attrNameLst>
                                      </p:cBhvr>
                                      <p:to>
                                        <p:strVal val="visible"/>
                                      </p:to>
                                    </p:set>
                                  </p:childTnLst>
                                </p:cTn>
                              </p:par>
                            </p:childTnLst>
                          </p:cTn>
                        </p:par>
                      </p:childTnLst>
                    </p:cTn>
                  </p:par>
                </p:childTnLst>
              </p:cTn>
              <p:nextCondLst>
                <p:cond evt="onClick" delay="0">
                  <p:tgtEl>
                    <p:spTgt spid="32"/>
                  </p:tgtEl>
                </p:cond>
              </p:nextCondLst>
            </p:seq>
            <p:seq concurrent="1" nextAc="seek">
              <p:cTn id="32" restart="whenNotActive" fill="hold" evtFilter="cancelBubble" nodeType="interactiveSeq">
                <p:stCondLst>
                  <p:cond evt="onClick" delay="0">
                    <p:tgtEl>
                      <p:spTgt spid="33"/>
                    </p:tgtEl>
                  </p:cond>
                </p:stCondLst>
                <p:endSync evt="end" delay="0">
                  <p:rtn val="all"/>
                </p:endSync>
                <p:childTnLst>
                  <p:par>
                    <p:cTn id="33" fill="hold">
                      <p:stCondLst>
                        <p:cond delay="0"/>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7"/>
                                        </p:tgtEl>
                                        <p:attrNameLst>
                                          <p:attrName>style.visibility</p:attrName>
                                        </p:attrNameLst>
                                      </p:cBhvr>
                                      <p:to>
                                        <p:strVal val="visible"/>
                                      </p:to>
                                    </p:set>
                                  </p:childTnLst>
                                </p:cTn>
                              </p:par>
                            </p:childTnLst>
                          </p:cTn>
                        </p:par>
                      </p:childTnLst>
                    </p:cTn>
                  </p:par>
                </p:childTnLst>
              </p:cTn>
              <p:nextCondLst>
                <p:cond evt="onClick" delay="0">
                  <p:tgtEl>
                    <p:spTgt spid="33"/>
                  </p:tgtEl>
                </p:cond>
              </p:nextCondLst>
            </p:seq>
          </p:childTnLst>
        </p:cTn>
      </p:par>
    </p:tnLst>
    <p:bldLst>
      <p:bldP spid="34" grpId="0"/>
      <p:bldP spid="35" grpId="0"/>
      <p:bldP spid="36" grpId="0"/>
      <p:bldP spid="37" grpId="0"/>
      <p:bldP spid="38" grpId="0"/>
      <p:bldP spid="39" grpId="0"/>
      <p:bldP spid="4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dmin\AppData\Local\Microsoft\Windows\Temporary Internet Files\Content.IE5\AM1I8PN9\MC900358749[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930091" y="2927750"/>
            <a:ext cx="1283818" cy="187086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dmin\AppData\Local\Microsoft\Windows\Temporary Internet Files\Content.IE5\XDF6EYBF\MP90042303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764704"/>
            <a:ext cx="5400600"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87428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339752" y="835224"/>
            <a:ext cx="4896544" cy="646331"/>
          </a:xfrm>
          <a:prstGeom prst="rect">
            <a:avLst/>
          </a:prstGeom>
          <a:noFill/>
        </p:spPr>
        <p:txBody>
          <a:bodyPr wrap="square" rtlCol="0">
            <a:spAutoFit/>
          </a:bodyPr>
          <a:lstStyle/>
          <a:p>
            <a:pPr algn="ctr"/>
            <a:r>
              <a:rPr lang="cs-CZ" dirty="0" smtClean="0"/>
              <a:t>Obrázky použité v prezentaci jsou dostupné pod licencí Microsoft Office 2010 na Office.com</a:t>
            </a:r>
            <a:endParaRPr lang="cs-CZ" dirty="0"/>
          </a:p>
        </p:txBody>
      </p:sp>
    </p:spTree>
    <p:extLst>
      <p:ext uri="{BB962C8B-B14F-4D97-AF65-F5344CB8AC3E}">
        <p14:creationId xmlns:p14="http://schemas.microsoft.com/office/powerpoint/2010/main" val="21308893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TotalTime>
  <Words>194</Words>
  <Application>Microsoft Office PowerPoint</Application>
  <PresentationFormat>Předvádění na obrazovce (4:3)</PresentationFormat>
  <Paragraphs>82</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Admin</dc:creator>
  <cp:lastModifiedBy>Admin</cp:lastModifiedBy>
  <cp:revision>14</cp:revision>
  <dcterms:created xsi:type="dcterms:W3CDTF">2011-12-12T18:46:02Z</dcterms:created>
  <dcterms:modified xsi:type="dcterms:W3CDTF">2012-05-24T09:31:53Z</dcterms:modified>
</cp:coreProperties>
</file>